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6.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5" r:id="rId5"/>
    <p:sldMasterId id="2147483688" r:id="rId6"/>
    <p:sldMasterId id="2147483701" r:id="rId7"/>
    <p:sldMasterId id="2147483714" r:id="rId8"/>
    <p:sldMasterId id="2147483727" r:id="rId9"/>
    <p:sldMasterId id="2147483740" r:id="rId10"/>
    <p:sldMasterId id="2147483753" r:id="rId11"/>
    <p:sldMasterId id="2147483766" r:id="rId12"/>
  </p:sldMasterIdLst>
  <p:notesMasterIdLst>
    <p:notesMasterId r:id="rId95"/>
  </p:notesMasterIdLst>
  <p:sldIdLst>
    <p:sldId id="344" r:id="rId13"/>
    <p:sldId id="345" r:id="rId14"/>
    <p:sldId id="346" r:id="rId15"/>
    <p:sldId id="347" r:id="rId16"/>
    <p:sldId id="348" r:id="rId17"/>
    <p:sldId id="349" r:id="rId18"/>
    <p:sldId id="479" r:id="rId19"/>
    <p:sldId id="437" r:id="rId20"/>
    <p:sldId id="442" r:id="rId21"/>
    <p:sldId id="441" r:id="rId22"/>
    <p:sldId id="440" r:id="rId23"/>
    <p:sldId id="439" r:id="rId24"/>
    <p:sldId id="350" r:id="rId25"/>
    <p:sldId id="487" r:id="rId26"/>
    <p:sldId id="488" r:id="rId27"/>
    <p:sldId id="489" r:id="rId28"/>
    <p:sldId id="490" r:id="rId29"/>
    <p:sldId id="491" r:id="rId30"/>
    <p:sldId id="493" r:id="rId31"/>
    <p:sldId id="494" r:id="rId32"/>
    <p:sldId id="495" r:id="rId33"/>
    <p:sldId id="496" r:id="rId34"/>
    <p:sldId id="497" r:id="rId35"/>
    <p:sldId id="351" r:id="rId36"/>
    <p:sldId id="359" r:id="rId37"/>
    <p:sldId id="360" r:id="rId38"/>
    <p:sldId id="361" r:id="rId39"/>
    <p:sldId id="362" r:id="rId40"/>
    <p:sldId id="363" r:id="rId41"/>
    <p:sldId id="364" r:id="rId42"/>
    <p:sldId id="366" r:id="rId43"/>
    <p:sldId id="365" r:id="rId44"/>
    <p:sldId id="367" r:id="rId45"/>
    <p:sldId id="369" r:id="rId46"/>
    <p:sldId id="368" r:id="rId47"/>
    <p:sldId id="373" r:id="rId48"/>
    <p:sldId id="371" r:id="rId49"/>
    <p:sldId id="372" r:id="rId50"/>
    <p:sldId id="370" r:id="rId51"/>
    <p:sldId id="374" r:id="rId52"/>
    <p:sldId id="375" r:id="rId53"/>
    <p:sldId id="376" r:id="rId54"/>
    <p:sldId id="377" r:id="rId55"/>
    <p:sldId id="378" r:id="rId56"/>
    <p:sldId id="379" r:id="rId57"/>
    <p:sldId id="380" r:id="rId58"/>
    <p:sldId id="381" r:id="rId59"/>
    <p:sldId id="382" r:id="rId60"/>
    <p:sldId id="409" r:id="rId61"/>
    <p:sldId id="499" r:id="rId62"/>
    <p:sldId id="504" r:id="rId63"/>
    <p:sldId id="498" r:id="rId64"/>
    <p:sldId id="480" r:id="rId65"/>
    <p:sldId id="502" r:id="rId66"/>
    <p:sldId id="427" r:id="rId67"/>
    <p:sldId id="410" r:id="rId68"/>
    <p:sldId id="411" r:id="rId69"/>
    <p:sldId id="412" r:id="rId70"/>
    <p:sldId id="413" r:id="rId71"/>
    <p:sldId id="414" r:id="rId72"/>
    <p:sldId id="426" r:id="rId73"/>
    <p:sldId id="415" r:id="rId74"/>
    <p:sldId id="416" r:id="rId75"/>
    <p:sldId id="417" r:id="rId76"/>
    <p:sldId id="418" r:id="rId77"/>
    <p:sldId id="419" r:id="rId78"/>
    <p:sldId id="420" r:id="rId79"/>
    <p:sldId id="421" r:id="rId80"/>
    <p:sldId id="422" r:id="rId81"/>
    <p:sldId id="423" r:id="rId82"/>
    <p:sldId id="424" r:id="rId83"/>
    <p:sldId id="425" r:id="rId84"/>
    <p:sldId id="330" r:id="rId85"/>
    <p:sldId id="331" r:id="rId86"/>
    <p:sldId id="352" r:id="rId87"/>
    <p:sldId id="353" r:id="rId88"/>
    <p:sldId id="354" r:id="rId89"/>
    <p:sldId id="355" r:id="rId90"/>
    <p:sldId id="356" r:id="rId91"/>
    <p:sldId id="357" r:id="rId92"/>
    <p:sldId id="358" r:id="rId93"/>
    <p:sldId id="503"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62C3675-148D-4ED6-A658-392C2DF9D04B}">
          <p14:sldIdLst>
            <p14:sldId id="344"/>
            <p14:sldId id="345"/>
          </p14:sldIdLst>
        </p14:section>
        <p14:section name="Overview" id="{7B6A838B-05E4-4C74-8B15-DC51F2B25E28}">
          <p14:sldIdLst>
            <p14:sldId id="346"/>
            <p14:sldId id="347"/>
            <p14:sldId id="348"/>
          </p14:sldIdLst>
        </p14:section>
        <p14:section name="Economic Conditions" id="{D2A1DCBE-9C33-417B-86DF-2D95B0FA4759}">
          <p14:sldIdLst>
            <p14:sldId id="349"/>
            <p14:sldId id="479"/>
            <p14:sldId id="437"/>
            <p14:sldId id="442"/>
            <p14:sldId id="441"/>
            <p14:sldId id="440"/>
            <p14:sldId id="439"/>
          </p14:sldIdLst>
        </p14:section>
        <p14:section name="Sector Summaries" id="{2ABFD794-43E4-4B3C-A1E3-033D4E9766B3}">
          <p14:sldIdLst>
            <p14:sldId id="350"/>
            <p14:sldId id="487"/>
            <p14:sldId id="488"/>
            <p14:sldId id="489"/>
            <p14:sldId id="490"/>
            <p14:sldId id="491"/>
            <p14:sldId id="493"/>
            <p14:sldId id="494"/>
            <p14:sldId id="495"/>
            <p14:sldId id="496"/>
            <p14:sldId id="497"/>
          </p14:sldIdLst>
        </p14:section>
        <p14:section name="Portfolio Strategy &amp; Composition" id="{A4179759-0A2B-40C5-84BB-671176B926CE}">
          <p14:sldIdLst>
            <p14:sldId id="351"/>
            <p14:sldId id="359"/>
            <p14:sldId id="360"/>
            <p14:sldId id="361"/>
            <p14:sldId id="362"/>
            <p14:sldId id="363"/>
            <p14:sldId id="364"/>
            <p14:sldId id="366"/>
            <p14:sldId id="365"/>
            <p14:sldId id="367"/>
            <p14:sldId id="369"/>
            <p14:sldId id="368"/>
            <p14:sldId id="373"/>
            <p14:sldId id="371"/>
            <p14:sldId id="372"/>
            <p14:sldId id="370"/>
            <p14:sldId id="374"/>
            <p14:sldId id="375"/>
            <p14:sldId id="376"/>
            <p14:sldId id="377"/>
            <p14:sldId id="378"/>
            <p14:sldId id="379"/>
            <p14:sldId id="380"/>
            <p14:sldId id="381"/>
            <p14:sldId id="382"/>
          </p14:sldIdLst>
        </p14:section>
        <p14:section name="Risk Analysis" id="{3616546D-A6F7-4B64-89C8-147FAF167FF0}">
          <p14:sldIdLst>
            <p14:sldId id="409"/>
            <p14:sldId id="499"/>
            <p14:sldId id="504"/>
            <p14:sldId id="498"/>
            <p14:sldId id="480"/>
            <p14:sldId id="502"/>
          </p14:sldIdLst>
        </p14:section>
        <p14:section name="Performance" id="{5C30F05C-B088-4EA4-AB81-44019BDC1C04}">
          <p14:sldIdLst>
            <p14:sldId id="427"/>
            <p14:sldId id="410"/>
            <p14:sldId id="411"/>
            <p14:sldId id="412"/>
            <p14:sldId id="413"/>
            <p14:sldId id="414"/>
            <p14:sldId id="426"/>
            <p14:sldId id="415"/>
            <p14:sldId id="416"/>
            <p14:sldId id="417"/>
            <p14:sldId id="418"/>
            <p14:sldId id="419"/>
            <p14:sldId id="420"/>
            <p14:sldId id="421"/>
            <p14:sldId id="422"/>
            <p14:sldId id="423"/>
            <p14:sldId id="424"/>
            <p14:sldId id="425"/>
          </p14:sldIdLst>
        </p14:section>
        <p14:section name="Student Biographies" id="{7A341879-4000-461D-8DFC-00D4F6163F9C}">
          <p14:sldIdLst>
            <p14:sldId id="330"/>
            <p14:sldId id="331"/>
            <p14:sldId id="352"/>
            <p14:sldId id="353"/>
            <p14:sldId id="354"/>
            <p14:sldId id="355"/>
            <p14:sldId id="356"/>
            <p14:sldId id="357"/>
            <p14:sldId id="358"/>
            <p14:sldId id="5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09" d="100"/>
          <a:sy n="109" d="100"/>
        </p:scale>
        <p:origin x="55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notesMaster" Target="notesMasters/notesMaster1.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ddpolizzano\Downloads\The%20SAP%20Portfolio(1)%20(1).xlsm"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mbria" panose="02040503050406030204" pitchFamily="18" charset="0"/>
                <a:ea typeface="+mn-ea"/>
                <a:cs typeface="+mn-cs"/>
              </a:defRPr>
            </a:pPr>
            <a:r>
              <a:rPr lang="en-US">
                <a:latin typeface="Cambria" panose="02040503050406030204" pitchFamily="18" charset="0"/>
              </a:rPr>
              <a:t>3-Yr St. Dev. &amp; 3-Yr Return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mbria" panose="02040503050406030204" pitchFamily="18" charset="0"/>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rgbClr val="006600"/>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'Beta&amp;StdDev'!$G$3:$G$36</c:f>
              <c:numCache>
                <c:formatCode>General</c:formatCode>
                <c:ptCount val="34"/>
                <c:pt idx="0">
                  <c:v>1.8317996615350707E-2</c:v>
                </c:pt>
                <c:pt idx="1">
                  <c:v>1.337044127917998E-2</c:v>
                </c:pt>
                <c:pt idx="2">
                  <c:v>1.7455910173921039E-2</c:v>
                </c:pt>
                <c:pt idx="3">
                  <c:v>1.716672362450098E-2</c:v>
                </c:pt>
                <c:pt idx="4">
                  <c:v>2.4376626099606155E-2</c:v>
                </c:pt>
                <c:pt idx="5">
                  <c:v>1.4616042556040947E-2</c:v>
                </c:pt>
                <c:pt idx="6">
                  <c:v>1.4939005991028988E-2</c:v>
                </c:pt>
                <c:pt idx="7">
                  <c:v>1.0382721223263195E-2</c:v>
                </c:pt>
                <c:pt idx="8">
                  <c:v>8.9202006703885308E-3</c:v>
                </c:pt>
                <c:pt idx="9">
                  <c:v>1.101179367768939E-2</c:v>
                </c:pt>
                <c:pt idx="10">
                  <c:v>1.2861912765992467E-2</c:v>
                </c:pt>
                <c:pt idx="11">
                  <c:v>1.4211125923022426E-2</c:v>
                </c:pt>
                <c:pt idx="12">
                  <c:v>1.5576739068238898E-2</c:v>
                </c:pt>
                <c:pt idx="13">
                  <c:v>1.6654176653320332E-2</c:v>
                </c:pt>
                <c:pt idx="14">
                  <c:v>1.3007582404121067E-2</c:v>
                </c:pt>
                <c:pt idx="15">
                  <c:v>1.120440984612755E-2</c:v>
                </c:pt>
                <c:pt idx="16">
                  <c:v>1.5327253504786824E-2</c:v>
                </c:pt>
                <c:pt idx="17">
                  <c:v>1.9813803269438202E-2</c:v>
                </c:pt>
                <c:pt idx="18">
                  <c:v>1.2647596609632994E-2</c:v>
                </c:pt>
                <c:pt idx="19">
                  <c:v>9.9156689133915715E-3</c:v>
                </c:pt>
                <c:pt idx="20">
                  <c:v>4.0545862920894904E-2</c:v>
                </c:pt>
                <c:pt idx="21">
                  <c:v>1.2098227142850311E-2</c:v>
                </c:pt>
                <c:pt idx="22">
                  <c:v>1.8945408414705659E-2</c:v>
                </c:pt>
                <c:pt idx="23">
                  <c:v>1.5164174886883888E-2</c:v>
                </c:pt>
                <c:pt idx="24">
                  <c:v>1.545362740588759E-2</c:v>
                </c:pt>
                <c:pt idx="25">
                  <c:v>1.9420064366525668E-2</c:v>
                </c:pt>
                <c:pt idx="26">
                  <c:v>1.4612046400145327E-2</c:v>
                </c:pt>
                <c:pt idx="27">
                  <c:v>1.5298846361735906E-2</c:v>
                </c:pt>
                <c:pt idx="28">
                  <c:v>1.5276423010639631E-2</c:v>
                </c:pt>
                <c:pt idx="29">
                  <c:v>2.3136017375512147E-2</c:v>
                </c:pt>
                <c:pt idx="30">
                  <c:v>1.3737357824560006E-2</c:v>
                </c:pt>
                <c:pt idx="31">
                  <c:v>4.3149287363756082E-2</c:v>
                </c:pt>
                <c:pt idx="32">
                  <c:v>8.8799284907030637E-3</c:v>
                </c:pt>
                <c:pt idx="33">
                  <c:v>8.8799284907030637E-3</c:v>
                </c:pt>
              </c:numCache>
            </c:numRef>
          </c:xVal>
          <c:yVal>
            <c:numRef>
              <c:f>'Beta&amp;StdDev'!$H$3:$H$36</c:f>
              <c:numCache>
                <c:formatCode>0.0%</c:formatCode>
                <c:ptCount val="34"/>
                <c:pt idx="0">
                  <c:v>0.24929999999999999</c:v>
                </c:pt>
                <c:pt idx="1">
                  <c:v>0.25569999999999998</c:v>
                </c:pt>
                <c:pt idx="2">
                  <c:v>0.16719999999999999</c:v>
                </c:pt>
                <c:pt idx="3">
                  <c:v>8.5800000000000001E-2</c:v>
                </c:pt>
                <c:pt idx="4">
                  <c:v>3.85E-2</c:v>
                </c:pt>
                <c:pt idx="5">
                  <c:v>8.5800000000000001E-2</c:v>
                </c:pt>
                <c:pt idx="6">
                  <c:v>0.24679999999999999</c:v>
                </c:pt>
                <c:pt idx="7">
                  <c:v>0.1321</c:v>
                </c:pt>
                <c:pt idx="8">
                  <c:v>7.4899999999999994E-2</c:v>
                </c:pt>
                <c:pt idx="9">
                  <c:v>0.2069</c:v>
                </c:pt>
                <c:pt idx="10">
                  <c:v>0.1077</c:v>
                </c:pt>
                <c:pt idx="11">
                  <c:v>0.13289999999999999</c:v>
                </c:pt>
                <c:pt idx="12">
                  <c:v>9.11E-2</c:v>
                </c:pt>
                <c:pt idx="13">
                  <c:v>5.91E-2</c:v>
                </c:pt>
                <c:pt idx="14">
                  <c:v>5.7599999999999998E-2</c:v>
                </c:pt>
                <c:pt idx="15">
                  <c:v>0.1923</c:v>
                </c:pt>
                <c:pt idx="16">
                  <c:v>0.2858</c:v>
                </c:pt>
                <c:pt idx="17">
                  <c:v>0.24379999999999999</c:v>
                </c:pt>
                <c:pt idx="18">
                  <c:v>5.79E-2</c:v>
                </c:pt>
                <c:pt idx="19">
                  <c:v>0.1033</c:v>
                </c:pt>
                <c:pt idx="20">
                  <c:v>0.18429999999999999</c:v>
                </c:pt>
                <c:pt idx="21">
                  <c:v>0.4602</c:v>
                </c:pt>
                <c:pt idx="22">
                  <c:v>0.5202</c:v>
                </c:pt>
                <c:pt idx="23">
                  <c:v>0.1988</c:v>
                </c:pt>
                <c:pt idx="24">
                  <c:v>0.2351</c:v>
                </c:pt>
                <c:pt idx="25">
                  <c:v>0.62350000000000005</c:v>
                </c:pt>
                <c:pt idx="26">
                  <c:v>0.1298</c:v>
                </c:pt>
                <c:pt idx="27">
                  <c:v>0.20530000000000001</c:v>
                </c:pt>
                <c:pt idx="28">
                  <c:v>0.11840000000000001</c:v>
                </c:pt>
                <c:pt idx="29">
                  <c:v>2.69E-2</c:v>
                </c:pt>
                <c:pt idx="30">
                  <c:v>0.1133</c:v>
                </c:pt>
                <c:pt idx="31">
                  <c:v>-0.22140000000000001</c:v>
                </c:pt>
                <c:pt idx="32">
                  <c:v>8.2000000000000003E-2</c:v>
                </c:pt>
                <c:pt idx="33">
                  <c:v>0.10299999999999999</c:v>
                </c:pt>
              </c:numCache>
            </c:numRef>
          </c:yVal>
          <c:smooth val="0"/>
          <c:extLst>
            <c:ext xmlns:c16="http://schemas.microsoft.com/office/drawing/2014/chart" uri="{C3380CC4-5D6E-409C-BE32-E72D297353CC}">
              <c16:uniqueId val="{00000000-A73B-4EB2-A880-E11ED61E8FE7}"/>
            </c:ext>
          </c:extLst>
        </c:ser>
        <c:dLbls>
          <c:showLegendKey val="0"/>
          <c:showVal val="0"/>
          <c:showCatName val="0"/>
          <c:showSerName val="0"/>
          <c:showPercent val="0"/>
          <c:showBubbleSize val="0"/>
        </c:dLbls>
        <c:axId val="1196615488"/>
        <c:axId val="1196614928"/>
      </c:scatterChart>
      <c:valAx>
        <c:axId val="11966154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Cambria" panose="02040503050406030204" pitchFamily="18" charset="0"/>
                    <a:ea typeface="+mn-ea"/>
                    <a:cs typeface="+mn-cs"/>
                  </a:defRPr>
                </a:pPr>
                <a:r>
                  <a:rPr lang="en-US">
                    <a:latin typeface="Cambria" panose="02040503050406030204" pitchFamily="18" charset="0"/>
                  </a:rPr>
                  <a:t>Standard Deviation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6614928"/>
        <c:crosses val="autoZero"/>
        <c:crossBetween val="midCat"/>
      </c:valAx>
      <c:valAx>
        <c:axId val="1196614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ambria" panose="02040503050406030204" pitchFamily="18" charset="0"/>
                    <a:ea typeface="+mn-ea"/>
                    <a:cs typeface="+mn-cs"/>
                  </a:defRPr>
                </a:pPr>
                <a:r>
                  <a:rPr lang="en-US">
                    <a:latin typeface="Cambria" panose="02040503050406030204" pitchFamily="18" charset="0"/>
                  </a:rPr>
                  <a:t>Annualized Return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661548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atin typeface="Cambria" panose="02040503050406030204" pitchFamily="18" charset="0"/>
              </a:rPr>
              <a:t>3-Yr Beta &amp; 3-Yr Return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rgbClr val="006600"/>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'Beta&amp;StdDev'!$C$3:$C$36</c:f>
              <c:numCache>
                <c:formatCode>0.00</c:formatCode>
                <c:ptCount val="34"/>
                <c:pt idx="0">
                  <c:v>1.2182997681892906</c:v>
                </c:pt>
                <c:pt idx="1">
                  <c:v>1.0076024883222772</c:v>
                </c:pt>
                <c:pt idx="2">
                  <c:v>1.1342386789211791</c:v>
                </c:pt>
                <c:pt idx="3">
                  <c:v>0.89736171538149478</c:v>
                </c:pt>
                <c:pt idx="4">
                  <c:v>0.93241435057809374</c:v>
                </c:pt>
                <c:pt idx="5">
                  <c:v>1.2424246190354145</c:v>
                </c:pt>
                <c:pt idx="6">
                  <c:v>0.77546890021994064</c:v>
                </c:pt>
                <c:pt idx="7">
                  <c:v>0.68968574868239219</c:v>
                </c:pt>
                <c:pt idx="8">
                  <c:v>0.65520227288377775</c:v>
                </c:pt>
                <c:pt idx="9">
                  <c:v>0.85804292106096491</c:v>
                </c:pt>
                <c:pt idx="10">
                  <c:v>0.85033111558158825</c:v>
                </c:pt>
                <c:pt idx="11">
                  <c:v>1.319291954548919</c:v>
                </c:pt>
                <c:pt idx="12">
                  <c:v>1.335054169694976</c:v>
                </c:pt>
                <c:pt idx="13">
                  <c:v>1.3102815322613068</c:v>
                </c:pt>
                <c:pt idx="14">
                  <c:v>1.0517317448273771</c:v>
                </c:pt>
                <c:pt idx="15">
                  <c:v>0.80728272929685863</c:v>
                </c:pt>
                <c:pt idx="16">
                  <c:v>0.92372744113011118</c:v>
                </c:pt>
                <c:pt idx="17">
                  <c:v>1.1372736884382397</c:v>
                </c:pt>
                <c:pt idx="18">
                  <c:v>0.93840028924660324</c:v>
                </c:pt>
                <c:pt idx="19">
                  <c:v>0.80348389467862602</c:v>
                </c:pt>
                <c:pt idx="20">
                  <c:v>1.4713138210239722</c:v>
                </c:pt>
                <c:pt idx="21">
                  <c:v>1.0117884984400747</c:v>
                </c:pt>
                <c:pt idx="22">
                  <c:v>1.1273801052665888</c:v>
                </c:pt>
                <c:pt idx="23">
                  <c:v>1.1753185954698313</c:v>
                </c:pt>
                <c:pt idx="24">
                  <c:v>1.1125545682206908</c:v>
                </c:pt>
                <c:pt idx="25">
                  <c:v>1.2731733033298742</c:v>
                </c:pt>
                <c:pt idx="26">
                  <c:v>0.94537236505386668</c:v>
                </c:pt>
                <c:pt idx="27">
                  <c:v>1.1880148574951941</c:v>
                </c:pt>
                <c:pt idx="28">
                  <c:v>1.0789528583075905</c:v>
                </c:pt>
                <c:pt idx="29">
                  <c:v>1.5277795567531689</c:v>
                </c:pt>
                <c:pt idx="30">
                  <c:v>1.0200340810821333</c:v>
                </c:pt>
                <c:pt idx="31">
                  <c:v>1.5608866762803202</c:v>
                </c:pt>
                <c:pt idx="32">
                  <c:v>1.0695317247699985</c:v>
                </c:pt>
                <c:pt idx="33">
                  <c:v>1</c:v>
                </c:pt>
              </c:numCache>
            </c:numRef>
          </c:xVal>
          <c:yVal>
            <c:numRef>
              <c:f>'Beta&amp;StdDev'!$D$3:$D$36</c:f>
              <c:numCache>
                <c:formatCode>0.0%</c:formatCode>
                <c:ptCount val="34"/>
                <c:pt idx="0">
                  <c:v>0.24929999999999999</c:v>
                </c:pt>
                <c:pt idx="1">
                  <c:v>0.25569999999999998</c:v>
                </c:pt>
                <c:pt idx="2">
                  <c:v>0.16719999999999999</c:v>
                </c:pt>
                <c:pt idx="3">
                  <c:v>8.5800000000000001E-2</c:v>
                </c:pt>
                <c:pt idx="4">
                  <c:v>3.85E-2</c:v>
                </c:pt>
                <c:pt idx="5">
                  <c:v>8.5800000000000001E-2</c:v>
                </c:pt>
                <c:pt idx="6">
                  <c:v>0.24679999999999999</c:v>
                </c:pt>
                <c:pt idx="7">
                  <c:v>0.1321</c:v>
                </c:pt>
                <c:pt idx="8">
                  <c:v>7.4899999999999994E-2</c:v>
                </c:pt>
                <c:pt idx="9">
                  <c:v>0.2069</c:v>
                </c:pt>
                <c:pt idx="10">
                  <c:v>0.1077</c:v>
                </c:pt>
                <c:pt idx="11">
                  <c:v>0.13289999999999999</c:v>
                </c:pt>
                <c:pt idx="12">
                  <c:v>9.11E-2</c:v>
                </c:pt>
                <c:pt idx="13">
                  <c:v>5.91E-2</c:v>
                </c:pt>
                <c:pt idx="14">
                  <c:v>5.7599999999999998E-2</c:v>
                </c:pt>
                <c:pt idx="15">
                  <c:v>0.1923</c:v>
                </c:pt>
                <c:pt idx="16">
                  <c:v>0.2858</c:v>
                </c:pt>
                <c:pt idx="17">
                  <c:v>0.24379999999999999</c:v>
                </c:pt>
                <c:pt idx="18">
                  <c:v>5.79E-2</c:v>
                </c:pt>
                <c:pt idx="19">
                  <c:v>0.1033</c:v>
                </c:pt>
                <c:pt idx="20">
                  <c:v>0.18429999999999999</c:v>
                </c:pt>
                <c:pt idx="21">
                  <c:v>0.4602</c:v>
                </c:pt>
                <c:pt idx="22">
                  <c:v>0.5202</c:v>
                </c:pt>
                <c:pt idx="23">
                  <c:v>0.1988</c:v>
                </c:pt>
                <c:pt idx="24">
                  <c:v>0.2351</c:v>
                </c:pt>
                <c:pt idx="25">
                  <c:v>0.62350000000000005</c:v>
                </c:pt>
                <c:pt idx="26">
                  <c:v>0.1298</c:v>
                </c:pt>
                <c:pt idx="27">
                  <c:v>0.20530000000000001</c:v>
                </c:pt>
                <c:pt idx="28">
                  <c:v>0.11840000000000001</c:v>
                </c:pt>
                <c:pt idx="29">
                  <c:v>2.69E-2</c:v>
                </c:pt>
                <c:pt idx="30">
                  <c:v>0.1133</c:v>
                </c:pt>
                <c:pt idx="31">
                  <c:v>-0.22140000000000001</c:v>
                </c:pt>
                <c:pt idx="32">
                  <c:v>8.2000000000000003E-2</c:v>
                </c:pt>
                <c:pt idx="33">
                  <c:v>0.10299999999999999</c:v>
                </c:pt>
              </c:numCache>
            </c:numRef>
          </c:yVal>
          <c:smooth val="0"/>
          <c:extLst>
            <c:ext xmlns:c16="http://schemas.microsoft.com/office/drawing/2014/chart" uri="{C3380CC4-5D6E-409C-BE32-E72D297353CC}">
              <c16:uniqueId val="{00000000-A73A-427B-BE91-FCC66E903901}"/>
            </c:ext>
          </c:extLst>
        </c:ser>
        <c:dLbls>
          <c:showLegendKey val="0"/>
          <c:showVal val="0"/>
          <c:showCatName val="0"/>
          <c:showSerName val="0"/>
          <c:showPercent val="0"/>
          <c:showBubbleSize val="0"/>
        </c:dLbls>
        <c:axId val="890581328"/>
        <c:axId val="596566912"/>
      </c:scatterChart>
      <c:valAx>
        <c:axId val="8905813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Cambria" panose="02040503050406030204" pitchFamily="18" charset="0"/>
                    <a:ea typeface="+mn-ea"/>
                    <a:cs typeface="+mn-cs"/>
                  </a:defRPr>
                </a:pPr>
                <a:r>
                  <a:rPr lang="en-US">
                    <a:latin typeface="Cambria" panose="02040503050406030204" pitchFamily="18" charset="0"/>
                  </a:rPr>
                  <a:t>Beta</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6566912"/>
        <c:crosses val="autoZero"/>
        <c:crossBetween val="midCat"/>
      </c:valAx>
      <c:valAx>
        <c:axId val="596566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ambria" panose="02040503050406030204" pitchFamily="18" charset="0"/>
                    <a:ea typeface="+mn-ea"/>
                    <a:cs typeface="+mn-cs"/>
                  </a:defRPr>
                </a:pPr>
                <a:r>
                  <a:rPr lang="en-US">
                    <a:latin typeface="Cambria" panose="02040503050406030204" pitchFamily="18" charset="0"/>
                  </a:rPr>
                  <a:t>Annualized Return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058132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0"/>
    <c:plotArea>
      <c:layout/>
      <c:pieChart>
        <c:varyColors val="1"/>
        <c:ser>
          <c:idx val="2"/>
          <c:order val="2"/>
          <c:dPt>
            <c:idx val="0"/>
            <c:bubble3D val="0"/>
            <c:spPr>
              <a:solidFill>
                <a:srgbClr val="005A3C"/>
              </a:solidFill>
            </c:spPr>
            <c:extLst>
              <c:ext xmlns:c16="http://schemas.microsoft.com/office/drawing/2014/chart" uri="{C3380CC4-5D6E-409C-BE32-E72D297353CC}">
                <c16:uniqueId val="{00000001-165F-46BC-8611-5763C80C4D74}"/>
              </c:ext>
            </c:extLst>
          </c:dPt>
          <c:dPt>
            <c:idx val="1"/>
            <c:bubble3D val="0"/>
            <c:spPr>
              <a:solidFill>
                <a:schemeClr val="accent6">
                  <a:lumMod val="75000"/>
                </a:schemeClr>
              </a:solidFill>
            </c:spPr>
            <c:extLst>
              <c:ext xmlns:c16="http://schemas.microsoft.com/office/drawing/2014/chart" uri="{C3380CC4-5D6E-409C-BE32-E72D297353CC}">
                <c16:uniqueId val="{00000003-165F-46BC-8611-5763C80C4D74}"/>
              </c:ext>
            </c:extLst>
          </c:dPt>
          <c:dPt>
            <c:idx val="2"/>
            <c:bubble3D val="0"/>
            <c:spPr>
              <a:solidFill>
                <a:srgbClr val="005A3C"/>
              </a:solidFill>
            </c:spPr>
            <c:extLst>
              <c:ext xmlns:c16="http://schemas.microsoft.com/office/drawing/2014/chart" uri="{C3380CC4-5D6E-409C-BE32-E72D297353CC}">
                <c16:uniqueId val="{00000005-165F-46BC-8611-5763C80C4D74}"/>
              </c:ext>
            </c:extLst>
          </c:dPt>
          <c:dPt>
            <c:idx val="3"/>
            <c:bubble3D val="0"/>
            <c:spPr>
              <a:solidFill>
                <a:srgbClr val="005A3C"/>
              </a:solidFill>
            </c:spPr>
            <c:extLst>
              <c:ext xmlns:c16="http://schemas.microsoft.com/office/drawing/2014/chart" uri="{C3380CC4-5D6E-409C-BE32-E72D297353CC}">
                <c16:uniqueId val="{00000007-165F-46BC-8611-5763C80C4D74}"/>
              </c:ext>
            </c:extLst>
          </c:dPt>
          <c:dPt>
            <c:idx val="4"/>
            <c:bubble3D val="0"/>
            <c:spPr>
              <a:solidFill>
                <a:srgbClr val="005A3C"/>
              </a:solidFill>
            </c:spPr>
            <c:extLst>
              <c:ext xmlns:c16="http://schemas.microsoft.com/office/drawing/2014/chart" uri="{C3380CC4-5D6E-409C-BE32-E72D297353CC}">
                <c16:uniqueId val="{00000009-165F-46BC-8611-5763C80C4D74}"/>
              </c:ext>
            </c:extLst>
          </c:dPt>
          <c:dPt>
            <c:idx val="5"/>
            <c:bubble3D val="0"/>
            <c:spPr>
              <a:solidFill>
                <a:srgbClr val="005A3C"/>
              </a:solidFill>
            </c:spPr>
            <c:extLst>
              <c:ext xmlns:c16="http://schemas.microsoft.com/office/drawing/2014/chart" uri="{C3380CC4-5D6E-409C-BE32-E72D297353CC}">
                <c16:uniqueId val="{0000000B-165F-46BC-8611-5763C80C4D74}"/>
              </c:ext>
            </c:extLst>
          </c:dPt>
          <c:dPt>
            <c:idx val="6"/>
            <c:bubble3D val="0"/>
            <c:spPr>
              <a:solidFill>
                <a:srgbClr val="005A3C"/>
              </a:solidFill>
            </c:spPr>
            <c:extLst>
              <c:ext xmlns:c16="http://schemas.microsoft.com/office/drawing/2014/chart" uri="{C3380CC4-5D6E-409C-BE32-E72D297353CC}">
                <c16:uniqueId val="{0000000D-165F-46BC-8611-5763C80C4D74}"/>
              </c:ext>
            </c:extLst>
          </c:dPt>
          <c:dPt>
            <c:idx val="7"/>
            <c:bubble3D val="0"/>
            <c:spPr>
              <a:solidFill>
                <a:srgbClr val="00704B"/>
              </a:solidFill>
            </c:spPr>
            <c:extLst>
              <c:ext xmlns:c16="http://schemas.microsoft.com/office/drawing/2014/chart" uri="{C3380CC4-5D6E-409C-BE32-E72D297353CC}">
                <c16:uniqueId val="{0000000F-165F-46BC-8611-5763C80C4D74}"/>
              </c:ext>
            </c:extLst>
          </c:dPt>
          <c:dPt>
            <c:idx val="8"/>
            <c:bubble3D val="0"/>
            <c:spPr>
              <a:solidFill>
                <a:srgbClr val="00704B"/>
              </a:solidFill>
            </c:spPr>
            <c:extLst>
              <c:ext xmlns:c16="http://schemas.microsoft.com/office/drawing/2014/chart" uri="{C3380CC4-5D6E-409C-BE32-E72D297353CC}">
                <c16:uniqueId val="{00000011-165F-46BC-8611-5763C80C4D74}"/>
              </c:ext>
            </c:extLst>
          </c:dPt>
          <c:dPt>
            <c:idx val="9"/>
            <c:bubble3D val="0"/>
            <c:spPr>
              <a:solidFill>
                <a:srgbClr val="00704B"/>
              </a:solidFill>
            </c:spPr>
            <c:extLst>
              <c:ext xmlns:c16="http://schemas.microsoft.com/office/drawing/2014/chart" uri="{C3380CC4-5D6E-409C-BE32-E72D297353CC}">
                <c16:uniqueId val="{00000013-165F-46BC-8611-5763C80C4D74}"/>
              </c:ext>
            </c:extLst>
          </c:dPt>
          <c:dPt>
            <c:idx val="10"/>
            <c:bubble3D val="0"/>
            <c:spPr>
              <a:solidFill>
                <a:srgbClr val="00704B"/>
              </a:solidFill>
            </c:spPr>
            <c:extLst>
              <c:ext xmlns:c16="http://schemas.microsoft.com/office/drawing/2014/chart" uri="{C3380CC4-5D6E-409C-BE32-E72D297353CC}">
                <c16:uniqueId val="{00000015-165F-46BC-8611-5763C80C4D74}"/>
              </c:ext>
            </c:extLst>
          </c:dPt>
          <c:dPt>
            <c:idx val="11"/>
            <c:bubble3D val="0"/>
            <c:spPr>
              <a:solidFill>
                <a:srgbClr val="00704B"/>
              </a:solidFill>
            </c:spPr>
            <c:extLst>
              <c:ext xmlns:c16="http://schemas.microsoft.com/office/drawing/2014/chart" uri="{C3380CC4-5D6E-409C-BE32-E72D297353CC}">
                <c16:uniqueId val="{00000017-165F-46BC-8611-5763C80C4D74}"/>
              </c:ext>
            </c:extLst>
          </c:dPt>
          <c:dPt>
            <c:idx val="12"/>
            <c:bubble3D val="0"/>
            <c:spPr>
              <a:solidFill>
                <a:srgbClr val="008A5C"/>
              </a:solidFill>
            </c:spPr>
            <c:extLst>
              <c:ext xmlns:c16="http://schemas.microsoft.com/office/drawing/2014/chart" uri="{C3380CC4-5D6E-409C-BE32-E72D297353CC}">
                <c16:uniqueId val="{00000019-165F-46BC-8611-5763C80C4D74}"/>
              </c:ext>
            </c:extLst>
          </c:dPt>
          <c:dPt>
            <c:idx val="13"/>
            <c:bubble3D val="0"/>
            <c:spPr>
              <a:solidFill>
                <a:srgbClr val="008A5C"/>
              </a:solidFill>
            </c:spPr>
            <c:extLst>
              <c:ext xmlns:c16="http://schemas.microsoft.com/office/drawing/2014/chart" uri="{C3380CC4-5D6E-409C-BE32-E72D297353CC}">
                <c16:uniqueId val="{0000001B-165F-46BC-8611-5763C80C4D74}"/>
              </c:ext>
            </c:extLst>
          </c:dPt>
          <c:dPt>
            <c:idx val="14"/>
            <c:bubble3D val="0"/>
            <c:spPr>
              <a:solidFill>
                <a:srgbClr val="008A5C"/>
              </a:solidFill>
            </c:spPr>
            <c:extLst>
              <c:ext xmlns:c16="http://schemas.microsoft.com/office/drawing/2014/chart" uri="{C3380CC4-5D6E-409C-BE32-E72D297353CC}">
                <c16:uniqueId val="{0000001D-165F-46BC-8611-5763C80C4D74}"/>
              </c:ext>
            </c:extLst>
          </c:dPt>
          <c:dPt>
            <c:idx val="15"/>
            <c:bubble3D val="0"/>
            <c:spPr>
              <a:solidFill>
                <a:srgbClr val="008A5C"/>
              </a:solidFill>
            </c:spPr>
            <c:extLst>
              <c:ext xmlns:c16="http://schemas.microsoft.com/office/drawing/2014/chart" uri="{C3380CC4-5D6E-409C-BE32-E72D297353CC}">
                <c16:uniqueId val="{0000001F-165F-46BC-8611-5763C80C4D74}"/>
              </c:ext>
            </c:extLst>
          </c:dPt>
          <c:dPt>
            <c:idx val="16"/>
            <c:bubble3D val="0"/>
            <c:spPr>
              <a:solidFill>
                <a:schemeClr val="accent3">
                  <a:lumMod val="20000"/>
                  <a:lumOff val="80000"/>
                </a:schemeClr>
              </a:solidFill>
            </c:spPr>
            <c:extLst>
              <c:ext xmlns:c16="http://schemas.microsoft.com/office/drawing/2014/chart" uri="{C3380CC4-5D6E-409C-BE32-E72D297353CC}">
                <c16:uniqueId val="{00000021-165F-46BC-8611-5763C80C4D74}"/>
              </c:ext>
            </c:extLst>
          </c:dPt>
          <c:dPt>
            <c:idx val="17"/>
            <c:bubble3D val="0"/>
            <c:spPr>
              <a:solidFill>
                <a:schemeClr val="bg1">
                  <a:lumMod val="85000"/>
                </a:schemeClr>
              </a:solidFill>
            </c:spPr>
            <c:extLst>
              <c:ext xmlns:c16="http://schemas.microsoft.com/office/drawing/2014/chart" uri="{C3380CC4-5D6E-409C-BE32-E72D297353CC}">
                <c16:uniqueId val="{00000023-165F-46BC-8611-5763C80C4D74}"/>
              </c:ext>
            </c:extLst>
          </c:dPt>
          <c:dPt>
            <c:idx val="18"/>
            <c:bubble3D val="0"/>
            <c:spPr>
              <a:solidFill>
                <a:schemeClr val="bg1">
                  <a:lumMod val="85000"/>
                </a:schemeClr>
              </a:solidFill>
            </c:spPr>
            <c:extLst>
              <c:ext xmlns:c16="http://schemas.microsoft.com/office/drawing/2014/chart" uri="{C3380CC4-5D6E-409C-BE32-E72D297353CC}">
                <c16:uniqueId val="{00000025-165F-46BC-8611-5763C80C4D74}"/>
              </c:ext>
            </c:extLst>
          </c:dPt>
          <c:dPt>
            <c:idx val="19"/>
            <c:bubble3D val="0"/>
            <c:spPr>
              <a:solidFill>
                <a:schemeClr val="bg1">
                  <a:lumMod val="85000"/>
                </a:schemeClr>
              </a:solidFill>
            </c:spPr>
            <c:extLst>
              <c:ext xmlns:c16="http://schemas.microsoft.com/office/drawing/2014/chart" uri="{C3380CC4-5D6E-409C-BE32-E72D297353CC}">
                <c16:uniqueId val="{00000027-165F-46BC-8611-5763C80C4D74}"/>
              </c:ext>
            </c:extLst>
          </c:dPt>
          <c:dPt>
            <c:idx val="20"/>
            <c:bubble3D val="0"/>
            <c:spPr>
              <a:solidFill>
                <a:schemeClr val="bg1">
                  <a:lumMod val="85000"/>
                </a:schemeClr>
              </a:solidFill>
            </c:spPr>
            <c:extLst>
              <c:ext xmlns:c16="http://schemas.microsoft.com/office/drawing/2014/chart" uri="{C3380CC4-5D6E-409C-BE32-E72D297353CC}">
                <c16:uniqueId val="{00000029-165F-46BC-8611-5763C80C4D74}"/>
              </c:ext>
            </c:extLst>
          </c:dPt>
          <c:dPt>
            <c:idx val="21"/>
            <c:bubble3D val="0"/>
            <c:spPr>
              <a:solidFill>
                <a:schemeClr val="bg1">
                  <a:lumMod val="85000"/>
                </a:schemeClr>
              </a:solidFill>
            </c:spPr>
            <c:extLst>
              <c:ext xmlns:c16="http://schemas.microsoft.com/office/drawing/2014/chart" uri="{C3380CC4-5D6E-409C-BE32-E72D297353CC}">
                <c16:uniqueId val="{0000002B-165F-46BC-8611-5763C80C4D74}"/>
              </c:ext>
            </c:extLst>
          </c:dPt>
          <c:dPt>
            <c:idx val="22"/>
            <c:bubble3D val="0"/>
            <c:spPr>
              <a:solidFill>
                <a:schemeClr val="bg1">
                  <a:lumMod val="85000"/>
                </a:schemeClr>
              </a:solidFill>
            </c:spPr>
            <c:extLst>
              <c:ext xmlns:c16="http://schemas.microsoft.com/office/drawing/2014/chart" uri="{C3380CC4-5D6E-409C-BE32-E72D297353CC}">
                <c16:uniqueId val="{0000002D-165F-46BC-8611-5763C80C4D74}"/>
              </c:ext>
            </c:extLst>
          </c:dPt>
          <c:dPt>
            <c:idx val="23"/>
            <c:bubble3D val="0"/>
            <c:spPr>
              <a:solidFill>
                <a:schemeClr val="bg1">
                  <a:lumMod val="75000"/>
                </a:schemeClr>
              </a:solidFill>
            </c:spPr>
            <c:extLst>
              <c:ext xmlns:c16="http://schemas.microsoft.com/office/drawing/2014/chart" uri="{C3380CC4-5D6E-409C-BE32-E72D297353CC}">
                <c16:uniqueId val="{0000002F-165F-46BC-8611-5763C80C4D74}"/>
              </c:ext>
            </c:extLst>
          </c:dPt>
          <c:dPt>
            <c:idx val="24"/>
            <c:bubble3D val="0"/>
            <c:spPr>
              <a:solidFill>
                <a:schemeClr val="bg1">
                  <a:lumMod val="75000"/>
                </a:schemeClr>
              </a:solidFill>
            </c:spPr>
            <c:extLst>
              <c:ext xmlns:c16="http://schemas.microsoft.com/office/drawing/2014/chart" uri="{C3380CC4-5D6E-409C-BE32-E72D297353CC}">
                <c16:uniqueId val="{00000031-165F-46BC-8611-5763C80C4D74}"/>
              </c:ext>
            </c:extLst>
          </c:dPt>
          <c:dPt>
            <c:idx val="25"/>
            <c:bubble3D val="0"/>
            <c:spPr>
              <a:solidFill>
                <a:schemeClr val="bg1">
                  <a:lumMod val="75000"/>
                </a:schemeClr>
              </a:solidFill>
            </c:spPr>
            <c:extLst>
              <c:ext xmlns:c16="http://schemas.microsoft.com/office/drawing/2014/chart" uri="{C3380CC4-5D6E-409C-BE32-E72D297353CC}">
                <c16:uniqueId val="{00000033-165F-46BC-8611-5763C80C4D74}"/>
              </c:ext>
            </c:extLst>
          </c:dPt>
          <c:dPt>
            <c:idx val="26"/>
            <c:bubble3D val="0"/>
            <c:spPr>
              <a:solidFill>
                <a:schemeClr val="bg1">
                  <a:lumMod val="65000"/>
                </a:schemeClr>
              </a:solidFill>
            </c:spPr>
            <c:extLst>
              <c:ext xmlns:c16="http://schemas.microsoft.com/office/drawing/2014/chart" uri="{C3380CC4-5D6E-409C-BE32-E72D297353CC}">
                <c16:uniqueId val="{00000035-165F-46BC-8611-5763C80C4D74}"/>
              </c:ext>
            </c:extLst>
          </c:dPt>
          <c:dPt>
            <c:idx val="27"/>
            <c:bubble3D val="0"/>
            <c:spPr>
              <a:solidFill>
                <a:schemeClr val="bg1">
                  <a:lumMod val="65000"/>
                </a:schemeClr>
              </a:solidFill>
            </c:spPr>
            <c:extLst>
              <c:ext xmlns:c16="http://schemas.microsoft.com/office/drawing/2014/chart" uri="{C3380CC4-5D6E-409C-BE32-E72D297353CC}">
                <c16:uniqueId val="{00000037-165F-46BC-8611-5763C80C4D74}"/>
              </c:ext>
            </c:extLst>
          </c:dPt>
          <c:dPt>
            <c:idx val="28"/>
            <c:bubble3D val="0"/>
            <c:spPr>
              <a:solidFill>
                <a:schemeClr val="bg1">
                  <a:lumMod val="65000"/>
                </a:schemeClr>
              </a:solidFill>
            </c:spPr>
            <c:extLst>
              <c:ext xmlns:c16="http://schemas.microsoft.com/office/drawing/2014/chart" uri="{C3380CC4-5D6E-409C-BE32-E72D297353CC}">
                <c16:uniqueId val="{00000039-165F-46BC-8611-5763C80C4D74}"/>
              </c:ext>
            </c:extLst>
          </c:dPt>
          <c:dPt>
            <c:idx val="29"/>
            <c:bubble3D val="0"/>
            <c:spPr>
              <a:solidFill>
                <a:schemeClr val="bg1">
                  <a:lumMod val="65000"/>
                </a:schemeClr>
              </a:solidFill>
            </c:spPr>
            <c:extLst>
              <c:ext xmlns:c16="http://schemas.microsoft.com/office/drawing/2014/chart" uri="{C3380CC4-5D6E-409C-BE32-E72D297353CC}">
                <c16:uniqueId val="{0000003B-165F-46BC-8611-5763C80C4D74}"/>
              </c:ext>
            </c:extLst>
          </c:dPt>
          <c:dPt>
            <c:idx val="30"/>
            <c:bubble3D val="0"/>
            <c:spPr>
              <a:solidFill>
                <a:schemeClr val="bg1">
                  <a:lumMod val="65000"/>
                </a:schemeClr>
              </a:solidFill>
            </c:spPr>
            <c:extLst>
              <c:ext xmlns:c16="http://schemas.microsoft.com/office/drawing/2014/chart" uri="{C3380CC4-5D6E-409C-BE32-E72D297353CC}">
                <c16:uniqueId val="{0000003D-165F-46BC-8611-5763C80C4D74}"/>
              </c:ext>
            </c:extLst>
          </c:dPt>
          <c:dPt>
            <c:idx val="31"/>
            <c:bubble3D val="0"/>
            <c:spPr>
              <a:solidFill>
                <a:schemeClr val="bg1">
                  <a:lumMod val="65000"/>
                </a:schemeClr>
              </a:solidFill>
            </c:spPr>
            <c:extLst>
              <c:ext xmlns:c16="http://schemas.microsoft.com/office/drawing/2014/chart" uri="{C3380CC4-5D6E-409C-BE32-E72D297353CC}">
                <c16:uniqueId val="{0000003F-165F-46BC-8611-5763C80C4D74}"/>
              </c:ext>
            </c:extLst>
          </c:dPt>
          <c:dPt>
            <c:idx val="32"/>
            <c:bubble3D val="0"/>
            <c:spPr>
              <a:solidFill>
                <a:schemeClr val="bg1">
                  <a:lumMod val="65000"/>
                </a:schemeClr>
              </a:solidFill>
            </c:spPr>
            <c:extLst>
              <c:ext xmlns:c16="http://schemas.microsoft.com/office/drawing/2014/chart" uri="{C3380CC4-5D6E-409C-BE32-E72D297353CC}">
                <c16:uniqueId val="{00000041-165F-46BC-8611-5763C80C4D74}"/>
              </c:ext>
            </c:extLst>
          </c:dPt>
          <c:dPt>
            <c:idx val="33"/>
            <c:bubble3D val="0"/>
            <c:spPr>
              <a:solidFill>
                <a:schemeClr val="bg1">
                  <a:lumMod val="65000"/>
                </a:schemeClr>
              </a:solidFill>
            </c:spPr>
            <c:extLst>
              <c:ext xmlns:c16="http://schemas.microsoft.com/office/drawing/2014/chart" uri="{C3380CC4-5D6E-409C-BE32-E72D297353CC}">
                <c16:uniqueId val="{00000043-165F-46BC-8611-5763C80C4D74}"/>
              </c:ext>
            </c:extLst>
          </c:dPt>
          <c:dPt>
            <c:idx val="34"/>
            <c:bubble3D val="0"/>
            <c:spPr>
              <a:solidFill>
                <a:schemeClr val="bg1">
                  <a:lumMod val="65000"/>
                </a:schemeClr>
              </a:solidFill>
            </c:spPr>
            <c:extLst>
              <c:ext xmlns:c16="http://schemas.microsoft.com/office/drawing/2014/chart" uri="{C3380CC4-5D6E-409C-BE32-E72D297353CC}">
                <c16:uniqueId val="{00000045-165F-46BC-8611-5763C80C4D74}"/>
              </c:ext>
            </c:extLst>
          </c:dPt>
          <c:dPt>
            <c:idx val="35"/>
            <c:bubble3D val="0"/>
            <c:spPr>
              <a:solidFill>
                <a:schemeClr val="bg1">
                  <a:lumMod val="50000"/>
                </a:schemeClr>
              </a:solidFill>
            </c:spPr>
            <c:extLst>
              <c:ext xmlns:c16="http://schemas.microsoft.com/office/drawing/2014/chart" uri="{C3380CC4-5D6E-409C-BE32-E72D297353CC}">
                <c16:uniqueId val="{00000047-165F-46BC-8611-5763C80C4D74}"/>
              </c:ext>
            </c:extLst>
          </c:dPt>
          <c:dPt>
            <c:idx val="36"/>
            <c:bubble3D val="0"/>
            <c:spPr>
              <a:solidFill>
                <a:schemeClr val="bg1">
                  <a:lumMod val="50000"/>
                </a:schemeClr>
              </a:solidFill>
            </c:spPr>
            <c:extLst>
              <c:ext xmlns:c16="http://schemas.microsoft.com/office/drawing/2014/chart" uri="{C3380CC4-5D6E-409C-BE32-E72D297353CC}">
                <c16:uniqueId val="{00000049-165F-46BC-8611-5763C80C4D74}"/>
              </c:ext>
            </c:extLst>
          </c:dPt>
          <c:dPt>
            <c:idx val="37"/>
            <c:bubble3D val="0"/>
            <c:spPr>
              <a:solidFill>
                <a:schemeClr val="tx1"/>
              </a:solidFill>
            </c:spPr>
            <c:extLst>
              <c:ext xmlns:c16="http://schemas.microsoft.com/office/drawing/2014/chart" uri="{C3380CC4-5D6E-409C-BE32-E72D297353CC}">
                <c16:uniqueId val="{0000004B-165F-46BC-8611-5763C80C4D74}"/>
              </c:ext>
            </c:extLst>
          </c:dPt>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'[The SAP Portfolio(1) (2).xlsm]Sheet1'!$E$1:$E$38</c:f>
              <c:strCache>
                <c:ptCount val="38"/>
                <c:pt idx="0">
                  <c:v>Priceline</c:v>
                </c:pt>
                <c:pt idx="1">
                  <c:v>Starbuck's Corporation</c:v>
                </c:pt>
                <c:pt idx="2">
                  <c:v>Whirlpool Corporation</c:v>
                </c:pt>
                <c:pt idx="3">
                  <c:v>Time Warner Inc</c:v>
                </c:pt>
                <c:pt idx="4">
                  <c:v>New Media</c:v>
                </c:pt>
                <c:pt idx="5">
                  <c:v>Johnson Controls Inc</c:v>
                </c:pt>
                <c:pt idx="6">
                  <c:v>Hasbro, Inc.</c:v>
                </c:pt>
                <c:pt idx="7">
                  <c:v>Costco</c:v>
                </c:pt>
                <c:pt idx="8">
                  <c:v>Pepsico Inc.</c:v>
                </c:pt>
                <c:pt idx="9">
                  <c:v>CVS Health Corp</c:v>
                </c:pt>
                <c:pt idx="10">
                  <c:v>Consumer Staples ETF</c:v>
                </c:pt>
                <c:pt idx="11">
                  <c:v>Estee Lauderco Inc</c:v>
                </c:pt>
                <c:pt idx="12">
                  <c:v>Blackrock</c:v>
                </c:pt>
                <c:pt idx="13">
                  <c:v>MetLife, Inc.</c:v>
                </c:pt>
                <c:pt idx="14">
                  <c:v>Regions Financial Co.</c:v>
                </c:pt>
                <c:pt idx="15">
                  <c:v>Financials ETF</c:v>
                </c:pt>
                <c:pt idx="16">
                  <c:v>Abbott Laboratories</c:v>
                </c:pt>
                <c:pt idx="17">
                  <c:v>Becton, Dickinson and Company</c:v>
                </c:pt>
                <c:pt idx="18">
                  <c:v>Anthem Inc</c:v>
                </c:pt>
                <c:pt idx="19">
                  <c:v>Gilead Sciences Inc</c:v>
                </c:pt>
                <c:pt idx="20">
                  <c:v>Merck &amp; Co</c:v>
                </c:pt>
                <c:pt idx="21">
                  <c:v>Johnson &amp; Johnson</c:v>
                </c:pt>
                <c:pt idx="22">
                  <c:v>Sucampo Pharmaceuticals, Inc.</c:v>
                </c:pt>
                <c:pt idx="23">
                  <c:v>Stanley Black &amp; Decker Inc</c:v>
                </c:pt>
                <c:pt idx="24">
                  <c:v>Southwest Airlines</c:v>
                </c:pt>
                <c:pt idx="25">
                  <c:v>Industrials ETF</c:v>
                </c:pt>
                <c:pt idx="26">
                  <c:v>Texas Instruments</c:v>
                </c:pt>
                <c:pt idx="27">
                  <c:v>Apple Inc.</c:v>
                </c:pt>
                <c:pt idx="28">
                  <c:v>Facebook</c:v>
                </c:pt>
                <c:pt idx="29">
                  <c:v>Flir Systems, Inc.</c:v>
                </c:pt>
                <c:pt idx="30">
                  <c:v>Microsoft, Corp.</c:v>
                </c:pt>
                <c:pt idx="31">
                  <c:v>Intel Corp</c:v>
                </c:pt>
                <c:pt idx="32">
                  <c:v>Broadcom, Ltd.</c:v>
                </c:pt>
                <c:pt idx="33">
                  <c:v>Cisco</c:v>
                </c:pt>
                <c:pt idx="34">
                  <c:v>Technology ETF</c:v>
                </c:pt>
                <c:pt idx="35">
                  <c:v>SeaDrill Partners LLC F</c:v>
                </c:pt>
                <c:pt idx="36">
                  <c:v>Energy ETF</c:v>
                </c:pt>
                <c:pt idx="37">
                  <c:v>CASH</c:v>
                </c:pt>
              </c:strCache>
            </c:strRef>
          </c:cat>
          <c:val>
            <c:numRef>
              <c:f>'[The SAP Portfolio(1) (2).xlsm]Sheet1'!$H$1:$H$38</c:f>
              <c:numCache>
                <c:formatCode>0.00%</c:formatCode>
                <c:ptCount val="38"/>
                <c:pt idx="0">
                  <c:v>4.3429063923599902E-2</c:v>
                </c:pt>
                <c:pt idx="1">
                  <c:v>1.80399791832643E-4</c:v>
                </c:pt>
                <c:pt idx="2">
                  <c:v>2.5562812544947799E-2</c:v>
                </c:pt>
                <c:pt idx="3">
                  <c:v>2.4682603846189699E-2</c:v>
                </c:pt>
                <c:pt idx="4">
                  <c:v>2.2269974523313699E-2</c:v>
                </c:pt>
                <c:pt idx="5">
                  <c:v>1.6846134711182102E-2</c:v>
                </c:pt>
                <c:pt idx="6">
                  <c:v>1.15094779062597E-2</c:v>
                </c:pt>
                <c:pt idx="7">
                  <c:v>4.0298637246565898E-2</c:v>
                </c:pt>
                <c:pt idx="8">
                  <c:v>9.6844846969101599E-3</c:v>
                </c:pt>
                <c:pt idx="9">
                  <c:v>3.7574137036364301E-2</c:v>
                </c:pt>
                <c:pt idx="10">
                  <c:v>2.0178816620130699E-2</c:v>
                </c:pt>
                <c:pt idx="11">
                  <c:v>2.6407493922948101E-2</c:v>
                </c:pt>
                <c:pt idx="12">
                  <c:v>4.2573059250590697E-2</c:v>
                </c:pt>
                <c:pt idx="13">
                  <c:v>3.6913475734006398E-2</c:v>
                </c:pt>
                <c:pt idx="14">
                  <c:v>2.2373197694186799E-2</c:v>
                </c:pt>
                <c:pt idx="15">
                  <c:v>7.9483616369254995E-2</c:v>
                </c:pt>
                <c:pt idx="16">
                  <c:v>9.2648770347843998E-5</c:v>
                </c:pt>
                <c:pt idx="17">
                  <c:v>1.54367243774143E-2</c:v>
                </c:pt>
                <c:pt idx="18">
                  <c:v>2.0033809675872101E-2</c:v>
                </c:pt>
                <c:pt idx="19">
                  <c:v>2.1956273032495598E-2</c:v>
                </c:pt>
                <c:pt idx="20">
                  <c:v>3.1635131007942401E-2</c:v>
                </c:pt>
                <c:pt idx="21">
                  <c:v>2.3838476080285199E-2</c:v>
                </c:pt>
                <c:pt idx="22">
                  <c:v>2.06823757361916E-2</c:v>
                </c:pt>
                <c:pt idx="23">
                  <c:v>3.2906433994594399E-2</c:v>
                </c:pt>
                <c:pt idx="24">
                  <c:v>2.2402735844281901E-2</c:v>
                </c:pt>
                <c:pt idx="25">
                  <c:v>6.4965908915496596E-3</c:v>
                </c:pt>
                <c:pt idx="26">
                  <c:v>2.1637109998045401E-2</c:v>
                </c:pt>
                <c:pt idx="27">
                  <c:v>2.0255888400693398E-2</c:v>
                </c:pt>
                <c:pt idx="28">
                  <c:v>2.1363893984104501E-2</c:v>
                </c:pt>
                <c:pt idx="29">
                  <c:v>2.8167584157737999E-2</c:v>
                </c:pt>
                <c:pt idx="30">
                  <c:v>1.9225551459883201E-2</c:v>
                </c:pt>
                <c:pt idx="31">
                  <c:v>2.3363180581785398E-2</c:v>
                </c:pt>
                <c:pt idx="32">
                  <c:v>3.5171719764829301E-2</c:v>
                </c:pt>
                <c:pt idx="33">
                  <c:v>4.2210746871913299E-2</c:v>
                </c:pt>
                <c:pt idx="34">
                  <c:v>1.14825885250028E-2</c:v>
                </c:pt>
                <c:pt idx="35">
                  <c:v>1.6545900588953302E-2</c:v>
                </c:pt>
                <c:pt idx="36">
                  <c:v>9.7960540918098998E-2</c:v>
                </c:pt>
                <c:pt idx="37">
                  <c:v>7.1667073835213297E-3</c:v>
                </c:pt>
              </c:numCache>
            </c:numRef>
          </c:val>
          <c:extLst>
            <c:ext xmlns:c16="http://schemas.microsoft.com/office/drawing/2014/chart" uri="{C3380CC4-5D6E-409C-BE32-E72D297353CC}">
              <c16:uniqueId val="{0000004C-165F-46BC-8611-5763C80C4D74}"/>
            </c:ext>
          </c:extLst>
        </c:ser>
        <c:ser>
          <c:idx val="1"/>
          <c:order val="1"/>
          <c:cat>
            <c:strRef>
              <c:f>'[The SAP Portfolio(1) (2).xlsm]Sheet1'!$E$1:$E$38</c:f>
              <c:strCache>
                <c:ptCount val="38"/>
                <c:pt idx="0">
                  <c:v>Priceline</c:v>
                </c:pt>
                <c:pt idx="1">
                  <c:v>Starbuck's Corporation</c:v>
                </c:pt>
                <c:pt idx="2">
                  <c:v>Whirlpool Corporation</c:v>
                </c:pt>
                <c:pt idx="3">
                  <c:v>Time Warner Inc</c:v>
                </c:pt>
                <c:pt idx="4">
                  <c:v>New Media</c:v>
                </c:pt>
                <c:pt idx="5">
                  <c:v>Johnson Controls Inc</c:v>
                </c:pt>
                <c:pt idx="6">
                  <c:v>Hasbro, Inc.</c:v>
                </c:pt>
                <c:pt idx="7">
                  <c:v>Costco</c:v>
                </c:pt>
                <c:pt idx="8">
                  <c:v>Pepsico Inc.</c:v>
                </c:pt>
                <c:pt idx="9">
                  <c:v>CVS Health Corp</c:v>
                </c:pt>
                <c:pt idx="10">
                  <c:v>Consumer Staples ETF</c:v>
                </c:pt>
                <c:pt idx="11">
                  <c:v>Estee Lauderco Inc</c:v>
                </c:pt>
                <c:pt idx="12">
                  <c:v>Blackrock</c:v>
                </c:pt>
                <c:pt idx="13">
                  <c:v>MetLife, Inc.</c:v>
                </c:pt>
                <c:pt idx="14">
                  <c:v>Regions Financial Co.</c:v>
                </c:pt>
                <c:pt idx="15">
                  <c:v>Financials ETF</c:v>
                </c:pt>
                <c:pt idx="16">
                  <c:v>Abbott Laboratories</c:v>
                </c:pt>
                <c:pt idx="17">
                  <c:v>Becton, Dickinson and Company</c:v>
                </c:pt>
                <c:pt idx="18">
                  <c:v>Anthem Inc</c:v>
                </c:pt>
                <c:pt idx="19">
                  <c:v>Gilead Sciences Inc</c:v>
                </c:pt>
                <c:pt idx="20">
                  <c:v>Merck &amp; Co</c:v>
                </c:pt>
                <c:pt idx="21">
                  <c:v>Johnson &amp; Johnson</c:v>
                </c:pt>
                <c:pt idx="22">
                  <c:v>Sucampo Pharmaceuticals, Inc.</c:v>
                </c:pt>
                <c:pt idx="23">
                  <c:v>Stanley Black &amp; Decker Inc</c:v>
                </c:pt>
                <c:pt idx="24">
                  <c:v>Southwest Airlines</c:v>
                </c:pt>
                <c:pt idx="25">
                  <c:v>Industrials ETF</c:v>
                </c:pt>
                <c:pt idx="26">
                  <c:v>Texas Instruments</c:v>
                </c:pt>
                <c:pt idx="27">
                  <c:v>Apple Inc.</c:v>
                </c:pt>
                <c:pt idx="28">
                  <c:v>Facebook</c:v>
                </c:pt>
                <c:pt idx="29">
                  <c:v>Flir Systems, Inc.</c:v>
                </c:pt>
                <c:pt idx="30">
                  <c:v>Microsoft, Corp.</c:v>
                </c:pt>
                <c:pt idx="31">
                  <c:v>Intel Corp</c:v>
                </c:pt>
                <c:pt idx="32">
                  <c:v>Broadcom, Ltd.</c:v>
                </c:pt>
                <c:pt idx="33">
                  <c:v>Cisco</c:v>
                </c:pt>
                <c:pt idx="34">
                  <c:v>Technology ETF</c:v>
                </c:pt>
                <c:pt idx="35">
                  <c:v>SeaDrill Partners LLC F</c:v>
                </c:pt>
                <c:pt idx="36">
                  <c:v>Energy ETF</c:v>
                </c:pt>
                <c:pt idx="37">
                  <c:v>CASH</c:v>
                </c:pt>
              </c:strCache>
            </c:strRef>
          </c:cat>
          <c:val>
            <c:numRef>
              <c:f>'[The SAP Portfolio(1) (2).xlsm]Sheet1'!$G$1:$G$38</c:f>
            </c:numRef>
          </c:val>
          <c:extLst>
            <c:ext xmlns:c16="http://schemas.microsoft.com/office/drawing/2014/chart" uri="{C3380CC4-5D6E-409C-BE32-E72D297353CC}">
              <c16:uniqueId val="{0000004D-165F-46BC-8611-5763C80C4D74}"/>
            </c:ext>
          </c:extLst>
        </c:ser>
        <c:ser>
          <c:idx val="0"/>
          <c:order val="0"/>
          <c:cat>
            <c:strRef>
              <c:f>'[The SAP Portfolio(1) (2).xlsm]Sheet1'!$E$1:$E$38</c:f>
              <c:strCache>
                <c:ptCount val="38"/>
                <c:pt idx="0">
                  <c:v>Priceline</c:v>
                </c:pt>
                <c:pt idx="1">
                  <c:v>Starbuck's Corporation</c:v>
                </c:pt>
                <c:pt idx="2">
                  <c:v>Whirlpool Corporation</c:v>
                </c:pt>
                <c:pt idx="3">
                  <c:v>Time Warner Inc</c:v>
                </c:pt>
                <c:pt idx="4">
                  <c:v>New Media</c:v>
                </c:pt>
                <c:pt idx="5">
                  <c:v>Johnson Controls Inc</c:v>
                </c:pt>
                <c:pt idx="6">
                  <c:v>Hasbro, Inc.</c:v>
                </c:pt>
                <c:pt idx="7">
                  <c:v>Costco</c:v>
                </c:pt>
                <c:pt idx="8">
                  <c:v>Pepsico Inc.</c:v>
                </c:pt>
                <c:pt idx="9">
                  <c:v>CVS Health Corp</c:v>
                </c:pt>
                <c:pt idx="10">
                  <c:v>Consumer Staples ETF</c:v>
                </c:pt>
                <c:pt idx="11">
                  <c:v>Estee Lauderco Inc</c:v>
                </c:pt>
                <c:pt idx="12">
                  <c:v>Blackrock</c:v>
                </c:pt>
                <c:pt idx="13">
                  <c:v>MetLife, Inc.</c:v>
                </c:pt>
                <c:pt idx="14">
                  <c:v>Regions Financial Co.</c:v>
                </c:pt>
                <c:pt idx="15">
                  <c:v>Financials ETF</c:v>
                </c:pt>
                <c:pt idx="16">
                  <c:v>Abbott Laboratories</c:v>
                </c:pt>
                <c:pt idx="17">
                  <c:v>Becton, Dickinson and Company</c:v>
                </c:pt>
                <c:pt idx="18">
                  <c:v>Anthem Inc</c:v>
                </c:pt>
                <c:pt idx="19">
                  <c:v>Gilead Sciences Inc</c:v>
                </c:pt>
                <c:pt idx="20">
                  <c:v>Merck &amp; Co</c:v>
                </c:pt>
                <c:pt idx="21">
                  <c:v>Johnson &amp; Johnson</c:v>
                </c:pt>
                <c:pt idx="22">
                  <c:v>Sucampo Pharmaceuticals, Inc.</c:v>
                </c:pt>
                <c:pt idx="23">
                  <c:v>Stanley Black &amp; Decker Inc</c:v>
                </c:pt>
                <c:pt idx="24">
                  <c:v>Southwest Airlines</c:v>
                </c:pt>
                <c:pt idx="25">
                  <c:v>Industrials ETF</c:v>
                </c:pt>
                <c:pt idx="26">
                  <c:v>Texas Instruments</c:v>
                </c:pt>
                <c:pt idx="27">
                  <c:v>Apple Inc.</c:v>
                </c:pt>
                <c:pt idx="28">
                  <c:v>Facebook</c:v>
                </c:pt>
                <c:pt idx="29">
                  <c:v>Flir Systems, Inc.</c:v>
                </c:pt>
                <c:pt idx="30">
                  <c:v>Microsoft, Corp.</c:v>
                </c:pt>
                <c:pt idx="31">
                  <c:v>Intel Corp</c:v>
                </c:pt>
                <c:pt idx="32">
                  <c:v>Broadcom, Ltd.</c:v>
                </c:pt>
                <c:pt idx="33">
                  <c:v>Cisco</c:v>
                </c:pt>
                <c:pt idx="34">
                  <c:v>Technology ETF</c:v>
                </c:pt>
                <c:pt idx="35">
                  <c:v>SeaDrill Partners LLC F</c:v>
                </c:pt>
                <c:pt idx="36">
                  <c:v>Energy ETF</c:v>
                </c:pt>
                <c:pt idx="37">
                  <c:v>CASH</c:v>
                </c:pt>
              </c:strCache>
            </c:strRef>
          </c:cat>
          <c:val>
            <c:numRef>
              <c:f>'[The SAP Portfolio(1) (2).xlsm]Sheet1'!$F$1:$F$38</c:f>
            </c:numRef>
          </c:val>
          <c:extLst>
            <c:ext xmlns:c16="http://schemas.microsoft.com/office/drawing/2014/chart" uri="{C3380CC4-5D6E-409C-BE32-E72D297353CC}">
              <c16:uniqueId val="{0000004E-165F-46BC-8611-5763C80C4D74}"/>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spPr>
            <a:ln>
              <a:noFill/>
            </a:ln>
          </c:spPr>
          <c:dPt>
            <c:idx val="0"/>
            <c:bubble3D val="0"/>
            <c:spPr>
              <a:solidFill>
                <a:srgbClr val="005A3C"/>
              </a:solidFill>
              <a:ln>
                <a:noFill/>
              </a:ln>
            </c:spPr>
            <c:extLst>
              <c:ext xmlns:c16="http://schemas.microsoft.com/office/drawing/2014/chart" uri="{C3380CC4-5D6E-409C-BE32-E72D297353CC}">
                <c16:uniqueId val="{00000001-DC7C-4B74-854D-DC1BC063DE41}"/>
              </c:ext>
            </c:extLst>
          </c:dPt>
          <c:dPt>
            <c:idx val="1"/>
            <c:bubble3D val="0"/>
            <c:spPr>
              <a:solidFill>
                <a:srgbClr val="00744D"/>
              </a:solidFill>
              <a:ln>
                <a:noFill/>
              </a:ln>
            </c:spPr>
            <c:extLst>
              <c:ext xmlns:c16="http://schemas.microsoft.com/office/drawing/2014/chart" uri="{C3380CC4-5D6E-409C-BE32-E72D297353CC}">
                <c16:uniqueId val="{00000003-DC7C-4B74-854D-DC1BC063DE41}"/>
              </c:ext>
            </c:extLst>
          </c:dPt>
          <c:dPt>
            <c:idx val="2"/>
            <c:bubble3D val="0"/>
            <c:spPr>
              <a:solidFill>
                <a:srgbClr val="008A5C"/>
              </a:solidFill>
              <a:ln>
                <a:noFill/>
              </a:ln>
            </c:spPr>
            <c:extLst>
              <c:ext xmlns:c16="http://schemas.microsoft.com/office/drawing/2014/chart" uri="{C3380CC4-5D6E-409C-BE32-E72D297353CC}">
                <c16:uniqueId val="{00000005-DC7C-4B74-854D-DC1BC063DE41}"/>
              </c:ext>
            </c:extLst>
          </c:dPt>
          <c:dPt>
            <c:idx val="3"/>
            <c:bubble3D val="0"/>
            <c:spPr>
              <a:solidFill>
                <a:schemeClr val="bg1">
                  <a:lumMod val="85000"/>
                </a:schemeClr>
              </a:solidFill>
              <a:ln>
                <a:noFill/>
              </a:ln>
            </c:spPr>
            <c:extLst>
              <c:ext xmlns:c16="http://schemas.microsoft.com/office/drawing/2014/chart" uri="{C3380CC4-5D6E-409C-BE32-E72D297353CC}">
                <c16:uniqueId val="{00000007-DC7C-4B74-854D-DC1BC063DE41}"/>
              </c:ext>
            </c:extLst>
          </c:dPt>
          <c:dPt>
            <c:idx val="4"/>
            <c:bubble3D val="0"/>
            <c:spPr>
              <a:solidFill>
                <a:schemeClr val="bg1">
                  <a:lumMod val="75000"/>
                </a:schemeClr>
              </a:solidFill>
              <a:ln>
                <a:noFill/>
              </a:ln>
            </c:spPr>
            <c:extLst>
              <c:ext xmlns:c16="http://schemas.microsoft.com/office/drawing/2014/chart" uri="{C3380CC4-5D6E-409C-BE32-E72D297353CC}">
                <c16:uniqueId val="{00000009-DC7C-4B74-854D-DC1BC063DE41}"/>
              </c:ext>
            </c:extLst>
          </c:dPt>
          <c:dPt>
            <c:idx val="5"/>
            <c:bubble3D val="0"/>
            <c:spPr>
              <a:solidFill>
                <a:schemeClr val="bg1">
                  <a:lumMod val="65000"/>
                </a:schemeClr>
              </a:solidFill>
              <a:ln>
                <a:noFill/>
              </a:ln>
            </c:spPr>
            <c:extLst>
              <c:ext xmlns:c16="http://schemas.microsoft.com/office/drawing/2014/chart" uri="{C3380CC4-5D6E-409C-BE32-E72D297353CC}">
                <c16:uniqueId val="{0000000B-DC7C-4B74-854D-DC1BC063DE41}"/>
              </c:ext>
            </c:extLst>
          </c:dPt>
          <c:dPt>
            <c:idx val="6"/>
            <c:bubble3D val="0"/>
            <c:spPr>
              <a:solidFill>
                <a:schemeClr val="bg1">
                  <a:lumMod val="50000"/>
                </a:schemeClr>
              </a:solidFill>
              <a:ln>
                <a:noFill/>
              </a:ln>
            </c:spPr>
            <c:extLst>
              <c:ext xmlns:c16="http://schemas.microsoft.com/office/drawing/2014/chart" uri="{C3380CC4-5D6E-409C-BE32-E72D297353CC}">
                <c16:uniqueId val="{0000000D-DC7C-4B74-854D-DC1BC063DE41}"/>
              </c:ext>
            </c:extLst>
          </c:dPt>
          <c:dPt>
            <c:idx val="7"/>
            <c:bubble3D val="0"/>
            <c:spPr>
              <a:solidFill>
                <a:schemeClr val="tx1"/>
              </a:solidFill>
              <a:ln>
                <a:noFill/>
              </a:ln>
            </c:spPr>
            <c:extLst>
              <c:ext xmlns:c16="http://schemas.microsoft.com/office/drawing/2014/chart" uri="{C3380CC4-5D6E-409C-BE32-E72D297353CC}">
                <c16:uniqueId val="{0000000F-DC7C-4B74-854D-DC1BC063DE41}"/>
              </c:ext>
            </c:extLst>
          </c:dPt>
          <c:dLbls>
            <c:dLbl>
              <c:idx val="0"/>
              <c:layout>
                <c:manualLayout>
                  <c:x val="8.6111111111111097E-2"/>
                  <c:y val="-9.2592592592592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C7C-4B74-854D-DC1BC063DE41}"/>
                </c:ext>
              </c:extLst>
            </c:dLbl>
            <c:dLbl>
              <c:idx val="1"/>
              <c:layout>
                <c:manualLayout>
                  <c:x val="9.44444444444444E-2"/>
                  <c:y val="-9.72222222222221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C7C-4B74-854D-DC1BC063DE41}"/>
                </c:ext>
              </c:extLst>
            </c:dLbl>
            <c:dLbl>
              <c:idx val="2"/>
              <c:layout>
                <c:manualLayout>
                  <c:x val="0.1"/>
                  <c:y val="6.48148148148148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C7C-4B74-854D-DC1BC063DE41}"/>
                </c:ext>
              </c:extLst>
            </c:dLbl>
            <c:dLbl>
              <c:idx val="3"/>
              <c:layout>
                <c:manualLayout>
                  <c:x val="0"/>
                  <c:y val="0.1157407407407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C7C-4B74-854D-DC1BC063DE41}"/>
                </c:ext>
              </c:extLst>
            </c:dLbl>
            <c:dLbl>
              <c:idx val="4"/>
              <c:layout>
                <c:manualLayout>
                  <c:x val="-9.1666666666666702E-2"/>
                  <c:y val="7.4074074074074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C7C-4B74-854D-DC1BC063DE41}"/>
                </c:ext>
              </c:extLst>
            </c:dLbl>
            <c:dLbl>
              <c:idx val="5"/>
              <c:layout>
                <c:manualLayout>
                  <c:x val="-8.0555555555555602E-2"/>
                  <c:y val="-0.12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C7C-4B74-854D-DC1BC063DE41}"/>
                </c:ext>
              </c:extLst>
            </c:dLbl>
            <c:dLbl>
              <c:idx val="6"/>
              <c:layout>
                <c:manualLayout>
                  <c:x val="-6.6666666666666693E-2"/>
                  <c:y val="-0.1064814814814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C7C-4B74-854D-DC1BC063DE41}"/>
                </c:ext>
              </c:extLst>
            </c:dLbl>
            <c:dLbl>
              <c:idx val="7"/>
              <c:layout>
                <c:manualLayout>
                  <c:x val="0"/>
                  <c:y val="-0.111111111111110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C7C-4B74-854D-DC1BC063DE41}"/>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'[The SAP Portfolio(1) (2).xlsm]Sheet2'!$B$2:$B$9</c:f>
              <c:strCache>
                <c:ptCount val="8"/>
                <c:pt idx="0">
                  <c:v>Consumer Discretionary</c:v>
                </c:pt>
                <c:pt idx="1">
                  <c:v>Consumer Staples</c:v>
                </c:pt>
                <c:pt idx="2">
                  <c:v>Financials</c:v>
                </c:pt>
                <c:pt idx="3">
                  <c:v>Health Care</c:v>
                </c:pt>
                <c:pt idx="4">
                  <c:v>Industrials</c:v>
                </c:pt>
                <c:pt idx="5">
                  <c:v>Information-Technology</c:v>
                </c:pt>
                <c:pt idx="6">
                  <c:v>Energy</c:v>
                </c:pt>
                <c:pt idx="7">
                  <c:v>Cash</c:v>
                </c:pt>
              </c:strCache>
            </c:strRef>
          </c:cat>
          <c:val>
            <c:numRef>
              <c:f>'[The SAP Portfolio(1) (2).xlsm]Sheet2'!$C$2:$C$9</c:f>
              <c:numCache>
                <c:formatCode>0.00%</c:formatCode>
                <c:ptCount val="8"/>
                <c:pt idx="0">
                  <c:v>0.14449999999999999</c:v>
                </c:pt>
                <c:pt idx="1">
                  <c:v>0.1341</c:v>
                </c:pt>
                <c:pt idx="2">
                  <c:v>0.18129999999999999</c:v>
                </c:pt>
                <c:pt idx="3">
                  <c:v>0.13370000000000001</c:v>
                </c:pt>
                <c:pt idx="4">
                  <c:v>6.1800000000000001E-2</c:v>
                </c:pt>
                <c:pt idx="5">
                  <c:v>0.22289999999999999</c:v>
                </c:pt>
                <c:pt idx="6">
                  <c:v>0.1145</c:v>
                </c:pt>
                <c:pt idx="7">
                  <c:v>7.1999999999999998E-3</c:v>
                </c:pt>
              </c:numCache>
            </c:numRef>
          </c:val>
          <c:extLst>
            <c:ext xmlns:c16="http://schemas.microsoft.com/office/drawing/2014/chart" uri="{C3380CC4-5D6E-409C-BE32-E72D297353CC}">
              <c16:uniqueId val="{00000010-DC7C-4B74-854D-DC1BC063DE41}"/>
            </c:ext>
          </c:extLst>
        </c:ser>
        <c:dLbls>
          <c:showLegendKey val="0"/>
          <c:showVal val="0"/>
          <c:showCatName val="0"/>
          <c:showSerName val="0"/>
          <c:showPercent val="0"/>
          <c:showBubbleSize val="0"/>
          <c:showLeaderLines val="1"/>
        </c:dLbls>
        <c:firstSliceAng val="0"/>
        <c:holeSize val="65"/>
      </c:doughnutChart>
    </c:plotArea>
    <c:legend>
      <c:legendPos val="r"/>
      <c:layout>
        <c:manualLayout>
          <c:xMode val="edge"/>
          <c:yMode val="edge"/>
          <c:x val="0.67418044245712105"/>
          <c:y val="0.19123351998726401"/>
          <c:w val="0.315414103282327"/>
          <c:h val="0.63290754607684696"/>
        </c:manualLayout>
      </c:layout>
      <c:overlay val="0"/>
    </c:legend>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1"/>
          <c:order val="1"/>
          <c:dPt>
            <c:idx val="0"/>
            <c:bubble3D val="0"/>
            <c:spPr>
              <a:solidFill>
                <a:srgbClr val="008A5C"/>
              </a:solidFill>
            </c:spPr>
            <c:extLst>
              <c:ext xmlns:c16="http://schemas.microsoft.com/office/drawing/2014/chart" uri="{C3380CC4-5D6E-409C-BE32-E72D297353CC}">
                <c16:uniqueId val="{00000001-6290-4BA6-907C-55B8455BFA4B}"/>
              </c:ext>
            </c:extLst>
          </c:dPt>
          <c:dPt>
            <c:idx val="1"/>
            <c:bubble3D val="0"/>
            <c:spPr>
              <a:solidFill>
                <a:schemeClr val="bg1">
                  <a:lumMod val="85000"/>
                </a:schemeClr>
              </a:solidFill>
            </c:spPr>
            <c:extLst>
              <c:ext xmlns:c16="http://schemas.microsoft.com/office/drawing/2014/chart" uri="{C3380CC4-5D6E-409C-BE32-E72D297353CC}">
                <c16:uniqueId val="{00000003-6290-4BA6-907C-55B8455BFA4B}"/>
              </c:ext>
            </c:extLst>
          </c:dPt>
          <c:dPt>
            <c:idx val="2"/>
            <c:bubble3D val="0"/>
            <c:spPr>
              <a:solidFill>
                <a:schemeClr val="bg1">
                  <a:lumMod val="75000"/>
                </a:schemeClr>
              </a:solidFill>
            </c:spPr>
            <c:extLst>
              <c:ext xmlns:c16="http://schemas.microsoft.com/office/drawing/2014/chart" uri="{C3380CC4-5D6E-409C-BE32-E72D297353CC}">
                <c16:uniqueId val="{00000005-6290-4BA6-907C-55B8455BFA4B}"/>
              </c:ext>
            </c:extLst>
          </c:dPt>
          <c:dPt>
            <c:idx val="3"/>
            <c:bubble3D val="0"/>
            <c:spPr>
              <a:solidFill>
                <a:schemeClr val="tx1"/>
              </a:solidFill>
            </c:spPr>
            <c:extLst>
              <c:ext xmlns:c16="http://schemas.microsoft.com/office/drawing/2014/chart" uri="{C3380CC4-5D6E-409C-BE32-E72D297353CC}">
                <c16:uniqueId val="{00000007-6290-4BA6-907C-55B8455BFA4B}"/>
              </c:ext>
            </c:extLst>
          </c:dPt>
          <c:dPt>
            <c:idx val="4"/>
            <c:bubble3D val="0"/>
            <c:spPr>
              <a:solidFill>
                <a:srgbClr val="005A3C"/>
              </a:solidFill>
            </c:spPr>
            <c:extLst>
              <c:ext xmlns:c16="http://schemas.microsoft.com/office/drawing/2014/chart" uri="{C3380CC4-5D6E-409C-BE32-E72D297353CC}">
                <c16:uniqueId val="{00000009-6290-4BA6-907C-55B8455BFA4B}"/>
              </c:ext>
            </c:extLst>
          </c:dPt>
          <c:dLbls>
            <c:dLbl>
              <c:idx val="0"/>
              <c:layout>
                <c:manualLayout>
                  <c:x val="0.133333333333333"/>
                  <c:y val="8.3333333333333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290-4BA6-907C-55B8455BFA4B}"/>
                </c:ext>
              </c:extLst>
            </c:dLbl>
            <c:dLbl>
              <c:idx val="1"/>
              <c:layout>
                <c:manualLayout>
                  <c:x val="-0.102777777777778"/>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290-4BA6-907C-55B8455BFA4B}"/>
                </c:ext>
              </c:extLst>
            </c:dLbl>
            <c:dLbl>
              <c:idx val="2"/>
              <c:layout>
                <c:manualLayout>
                  <c:x val="-0.05"/>
                  <c:y val="-0.12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290-4BA6-907C-55B8455BFA4B}"/>
                </c:ext>
              </c:extLst>
            </c:dLbl>
            <c:dLbl>
              <c:idx val="3"/>
              <c:layout>
                <c:manualLayout>
                  <c:x val="4.1666666666666699E-2"/>
                  <c:y val="-0.1157407407407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290-4BA6-907C-55B8455BFA4B}"/>
                </c:ext>
              </c:extLst>
            </c:dLbl>
            <c:dLbl>
              <c:idx val="4"/>
              <c:layout>
                <c:manualLayout>
                  <c:x val="0.1"/>
                  <c:y val="-4.6296296296296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290-4BA6-907C-55B8455BFA4B}"/>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'[The SAP Portfolio(1) (2).xlsm]Sheet2'!$G$5:$G$9</c:f>
              <c:strCache>
                <c:ptCount val="5"/>
                <c:pt idx="0">
                  <c:v>Growth</c:v>
                </c:pt>
                <c:pt idx="1">
                  <c:v>Value</c:v>
                </c:pt>
                <c:pt idx="2">
                  <c:v>Dividend</c:v>
                </c:pt>
                <c:pt idx="3">
                  <c:v>Cash</c:v>
                </c:pt>
                <c:pt idx="4">
                  <c:v>ETF</c:v>
                </c:pt>
              </c:strCache>
            </c:strRef>
          </c:cat>
          <c:val>
            <c:numRef>
              <c:f>'[The SAP Portfolio(1) (2).xlsm]Sheet2'!$I$5:$I$9</c:f>
              <c:numCache>
                <c:formatCode>0.00%</c:formatCode>
                <c:ptCount val="5"/>
                <c:pt idx="0">
                  <c:v>0.30235331837006302</c:v>
                </c:pt>
                <c:pt idx="1">
                  <c:v>0.44355623247140402</c:v>
                </c:pt>
                <c:pt idx="2">
                  <c:v>3.1321588663039197E-2</c:v>
                </c:pt>
                <c:pt idx="3">
                  <c:v>7.1667071130386197E-3</c:v>
                </c:pt>
                <c:pt idx="4">
                  <c:v>0.215602153382455</c:v>
                </c:pt>
              </c:numCache>
            </c:numRef>
          </c:val>
          <c:extLst>
            <c:ext xmlns:c16="http://schemas.microsoft.com/office/drawing/2014/chart" uri="{C3380CC4-5D6E-409C-BE32-E72D297353CC}">
              <c16:uniqueId val="{0000000A-6290-4BA6-907C-55B8455BFA4B}"/>
            </c:ext>
          </c:extLst>
        </c:ser>
        <c:ser>
          <c:idx val="0"/>
          <c:order val="0"/>
          <c:cat>
            <c:strRef>
              <c:f>'[The SAP Portfolio(1) (2).xlsm]Sheet2'!$G$5:$G$9</c:f>
              <c:strCache>
                <c:ptCount val="5"/>
                <c:pt idx="0">
                  <c:v>Growth</c:v>
                </c:pt>
                <c:pt idx="1">
                  <c:v>Value</c:v>
                </c:pt>
                <c:pt idx="2">
                  <c:v>Dividend</c:v>
                </c:pt>
                <c:pt idx="3">
                  <c:v>Cash</c:v>
                </c:pt>
                <c:pt idx="4">
                  <c:v>ETF</c:v>
                </c:pt>
              </c:strCache>
            </c:strRef>
          </c:cat>
          <c:val>
            <c:numRef>
              <c:f>'[The SAP Portfolio(1) (2).xlsm]Sheet2'!$H$5:$H$9</c:f>
            </c:numRef>
          </c:val>
          <c:extLst>
            <c:ext xmlns:c16="http://schemas.microsoft.com/office/drawing/2014/chart" uri="{C3380CC4-5D6E-409C-BE32-E72D297353CC}">
              <c16:uniqueId val="{0000000B-6290-4BA6-907C-55B8455BFA4B}"/>
            </c:ext>
          </c:extLst>
        </c:ser>
        <c:dLbls>
          <c:showLegendKey val="0"/>
          <c:showVal val="0"/>
          <c:showCatName val="0"/>
          <c:showSerName val="0"/>
          <c:showPercent val="0"/>
          <c:showBubbleSize val="0"/>
          <c:showLeaderLines val="1"/>
        </c:dLbls>
        <c:firstSliceAng val="82"/>
        <c:holeSize val="62"/>
      </c:doughnutChart>
    </c:plotArea>
    <c:legend>
      <c:legendPos val="r"/>
      <c:layout>
        <c:manualLayout>
          <c:xMode val="edge"/>
          <c:yMode val="edge"/>
          <c:x val="0.79278527336552296"/>
          <c:y val="0.30489877838028401"/>
          <c:w val="0.16033330302457999"/>
          <c:h val="0.44059050148586099"/>
        </c:manualLayout>
      </c:layout>
      <c:overlay val="0"/>
    </c:legend>
    <c:plotVisOnly val="1"/>
    <c:dispBlanksAs val="gap"/>
    <c:showDLblsOverMax val="0"/>
  </c:chart>
  <c:spPr>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'SAP - Analysis Fund (2)'!$H$82</c:f>
              <c:strCache>
                <c:ptCount val="1"/>
                <c:pt idx="0">
                  <c:v>S&amp;P Contribution (%)</c:v>
                </c:pt>
              </c:strCache>
            </c:strRef>
          </c:tx>
          <c:spPr>
            <a:solidFill>
              <a:schemeClr val="bg1">
                <a:lumMod val="65000"/>
              </a:schemeClr>
            </a:solidFill>
            <a:ln>
              <a:noFill/>
            </a:ln>
            <a:effectLst/>
          </c:spPr>
          <c:invertIfNegative val="0"/>
          <c:cat>
            <c:strRef>
              <c:f>'SAP - Analysis Fund (2)'!$G$83:$G$93</c:f>
              <c:strCache>
                <c:ptCount val="11"/>
                <c:pt idx="0">
                  <c:v>Consumer Discretionary</c:v>
                </c:pt>
                <c:pt idx="1">
                  <c:v>Consumer Staples</c:v>
                </c:pt>
                <c:pt idx="2">
                  <c:v>Energy</c:v>
                </c:pt>
                <c:pt idx="3">
                  <c:v>Financials</c:v>
                </c:pt>
                <c:pt idx="4">
                  <c:v>Health Care</c:v>
                </c:pt>
                <c:pt idx="5">
                  <c:v>Industrials</c:v>
                </c:pt>
                <c:pt idx="6">
                  <c:v>Information-Technology</c:v>
                </c:pt>
                <c:pt idx="7">
                  <c:v>Materials</c:v>
                </c:pt>
                <c:pt idx="8">
                  <c:v>Telecommunications</c:v>
                </c:pt>
                <c:pt idx="9">
                  <c:v>Utilities</c:v>
                </c:pt>
                <c:pt idx="10">
                  <c:v>Cash</c:v>
                </c:pt>
              </c:strCache>
            </c:strRef>
          </c:cat>
          <c:val>
            <c:numRef>
              <c:f>'SAP - Analysis Fund (2)'!$H$83:$H$93</c:f>
              <c:numCache>
                <c:formatCode>0.0%</c:formatCode>
                <c:ptCount val="11"/>
                <c:pt idx="0">
                  <c:v>0.129</c:v>
                </c:pt>
                <c:pt idx="1">
                  <c:v>0.104</c:v>
                </c:pt>
                <c:pt idx="2">
                  <c:v>6.8000000000000005E-2</c:v>
                </c:pt>
                <c:pt idx="3">
                  <c:v>0.156</c:v>
                </c:pt>
                <c:pt idx="4">
                  <c:v>0.14299999999999999</c:v>
                </c:pt>
                <c:pt idx="5">
                  <c:v>0.10100000000000001</c:v>
                </c:pt>
                <c:pt idx="6">
                  <c:v>0.20799999999999999</c:v>
                </c:pt>
                <c:pt idx="7">
                  <c:v>2.8000000000000001E-2</c:v>
                </c:pt>
                <c:pt idx="8">
                  <c:v>2.8000000000000001E-2</c:v>
                </c:pt>
                <c:pt idx="9">
                  <c:v>3.4000000000000002E-2</c:v>
                </c:pt>
                <c:pt idx="10">
                  <c:v>0</c:v>
                </c:pt>
              </c:numCache>
            </c:numRef>
          </c:val>
          <c:extLst>
            <c:ext xmlns:c16="http://schemas.microsoft.com/office/drawing/2014/chart" uri="{C3380CC4-5D6E-409C-BE32-E72D297353CC}">
              <c16:uniqueId val="{00000000-6BF3-4C93-BE52-D2ABBA039246}"/>
            </c:ext>
          </c:extLst>
        </c:ser>
        <c:ser>
          <c:idx val="1"/>
          <c:order val="1"/>
          <c:tx>
            <c:strRef>
              <c:f>'SAP - Analysis Fund (2)'!$I$82</c:f>
              <c:strCache>
                <c:ptCount val="1"/>
                <c:pt idx="0">
                  <c:v>Portfolio Contribution (%)</c:v>
                </c:pt>
              </c:strCache>
            </c:strRef>
          </c:tx>
          <c:spPr>
            <a:solidFill>
              <a:srgbClr val="005A3C"/>
            </a:solidFill>
            <a:ln>
              <a:noFill/>
            </a:ln>
            <a:effectLst/>
          </c:spPr>
          <c:invertIfNegative val="0"/>
          <c:cat>
            <c:strRef>
              <c:f>'SAP - Analysis Fund (2)'!$G$83:$G$93</c:f>
              <c:strCache>
                <c:ptCount val="11"/>
                <c:pt idx="0">
                  <c:v>Consumer Discretionary</c:v>
                </c:pt>
                <c:pt idx="1">
                  <c:v>Consumer Staples</c:v>
                </c:pt>
                <c:pt idx="2">
                  <c:v>Energy</c:v>
                </c:pt>
                <c:pt idx="3">
                  <c:v>Financials</c:v>
                </c:pt>
                <c:pt idx="4">
                  <c:v>Health Care</c:v>
                </c:pt>
                <c:pt idx="5">
                  <c:v>Industrials</c:v>
                </c:pt>
                <c:pt idx="6">
                  <c:v>Information-Technology</c:v>
                </c:pt>
                <c:pt idx="7">
                  <c:v>Materials</c:v>
                </c:pt>
                <c:pt idx="8">
                  <c:v>Telecommunications</c:v>
                </c:pt>
                <c:pt idx="9">
                  <c:v>Utilities</c:v>
                </c:pt>
                <c:pt idx="10">
                  <c:v>Cash</c:v>
                </c:pt>
              </c:strCache>
            </c:strRef>
          </c:cat>
          <c:val>
            <c:numRef>
              <c:f>'SAP - Analysis Fund (2)'!$I$83:$I$93</c:f>
              <c:numCache>
                <c:formatCode>0.00%</c:formatCode>
                <c:ptCount val="11"/>
                <c:pt idx="0">
                  <c:v>0.14442315473334458</c:v>
                </c:pt>
                <c:pt idx="1">
                  <c:v>0.13479862179204577</c:v>
                </c:pt>
                <c:pt idx="2">
                  <c:v>0.11555566733825504</c:v>
                </c:pt>
                <c:pt idx="3">
                  <c:v>0.18072125101292838</c:v>
                </c:pt>
                <c:pt idx="4">
                  <c:v>0.13405206193796051</c:v>
                </c:pt>
                <c:pt idx="5">
                  <c:v>6.1352029485063873E-2</c:v>
                </c:pt>
                <c:pt idx="6">
                  <c:v>0.22191992175601402</c:v>
                </c:pt>
                <c:pt idx="7">
                  <c:v>0</c:v>
                </c:pt>
                <c:pt idx="8">
                  <c:v>0</c:v>
                </c:pt>
                <c:pt idx="9">
                  <c:v>0</c:v>
                </c:pt>
                <c:pt idx="10">
                  <c:v>7.1772919443879139E-3</c:v>
                </c:pt>
              </c:numCache>
            </c:numRef>
          </c:val>
          <c:extLst>
            <c:ext xmlns:c16="http://schemas.microsoft.com/office/drawing/2014/chart" uri="{C3380CC4-5D6E-409C-BE32-E72D297353CC}">
              <c16:uniqueId val="{00000001-6BF3-4C93-BE52-D2ABBA039246}"/>
            </c:ext>
          </c:extLst>
        </c:ser>
        <c:dLbls>
          <c:showLegendKey val="0"/>
          <c:showVal val="0"/>
          <c:showCatName val="0"/>
          <c:showSerName val="0"/>
          <c:showPercent val="0"/>
          <c:showBubbleSize val="0"/>
        </c:dLbls>
        <c:gapWidth val="150"/>
        <c:axId val="891039728"/>
        <c:axId val="891040288"/>
      </c:barChart>
      <c:catAx>
        <c:axId val="891039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891040288"/>
        <c:crosses val="autoZero"/>
        <c:auto val="1"/>
        <c:lblAlgn val="ctr"/>
        <c:lblOffset val="100"/>
        <c:noMultiLvlLbl val="0"/>
      </c:catAx>
      <c:valAx>
        <c:axId val="891040288"/>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891039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79F202-46A3-4E8C-BFFB-E5230CDF8E28}" type="doc">
      <dgm:prSet loTypeId="urn:microsoft.com/office/officeart/2005/8/layout/chevron1" loCatId="process" qsTypeId="urn:microsoft.com/office/officeart/2005/8/quickstyle/simple1" qsCatId="simple" csTypeId="urn:microsoft.com/office/officeart/2005/8/colors/accent1_2" csCatId="accent1" phldr="1"/>
      <dgm:spPr/>
    </dgm:pt>
    <dgm:pt modelId="{5F803A5B-22BE-4F34-85A6-10EBFB51D6CF}">
      <dgm:prSet phldrT="[Text]"/>
      <dgm:spPr>
        <a:solidFill>
          <a:srgbClr val="005A3C"/>
        </a:solidFill>
      </dgm:spPr>
      <dgm:t>
        <a:bodyPr/>
        <a:lstStyle/>
        <a:p>
          <a:r>
            <a:rPr lang="en-US" dirty="0">
              <a:latin typeface="Cambria" panose="02040503050406030204" pitchFamily="18" charset="0"/>
            </a:rPr>
            <a:t>Overview </a:t>
          </a:r>
        </a:p>
      </dgm:t>
    </dgm:pt>
    <dgm:pt modelId="{92CC963A-E024-49D6-A3F9-522A10DAD15F}" type="parTrans" cxnId="{301C5036-E24A-4C29-A44B-0FB2BEFC1CCA}">
      <dgm:prSet/>
      <dgm:spPr/>
      <dgm:t>
        <a:bodyPr/>
        <a:lstStyle/>
        <a:p>
          <a:endParaRPr lang="en-US">
            <a:latin typeface="Cambria" panose="02040503050406030204" pitchFamily="18" charset="0"/>
          </a:endParaRPr>
        </a:p>
      </dgm:t>
    </dgm:pt>
    <dgm:pt modelId="{EFCABC26-A0ED-4FAD-A1CF-FF820C0E94D3}" type="sibTrans" cxnId="{301C5036-E24A-4C29-A44B-0FB2BEFC1CCA}">
      <dgm:prSet/>
      <dgm:spPr/>
      <dgm:t>
        <a:bodyPr/>
        <a:lstStyle/>
        <a:p>
          <a:endParaRPr lang="en-US">
            <a:latin typeface="Cambria" panose="02040503050406030204" pitchFamily="18" charset="0"/>
          </a:endParaRPr>
        </a:p>
      </dgm:t>
    </dgm:pt>
    <dgm:pt modelId="{AE028A22-C341-40CA-827D-B5042E6B1D80}">
      <dgm:prSet phldrT="[Text]"/>
      <dgm:spPr>
        <a:solidFill>
          <a:srgbClr val="D2D2D2"/>
        </a:solidFill>
      </dgm:spPr>
      <dgm:t>
        <a:bodyPr/>
        <a:lstStyle/>
        <a:p>
          <a:r>
            <a:rPr lang="en-US" dirty="0">
              <a:solidFill>
                <a:schemeClr val="tx1"/>
              </a:solidFill>
              <a:latin typeface="Cambria" panose="02040503050406030204" pitchFamily="18" charset="0"/>
            </a:rPr>
            <a:t>Economic Conditions</a:t>
          </a:r>
        </a:p>
      </dgm:t>
    </dgm:pt>
    <dgm:pt modelId="{156EB9FA-05E1-4075-A044-62459FF7C7F6}" type="parTrans" cxnId="{36FFEB00-93C5-4072-99A3-B0C1B188CCE4}">
      <dgm:prSet/>
      <dgm:spPr/>
      <dgm:t>
        <a:bodyPr/>
        <a:lstStyle/>
        <a:p>
          <a:endParaRPr lang="en-US">
            <a:latin typeface="Cambria" panose="02040503050406030204" pitchFamily="18" charset="0"/>
          </a:endParaRPr>
        </a:p>
      </dgm:t>
    </dgm:pt>
    <dgm:pt modelId="{5C6B81ED-DF34-4B12-9451-3190049FAC42}" type="sibTrans" cxnId="{36FFEB00-93C5-4072-99A3-B0C1B188CCE4}">
      <dgm:prSet/>
      <dgm:spPr/>
      <dgm:t>
        <a:bodyPr/>
        <a:lstStyle/>
        <a:p>
          <a:endParaRPr lang="en-US">
            <a:latin typeface="Cambria" panose="02040503050406030204" pitchFamily="18" charset="0"/>
          </a:endParaRPr>
        </a:p>
      </dgm:t>
    </dgm:pt>
    <dgm:pt modelId="{BF3BE9EB-683D-42D7-8B7B-69E3A26F8DCF}">
      <dgm:prSet phldrT="[Text]"/>
      <dgm:spPr>
        <a:solidFill>
          <a:srgbClr val="D2D2D2"/>
        </a:solidFill>
      </dgm:spPr>
      <dgm:t>
        <a:bodyPr/>
        <a:lstStyle/>
        <a:p>
          <a:r>
            <a:rPr lang="en-US" dirty="0">
              <a:solidFill>
                <a:schemeClr val="tx1"/>
              </a:solidFill>
              <a:latin typeface="Cambria" panose="02040503050406030204" pitchFamily="18" charset="0"/>
            </a:rPr>
            <a:t>Portfolio Strategy &amp; Composition</a:t>
          </a:r>
        </a:p>
      </dgm:t>
    </dgm:pt>
    <dgm:pt modelId="{AD86BED1-BDB7-4F90-A85C-C107562A7212}" type="parTrans" cxnId="{30D852F7-A1FF-4BAA-9C1F-87ED66CDF367}">
      <dgm:prSet/>
      <dgm:spPr/>
      <dgm:t>
        <a:bodyPr/>
        <a:lstStyle/>
        <a:p>
          <a:endParaRPr lang="en-US">
            <a:latin typeface="Cambria" panose="02040503050406030204" pitchFamily="18" charset="0"/>
          </a:endParaRPr>
        </a:p>
      </dgm:t>
    </dgm:pt>
    <dgm:pt modelId="{0211ED15-6018-4919-ADD6-F8684B308927}" type="sibTrans" cxnId="{30D852F7-A1FF-4BAA-9C1F-87ED66CDF367}">
      <dgm:prSet/>
      <dgm:spPr/>
      <dgm:t>
        <a:bodyPr/>
        <a:lstStyle/>
        <a:p>
          <a:endParaRPr lang="en-US">
            <a:latin typeface="Cambria" panose="02040503050406030204" pitchFamily="18" charset="0"/>
          </a:endParaRPr>
        </a:p>
      </dgm:t>
    </dgm:pt>
    <dgm:pt modelId="{706B95C1-C338-45B7-BA0B-A50F3207F412}">
      <dgm:prSet phldrT="[Text]"/>
      <dgm:spPr>
        <a:solidFill>
          <a:srgbClr val="D2D2D2"/>
        </a:solidFill>
      </dgm:spPr>
      <dgm:t>
        <a:bodyPr/>
        <a:lstStyle/>
        <a:p>
          <a:r>
            <a:rPr lang="en-US" dirty="0">
              <a:solidFill>
                <a:schemeClr val="tx1"/>
              </a:solidFill>
              <a:latin typeface="Cambria" panose="02040503050406030204" pitchFamily="18" charset="0"/>
            </a:rPr>
            <a:t>Sector Summaries</a:t>
          </a:r>
        </a:p>
      </dgm:t>
    </dgm:pt>
    <dgm:pt modelId="{1ED72617-956B-42C6-A6EF-B1897219DAC1}" type="parTrans" cxnId="{C19857BA-CEF4-43F6-A3A0-2BB521C5E229}">
      <dgm:prSet/>
      <dgm:spPr/>
      <dgm:t>
        <a:bodyPr/>
        <a:lstStyle/>
        <a:p>
          <a:endParaRPr lang="en-US">
            <a:latin typeface="Cambria" panose="02040503050406030204" pitchFamily="18" charset="0"/>
          </a:endParaRPr>
        </a:p>
      </dgm:t>
    </dgm:pt>
    <dgm:pt modelId="{78AD03C7-F9E8-4FC1-AB48-A2A980435588}" type="sibTrans" cxnId="{C19857BA-CEF4-43F6-A3A0-2BB521C5E229}">
      <dgm:prSet/>
      <dgm:spPr/>
      <dgm:t>
        <a:bodyPr/>
        <a:lstStyle/>
        <a:p>
          <a:endParaRPr lang="en-US">
            <a:latin typeface="Cambria" panose="02040503050406030204" pitchFamily="18" charset="0"/>
          </a:endParaRPr>
        </a:p>
      </dgm:t>
    </dgm:pt>
    <dgm:pt modelId="{EBE436B8-21CF-4736-9906-1D324CB1504C}">
      <dgm:prSet phldrT="[Text]"/>
      <dgm:spPr>
        <a:solidFill>
          <a:srgbClr val="D2D2D2"/>
        </a:solidFill>
      </dgm:spPr>
      <dgm:t>
        <a:bodyPr/>
        <a:lstStyle/>
        <a:p>
          <a:r>
            <a:rPr lang="en-US" dirty="0">
              <a:solidFill>
                <a:schemeClr val="tx1"/>
              </a:solidFill>
              <a:latin typeface="Cambria" panose="02040503050406030204" pitchFamily="18" charset="0"/>
            </a:rPr>
            <a:t>Risk Analysis</a:t>
          </a:r>
        </a:p>
      </dgm:t>
    </dgm:pt>
    <dgm:pt modelId="{8D3E429C-83E6-439A-8E18-3293405ED7DC}" type="parTrans" cxnId="{B688BA00-1910-476B-B89D-A7ACB1A25AA8}">
      <dgm:prSet/>
      <dgm:spPr/>
      <dgm:t>
        <a:bodyPr/>
        <a:lstStyle/>
        <a:p>
          <a:endParaRPr lang="en-US">
            <a:latin typeface="Cambria" panose="02040503050406030204" pitchFamily="18" charset="0"/>
          </a:endParaRPr>
        </a:p>
      </dgm:t>
    </dgm:pt>
    <dgm:pt modelId="{97AD9ABE-C019-4AC4-B342-6B9565B3B760}" type="sibTrans" cxnId="{B688BA00-1910-476B-B89D-A7ACB1A25AA8}">
      <dgm:prSet/>
      <dgm:spPr/>
      <dgm:t>
        <a:bodyPr/>
        <a:lstStyle/>
        <a:p>
          <a:endParaRPr lang="en-US">
            <a:latin typeface="Cambria" panose="02040503050406030204" pitchFamily="18" charset="0"/>
          </a:endParaRPr>
        </a:p>
      </dgm:t>
    </dgm:pt>
    <dgm:pt modelId="{7D0E81F6-2069-415D-A38D-9A2442D6F072}">
      <dgm:prSet phldrT="[Text]"/>
      <dgm:spPr>
        <a:solidFill>
          <a:srgbClr val="D2D2D2"/>
        </a:solidFill>
      </dgm:spPr>
      <dgm:t>
        <a:bodyPr/>
        <a:lstStyle/>
        <a:p>
          <a:r>
            <a:rPr lang="en-US" dirty="0">
              <a:solidFill>
                <a:schemeClr val="tx1"/>
              </a:solidFill>
              <a:latin typeface="Cambria" panose="02040503050406030204" pitchFamily="18" charset="0"/>
            </a:rPr>
            <a:t>Performance Review</a:t>
          </a:r>
        </a:p>
      </dgm:t>
    </dgm:pt>
    <dgm:pt modelId="{69DF0798-6463-415C-976A-B0E41262E338}" type="parTrans" cxnId="{D6A1A73F-5653-443C-91CD-E8824CFAB58F}">
      <dgm:prSet/>
      <dgm:spPr/>
      <dgm:t>
        <a:bodyPr/>
        <a:lstStyle/>
        <a:p>
          <a:endParaRPr lang="en-US">
            <a:latin typeface="Cambria" panose="02040503050406030204" pitchFamily="18" charset="0"/>
          </a:endParaRPr>
        </a:p>
      </dgm:t>
    </dgm:pt>
    <dgm:pt modelId="{BF32C263-AD54-45E7-8E47-F06D6BD01BC6}" type="sibTrans" cxnId="{D6A1A73F-5653-443C-91CD-E8824CFAB58F}">
      <dgm:prSet/>
      <dgm:spPr/>
      <dgm:t>
        <a:bodyPr/>
        <a:lstStyle/>
        <a:p>
          <a:endParaRPr lang="en-US">
            <a:latin typeface="Cambria" panose="02040503050406030204" pitchFamily="18" charset="0"/>
          </a:endParaRPr>
        </a:p>
      </dgm:t>
    </dgm:pt>
    <dgm:pt modelId="{F45E658C-CC05-431A-9742-6C84849C6A16}">
      <dgm:prSet phldrT="[Text]"/>
      <dgm:spPr>
        <a:solidFill>
          <a:srgbClr val="D2D2D2"/>
        </a:solidFill>
      </dgm:spPr>
      <dgm:t>
        <a:bodyPr/>
        <a:lstStyle/>
        <a:p>
          <a:r>
            <a:rPr lang="en-US" dirty="0">
              <a:solidFill>
                <a:schemeClr val="tx1"/>
              </a:solidFill>
              <a:latin typeface="Cambria" panose="02040503050406030204" pitchFamily="18" charset="0"/>
            </a:rPr>
            <a:t>Student Biographies</a:t>
          </a:r>
        </a:p>
      </dgm:t>
    </dgm:pt>
    <dgm:pt modelId="{F5BB7C37-FF9A-4361-8FF4-5B5F9CEFDF65}" type="parTrans" cxnId="{C44C7319-AC3D-45F3-A5D4-D4B38AAC7E2E}">
      <dgm:prSet/>
      <dgm:spPr/>
      <dgm:t>
        <a:bodyPr/>
        <a:lstStyle/>
        <a:p>
          <a:endParaRPr lang="en-US">
            <a:latin typeface="Cambria" panose="02040503050406030204" pitchFamily="18" charset="0"/>
          </a:endParaRPr>
        </a:p>
      </dgm:t>
    </dgm:pt>
    <dgm:pt modelId="{CEE92780-113A-4C9D-BB87-B1555049CCCA}" type="sibTrans" cxnId="{C44C7319-AC3D-45F3-A5D4-D4B38AAC7E2E}">
      <dgm:prSet/>
      <dgm:spPr/>
      <dgm:t>
        <a:bodyPr/>
        <a:lstStyle/>
        <a:p>
          <a:endParaRPr lang="en-US">
            <a:latin typeface="Cambria" panose="02040503050406030204" pitchFamily="18" charset="0"/>
          </a:endParaRPr>
        </a:p>
      </dgm:t>
    </dgm:pt>
    <dgm:pt modelId="{14A16B3F-CB0E-40A4-B333-7069C057FBA2}" type="pres">
      <dgm:prSet presAssocID="{3C79F202-46A3-4E8C-BFFB-E5230CDF8E28}" presName="Name0" presStyleCnt="0">
        <dgm:presLayoutVars>
          <dgm:dir/>
          <dgm:animLvl val="lvl"/>
          <dgm:resizeHandles val="exact"/>
        </dgm:presLayoutVars>
      </dgm:prSet>
      <dgm:spPr/>
    </dgm:pt>
    <dgm:pt modelId="{C2FA0260-AF8B-4C60-97DC-FCA88A0CE119}" type="pres">
      <dgm:prSet presAssocID="{5F803A5B-22BE-4F34-85A6-10EBFB51D6CF}" presName="parTxOnly" presStyleLbl="node1" presStyleIdx="0" presStyleCnt="7">
        <dgm:presLayoutVars>
          <dgm:chMax val="0"/>
          <dgm:chPref val="0"/>
          <dgm:bulletEnabled val="1"/>
        </dgm:presLayoutVars>
      </dgm:prSet>
      <dgm:spPr/>
    </dgm:pt>
    <dgm:pt modelId="{24E8C84A-C2E3-4FE8-8DAF-F097F8E5CB4F}" type="pres">
      <dgm:prSet presAssocID="{EFCABC26-A0ED-4FAD-A1CF-FF820C0E94D3}" presName="parTxOnlySpace" presStyleCnt="0"/>
      <dgm:spPr/>
    </dgm:pt>
    <dgm:pt modelId="{2BC94F5E-8EB4-4F53-A153-CBBA496E5432}" type="pres">
      <dgm:prSet presAssocID="{AE028A22-C341-40CA-827D-B5042E6B1D80}" presName="parTxOnly" presStyleLbl="node1" presStyleIdx="1" presStyleCnt="7">
        <dgm:presLayoutVars>
          <dgm:chMax val="0"/>
          <dgm:chPref val="0"/>
          <dgm:bulletEnabled val="1"/>
        </dgm:presLayoutVars>
      </dgm:prSet>
      <dgm:spPr/>
    </dgm:pt>
    <dgm:pt modelId="{078376D3-0A69-43B0-BA11-AA605078D740}" type="pres">
      <dgm:prSet presAssocID="{5C6B81ED-DF34-4B12-9451-3190049FAC42}" presName="parTxOnlySpace" presStyleCnt="0"/>
      <dgm:spPr/>
    </dgm:pt>
    <dgm:pt modelId="{B4AEAA16-2F9F-40E9-87CF-FBCCCCCB0E50}" type="pres">
      <dgm:prSet presAssocID="{706B95C1-C338-45B7-BA0B-A50F3207F412}" presName="parTxOnly" presStyleLbl="node1" presStyleIdx="2" presStyleCnt="7">
        <dgm:presLayoutVars>
          <dgm:chMax val="0"/>
          <dgm:chPref val="0"/>
          <dgm:bulletEnabled val="1"/>
        </dgm:presLayoutVars>
      </dgm:prSet>
      <dgm:spPr/>
    </dgm:pt>
    <dgm:pt modelId="{FB16C91A-ECE2-4021-971C-97D60E4B55F1}" type="pres">
      <dgm:prSet presAssocID="{78AD03C7-F9E8-4FC1-AB48-A2A980435588}" presName="parTxOnlySpace" presStyleCnt="0"/>
      <dgm:spPr/>
    </dgm:pt>
    <dgm:pt modelId="{C37871B3-EE4C-43B5-84AD-B8B376C4415D}" type="pres">
      <dgm:prSet presAssocID="{BF3BE9EB-683D-42D7-8B7B-69E3A26F8DCF}" presName="parTxOnly" presStyleLbl="node1" presStyleIdx="3" presStyleCnt="7">
        <dgm:presLayoutVars>
          <dgm:chMax val="0"/>
          <dgm:chPref val="0"/>
          <dgm:bulletEnabled val="1"/>
        </dgm:presLayoutVars>
      </dgm:prSet>
      <dgm:spPr/>
    </dgm:pt>
    <dgm:pt modelId="{3539B5FE-FBD7-4C5E-91B8-DDE08B3CB238}" type="pres">
      <dgm:prSet presAssocID="{0211ED15-6018-4919-ADD6-F8684B308927}" presName="parTxOnlySpace" presStyleCnt="0"/>
      <dgm:spPr/>
    </dgm:pt>
    <dgm:pt modelId="{DD5B0AA9-FD91-4124-808B-603D3166253C}" type="pres">
      <dgm:prSet presAssocID="{EBE436B8-21CF-4736-9906-1D324CB1504C}" presName="parTxOnly" presStyleLbl="node1" presStyleIdx="4" presStyleCnt="7">
        <dgm:presLayoutVars>
          <dgm:chMax val="0"/>
          <dgm:chPref val="0"/>
          <dgm:bulletEnabled val="1"/>
        </dgm:presLayoutVars>
      </dgm:prSet>
      <dgm:spPr/>
    </dgm:pt>
    <dgm:pt modelId="{5B5BC6B2-71A0-4363-BDB0-7033B75897C4}" type="pres">
      <dgm:prSet presAssocID="{97AD9ABE-C019-4AC4-B342-6B9565B3B760}" presName="parTxOnlySpace" presStyleCnt="0"/>
      <dgm:spPr/>
    </dgm:pt>
    <dgm:pt modelId="{23385F22-28E8-4903-8ED4-C59D31D2B08B}" type="pres">
      <dgm:prSet presAssocID="{7D0E81F6-2069-415D-A38D-9A2442D6F072}" presName="parTxOnly" presStyleLbl="node1" presStyleIdx="5" presStyleCnt="7">
        <dgm:presLayoutVars>
          <dgm:chMax val="0"/>
          <dgm:chPref val="0"/>
          <dgm:bulletEnabled val="1"/>
        </dgm:presLayoutVars>
      </dgm:prSet>
      <dgm:spPr/>
    </dgm:pt>
    <dgm:pt modelId="{5BB195CE-30B6-4897-8F6C-9F66C8385790}" type="pres">
      <dgm:prSet presAssocID="{BF32C263-AD54-45E7-8E47-F06D6BD01BC6}" presName="parTxOnlySpace" presStyleCnt="0"/>
      <dgm:spPr/>
    </dgm:pt>
    <dgm:pt modelId="{1C52663C-4804-444C-B9B9-C325ABAEDAEE}" type="pres">
      <dgm:prSet presAssocID="{F45E658C-CC05-431A-9742-6C84849C6A16}" presName="parTxOnly" presStyleLbl="node1" presStyleIdx="6" presStyleCnt="7">
        <dgm:presLayoutVars>
          <dgm:chMax val="0"/>
          <dgm:chPref val="0"/>
          <dgm:bulletEnabled val="1"/>
        </dgm:presLayoutVars>
      </dgm:prSet>
      <dgm:spPr/>
    </dgm:pt>
  </dgm:ptLst>
  <dgm:cxnLst>
    <dgm:cxn modelId="{B688BA00-1910-476B-B89D-A7ACB1A25AA8}" srcId="{3C79F202-46A3-4E8C-BFFB-E5230CDF8E28}" destId="{EBE436B8-21CF-4736-9906-1D324CB1504C}" srcOrd="4" destOrd="0" parTransId="{8D3E429C-83E6-439A-8E18-3293405ED7DC}" sibTransId="{97AD9ABE-C019-4AC4-B342-6B9565B3B760}"/>
    <dgm:cxn modelId="{36FFEB00-93C5-4072-99A3-B0C1B188CCE4}" srcId="{3C79F202-46A3-4E8C-BFFB-E5230CDF8E28}" destId="{AE028A22-C341-40CA-827D-B5042E6B1D80}" srcOrd="1" destOrd="0" parTransId="{156EB9FA-05E1-4075-A044-62459FF7C7F6}" sibTransId="{5C6B81ED-DF34-4B12-9451-3190049FAC42}"/>
    <dgm:cxn modelId="{C44C7319-AC3D-45F3-A5D4-D4B38AAC7E2E}" srcId="{3C79F202-46A3-4E8C-BFFB-E5230CDF8E28}" destId="{F45E658C-CC05-431A-9742-6C84849C6A16}" srcOrd="6" destOrd="0" parTransId="{F5BB7C37-FF9A-4361-8FF4-5B5F9CEFDF65}" sibTransId="{CEE92780-113A-4C9D-BB87-B1555049CCCA}"/>
    <dgm:cxn modelId="{19EFA931-D9E9-402F-8612-CACDAB641D7E}" type="presOf" srcId="{EBE436B8-21CF-4736-9906-1D324CB1504C}" destId="{DD5B0AA9-FD91-4124-808B-603D3166253C}" srcOrd="0" destOrd="0" presId="urn:microsoft.com/office/officeart/2005/8/layout/chevron1"/>
    <dgm:cxn modelId="{301C5036-E24A-4C29-A44B-0FB2BEFC1CCA}" srcId="{3C79F202-46A3-4E8C-BFFB-E5230CDF8E28}" destId="{5F803A5B-22BE-4F34-85A6-10EBFB51D6CF}" srcOrd="0" destOrd="0" parTransId="{92CC963A-E024-49D6-A3F9-522A10DAD15F}" sibTransId="{EFCABC26-A0ED-4FAD-A1CF-FF820C0E94D3}"/>
    <dgm:cxn modelId="{D6A1A73F-5653-443C-91CD-E8824CFAB58F}" srcId="{3C79F202-46A3-4E8C-BFFB-E5230CDF8E28}" destId="{7D0E81F6-2069-415D-A38D-9A2442D6F072}" srcOrd="5" destOrd="0" parTransId="{69DF0798-6463-415C-976A-B0E41262E338}" sibTransId="{BF32C263-AD54-45E7-8E47-F06D6BD01BC6}"/>
    <dgm:cxn modelId="{2595EE8E-72DB-4860-A348-2336FAF3E8DF}" type="presOf" srcId="{BF3BE9EB-683D-42D7-8B7B-69E3A26F8DCF}" destId="{C37871B3-EE4C-43B5-84AD-B8B376C4415D}" srcOrd="0" destOrd="0" presId="urn:microsoft.com/office/officeart/2005/8/layout/chevron1"/>
    <dgm:cxn modelId="{5AA6A292-0F73-468A-A63C-1D866F0E7E77}" type="presOf" srcId="{3C79F202-46A3-4E8C-BFFB-E5230CDF8E28}" destId="{14A16B3F-CB0E-40A4-B333-7069C057FBA2}" srcOrd="0" destOrd="0" presId="urn:microsoft.com/office/officeart/2005/8/layout/chevron1"/>
    <dgm:cxn modelId="{4CB53A94-E72F-4F9B-AEE6-DE70423847B8}" type="presOf" srcId="{706B95C1-C338-45B7-BA0B-A50F3207F412}" destId="{B4AEAA16-2F9F-40E9-87CF-FBCCCCCB0E50}" srcOrd="0" destOrd="0" presId="urn:microsoft.com/office/officeart/2005/8/layout/chevron1"/>
    <dgm:cxn modelId="{E772989E-01D9-4623-8C63-CEB13FB82764}" type="presOf" srcId="{7D0E81F6-2069-415D-A38D-9A2442D6F072}" destId="{23385F22-28E8-4903-8ED4-C59D31D2B08B}" srcOrd="0" destOrd="0" presId="urn:microsoft.com/office/officeart/2005/8/layout/chevron1"/>
    <dgm:cxn modelId="{932F65A1-E0F8-44FE-A109-AA30DA8C41CD}" type="presOf" srcId="{F45E658C-CC05-431A-9742-6C84849C6A16}" destId="{1C52663C-4804-444C-B9B9-C325ABAEDAEE}" srcOrd="0" destOrd="0" presId="urn:microsoft.com/office/officeart/2005/8/layout/chevron1"/>
    <dgm:cxn modelId="{C19857BA-CEF4-43F6-A3A0-2BB521C5E229}" srcId="{3C79F202-46A3-4E8C-BFFB-E5230CDF8E28}" destId="{706B95C1-C338-45B7-BA0B-A50F3207F412}" srcOrd="2" destOrd="0" parTransId="{1ED72617-956B-42C6-A6EF-B1897219DAC1}" sibTransId="{78AD03C7-F9E8-4FC1-AB48-A2A980435588}"/>
    <dgm:cxn modelId="{EB7507C5-C16B-4DC4-9397-615F6A3649D1}" type="presOf" srcId="{AE028A22-C341-40CA-827D-B5042E6B1D80}" destId="{2BC94F5E-8EB4-4F53-A153-CBBA496E5432}" srcOrd="0" destOrd="0" presId="urn:microsoft.com/office/officeart/2005/8/layout/chevron1"/>
    <dgm:cxn modelId="{577064D2-B5FE-47E2-B8D1-C0ACE4C67495}" type="presOf" srcId="{5F803A5B-22BE-4F34-85A6-10EBFB51D6CF}" destId="{C2FA0260-AF8B-4C60-97DC-FCA88A0CE119}" srcOrd="0" destOrd="0" presId="urn:microsoft.com/office/officeart/2005/8/layout/chevron1"/>
    <dgm:cxn modelId="{30D852F7-A1FF-4BAA-9C1F-87ED66CDF367}" srcId="{3C79F202-46A3-4E8C-BFFB-E5230CDF8E28}" destId="{BF3BE9EB-683D-42D7-8B7B-69E3A26F8DCF}" srcOrd="3" destOrd="0" parTransId="{AD86BED1-BDB7-4F90-A85C-C107562A7212}" sibTransId="{0211ED15-6018-4919-ADD6-F8684B308927}"/>
    <dgm:cxn modelId="{B9D5C3F4-6057-4B7D-896C-DC3A9BFF6A61}" type="presParOf" srcId="{14A16B3F-CB0E-40A4-B333-7069C057FBA2}" destId="{C2FA0260-AF8B-4C60-97DC-FCA88A0CE119}" srcOrd="0" destOrd="0" presId="urn:microsoft.com/office/officeart/2005/8/layout/chevron1"/>
    <dgm:cxn modelId="{308E4903-70DD-494F-9059-753E2BED0F4B}" type="presParOf" srcId="{14A16B3F-CB0E-40A4-B333-7069C057FBA2}" destId="{24E8C84A-C2E3-4FE8-8DAF-F097F8E5CB4F}" srcOrd="1" destOrd="0" presId="urn:microsoft.com/office/officeart/2005/8/layout/chevron1"/>
    <dgm:cxn modelId="{76E88B55-DC5D-479F-98F9-6EDBE75FDC3A}" type="presParOf" srcId="{14A16B3F-CB0E-40A4-B333-7069C057FBA2}" destId="{2BC94F5E-8EB4-4F53-A153-CBBA496E5432}" srcOrd="2" destOrd="0" presId="urn:microsoft.com/office/officeart/2005/8/layout/chevron1"/>
    <dgm:cxn modelId="{0508CCDD-A54F-42EC-ABAA-B878DD7BC49F}" type="presParOf" srcId="{14A16B3F-CB0E-40A4-B333-7069C057FBA2}" destId="{078376D3-0A69-43B0-BA11-AA605078D740}" srcOrd="3" destOrd="0" presId="urn:microsoft.com/office/officeart/2005/8/layout/chevron1"/>
    <dgm:cxn modelId="{269B5822-9E45-4492-B519-A741B8E52662}" type="presParOf" srcId="{14A16B3F-CB0E-40A4-B333-7069C057FBA2}" destId="{B4AEAA16-2F9F-40E9-87CF-FBCCCCCB0E50}" srcOrd="4" destOrd="0" presId="urn:microsoft.com/office/officeart/2005/8/layout/chevron1"/>
    <dgm:cxn modelId="{F47CC93A-613C-469E-A10D-67B4EB99EE20}" type="presParOf" srcId="{14A16B3F-CB0E-40A4-B333-7069C057FBA2}" destId="{FB16C91A-ECE2-4021-971C-97D60E4B55F1}" srcOrd="5" destOrd="0" presId="urn:microsoft.com/office/officeart/2005/8/layout/chevron1"/>
    <dgm:cxn modelId="{0F216A36-CD02-4104-A904-012B26569247}" type="presParOf" srcId="{14A16B3F-CB0E-40A4-B333-7069C057FBA2}" destId="{C37871B3-EE4C-43B5-84AD-B8B376C4415D}" srcOrd="6" destOrd="0" presId="urn:microsoft.com/office/officeart/2005/8/layout/chevron1"/>
    <dgm:cxn modelId="{E153C85B-E95C-41D4-8DA6-8119FF03F0A3}" type="presParOf" srcId="{14A16B3F-CB0E-40A4-B333-7069C057FBA2}" destId="{3539B5FE-FBD7-4C5E-91B8-DDE08B3CB238}" srcOrd="7" destOrd="0" presId="urn:microsoft.com/office/officeart/2005/8/layout/chevron1"/>
    <dgm:cxn modelId="{DB1883BE-A512-4EE9-BCC0-4C04B2237BC3}" type="presParOf" srcId="{14A16B3F-CB0E-40A4-B333-7069C057FBA2}" destId="{DD5B0AA9-FD91-4124-808B-603D3166253C}" srcOrd="8" destOrd="0" presId="urn:microsoft.com/office/officeart/2005/8/layout/chevron1"/>
    <dgm:cxn modelId="{FEAF0C56-889D-4330-BEE7-C21BB1CDE86F}" type="presParOf" srcId="{14A16B3F-CB0E-40A4-B333-7069C057FBA2}" destId="{5B5BC6B2-71A0-4363-BDB0-7033B75897C4}" srcOrd="9" destOrd="0" presId="urn:microsoft.com/office/officeart/2005/8/layout/chevron1"/>
    <dgm:cxn modelId="{B11B6211-ABCB-49D5-A24F-2D703BA1B79A}" type="presParOf" srcId="{14A16B3F-CB0E-40A4-B333-7069C057FBA2}" destId="{23385F22-28E8-4903-8ED4-C59D31D2B08B}" srcOrd="10" destOrd="0" presId="urn:microsoft.com/office/officeart/2005/8/layout/chevron1"/>
    <dgm:cxn modelId="{3CF2A8D8-3D91-43CA-983E-3DCAC4DDB544}" type="presParOf" srcId="{14A16B3F-CB0E-40A4-B333-7069C057FBA2}" destId="{5BB195CE-30B6-4897-8F6C-9F66C8385790}" srcOrd="11" destOrd="0" presId="urn:microsoft.com/office/officeart/2005/8/layout/chevron1"/>
    <dgm:cxn modelId="{394691FC-A1E0-4EC9-8C11-1C909C12CD8C}" type="presParOf" srcId="{14A16B3F-CB0E-40A4-B333-7069C057FBA2}" destId="{1C52663C-4804-444C-B9B9-C325ABAEDAEE}" srcOrd="1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C79F202-46A3-4E8C-BFFB-E5230CDF8E28}" type="doc">
      <dgm:prSet loTypeId="urn:microsoft.com/office/officeart/2005/8/layout/chevron1" loCatId="process" qsTypeId="urn:microsoft.com/office/officeart/2005/8/quickstyle/simple1" qsCatId="simple" csTypeId="urn:microsoft.com/office/officeart/2005/8/colors/accent1_2" csCatId="accent1" phldr="1"/>
      <dgm:spPr/>
    </dgm:pt>
    <dgm:pt modelId="{5F803A5B-22BE-4F34-85A6-10EBFB51D6CF}">
      <dgm:prSet phldrT="[Text]"/>
      <dgm:spPr>
        <a:solidFill>
          <a:srgbClr val="D2D2D2"/>
        </a:solidFill>
      </dgm:spPr>
      <dgm:t>
        <a:bodyPr/>
        <a:lstStyle/>
        <a:p>
          <a:r>
            <a:rPr lang="en-US" dirty="0">
              <a:solidFill>
                <a:schemeClr val="tx1"/>
              </a:solidFill>
              <a:latin typeface="Cambria" panose="02040503050406030204" pitchFamily="18" charset="0"/>
            </a:rPr>
            <a:t>Overview </a:t>
          </a:r>
        </a:p>
      </dgm:t>
    </dgm:pt>
    <dgm:pt modelId="{92CC963A-E024-49D6-A3F9-522A10DAD15F}" type="parTrans" cxnId="{301C5036-E24A-4C29-A44B-0FB2BEFC1CCA}">
      <dgm:prSet/>
      <dgm:spPr/>
      <dgm:t>
        <a:bodyPr/>
        <a:lstStyle/>
        <a:p>
          <a:endParaRPr lang="en-US">
            <a:latin typeface="Cambria" panose="02040503050406030204" pitchFamily="18" charset="0"/>
          </a:endParaRPr>
        </a:p>
      </dgm:t>
    </dgm:pt>
    <dgm:pt modelId="{EFCABC26-A0ED-4FAD-A1CF-FF820C0E94D3}" type="sibTrans" cxnId="{301C5036-E24A-4C29-A44B-0FB2BEFC1CCA}">
      <dgm:prSet/>
      <dgm:spPr/>
      <dgm:t>
        <a:bodyPr/>
        <a:lstStyle/>
        <a:p>
          <a:endParaRPr lang="en-US">
            <a:latin typeface="Cambria" panose="02040503050406030204" pitchFamily="18" charset="0"/>
          </a:endParaRPr>
        </a:p>
      </dgm:t>
    </dgm:pt>
    <dgm:pt modelId="{AE028A22-C341-40CA-827D-B5042E6B1D80}">
      <dgm:prSet phldrT="[Text]"/>
      <dgm:spPr>
        <a:solidFill>
          <a:srgbClr val="D2D2D2"/>
        </a:solidFill>
      </dgm:spPr>
      <dgm:t>
        <a:bodyPr/>
        <a:lstStyle/>
        <a:p>
          <a:r>
            <a:rPr lang="en-US" dirty="0">
              <a:solidFill>
                <a:schemeClr val="tx1"/>
              </a:solidFill>
              <a:latin typeface="Cambria" panose="02040503050406030204" pitchFamily="18" charset="0"/>
            </a:rPr>
            <a:t>Economic Conditions</a:t>
          </a:r>
        </a:p>
      </dgm:t>
    </dgm:pt>
    <dgm:pt modelId="{156EB9FA-05E1-4075-A044-62459FF7C7F6}" type="parTrans" cxnId="{36FFEB00-93C5-4072-99A3-B0C1B188CCE4}">
      <dgm:prSet/>
      <dgm:spPr/>
      <dgm:t>
        <a:bodyPr/>
        <a:lstStyle/>
        <a:p>
          <a:endParaRPr lang="en-US">
            <a:latin typeface="Cambria" panose="02040503050406030204" pitchFamily="18" charset="0"/>
          </a:endParaRPr>
        </a:p>
      </dgm:t>
    </dgm:pt>
    <dgm:pt modelId="{5C6B81ED-DF34-4B12-9451-3190049FAC42}" type="sibTrans" cxnId="{36FFEB00-93C5-4072-99A3-B0C1B188CCE4}">
      <dgm:prSet/>
      <dgm:spPr/>
      <dgm:t>
        <a:bodyPr/>
        <a:lstStyle/>
        <a:p>
          <a:endParaRPr lang="en-US">
            <a:latin typeface="Cambria" panose="02040503050406030204" pitchFamily="18" charset="0"/>
          </a:endParaRPr>
        </a:p>
      </dgm:t>
    </dgm:pt>
    <dgm:pt modelId="{BF3BE9EB-683D-42D7-8B7B-69E3A26F8DCF}">
      <dgm:prSet phldrT="[Text]"/>
      <dgm:spPr>
        <a:solidFill>
          <a:srgbClr val="005A3C"/>
        </a:solidFill>
      </dgm:spPr>
      <dgm:t>
        <a:bodyPr/>
        <a:lstStyle/>
        <a:p>
          <a:r>
            <a:rPr lang="en-US" dirty="0">
              <a:solidFill>
                <a:schemeClr val="bg1"/>
              </a:solidFill>
              <a:latin typeface="Cambria" panose="02040503050406030204" pitchFamily="18" charset="0"/>
            </a:rPr>
            <a:t>Risk Analysis</a:t>
          </a:r>
        </a:p>
      </dgm:t>
    </dgm:pt>
    <dgm:pt modelId="{AD86BED1-BDB7-4F90-A85C-C107562A7212}" type="parTrans" cxnId="{30D852F7-A1FF-4BAA-9C1F-87ED66CDF367}">
      <dgm:prSet/>
      <dgm:spPr/>
      <dgm:t>
        <a:bodyPr/>
        <a:lstStyle/>
        <a:p>
          <a:endParaRPr lang="en-US">
            <a:latin typeface="Cambria" panose="02040503050406030204" pitchFamily="18" charset="0"/>
          </a:endParaRPr>
        </a:p>
      </dgm:t>
    </dgm:pt>
    <dgm:pt modelId="{0211ED15-6018-4919-ADD6-F8684B308927}" type="sibTrans" cxnId="{30D852F7-A1FF-4BAA-9C1F-87ED66CDF367}">
      <dgm:prSet/>
      <dgm:spPr/>
      <dgm:t>
        <a:bodyPr/>
        <a:lstStyle/>
        <a:p>
          <a:endParaRPr lang="en-US">
            <a:latin typeface="Cambria" panose="02040503050406030204" pitchFamily="18" charset="0"/>
          </a:endParaRPr>
        </a:p>
      </dgm:t>
    </dgm:pt>
    <dgm:pt modelId="{706B95C1-C338-45B7-BA0B-A50F3207F412}">
      <dgm:prSet phldrT="[Text]"/>
      <dgm:spPr>
        <a:solidFill>
          <a:srgbClr val="D2D2D2"/>
        </a:solidFill>
      </dgm:spPr>
      <dgm:t>
        <a:bodyPr/>
        <a:lstStyle/>
        <a:p>
          <a:r>
            <a:rPr lang="en-US" dirty="0">
              <a:solidFill>
                <a:schemeClr val="tx1"/>
              </a:solidFill>
              <a:latin typeface="Cambria" panose="02040503050406030204" pitchFamily="18" charset="0"/>
            </a:rPr>
            <a:t>Sector Summaries</a:t>
          </a:r>
        </a:p>
      </dgm:t>
    </dgm:pt>
    <dgm:pt modelId="{1ED72617-956B-42C6-A6EF-B1897219DAC1}" type="parTrans" cxnId="{C19857BA-CEF4-43F6-A3A0-2BB521C5E229}">
      <dgm:prSet/>
      <dgm:spPr/>
      <dgm:t>
        <a:bodyPr/>
        <a:lstStyle/>
        <a:p>
          <a:endParaRPr lang="en-US">
            <a:latin typeface="Cambria" panose="02040503050406030204" pitchFamily="18" charset="0"/>
          </a:endParaRPr>
        </a:p>
      </dgm:t>
    </dgm:pt>
    <dgm:pt modelId="{78AD03C7-F9E8-4FC1-AB48-A2A980435588}" type="sibTrans" cxnId="{C19857BA-CEF4-43F6-A3A0-2BB521C5E229}">
      <dgm:prSet/>
      <dgm:spPr/>
      <dgm:t>
        <a:bodyPr/>
        <a:lstStyle/>
        <a:p>
          <a:endParaRPr lang="en-US">
            <a:latin typeface="Cambria" panose="02040503050406030204" pitchFamily="18" charset="0"/>
          </a:endParaRPr>
        </a:p>
      </dgm:t>
    </dgm:pt>
    <dgm:pt modelId="{EBE436B8-21CF-4736-9906-1D324CB1504C}">
      <dgm:prSet phldrT="[Text]"/>
      <dgm:spPr>
        <a:solidFill>
          <a:srgbClr val="D2D2D2"/>
        </a:solidFill>
      </dgm:spPr>
      <dgm:t>
        <a:bodyPr/>
        <a:lstStyle/>
        <a:p>
          <a:r>
            <a:rPr lang="en-US" dirty="0">
              <a:solidFill>
                <a:schemeClr val="tx1"/>
              </a:solidFill>
              <a:latin typeface="Cambria" panose="02040503050406030204" pitchFamily="18" charset="0"/>
            </a:rPr>
            <a:t>Portfolio Strategy &amp; Composition</a:t>
          </a:r>
        </a:p>
      </dgm:t>
    </dgm:pt>
    <dgm:pt modelId="{8D3E429C-83E6-439A-8E18-3293405ED7DC}" type="parTrans" cxnId="{B688BA00-1910-476B-B89D-A7ACB1A25AA8}">
      <dgm:prSet/>
      <dgm:spPr/>
      <dgm:t>
        <a:bodyPr/>
        <a:lstStyle/>
        <a:p>
          <a:endParaRPr lang="en-US">
            <a:latin typeface="Cambria" panose="02040503050406030204" pitchFamily="18" charset="0"/>
          </a:endParaRPr>
        </a:p>
      </dgm:t>
    </dgm:pt>
    <dgm:pt modelId="{97AD9ABE-C019-4AC4-B342-6B9565B3B760}" type="sibTrans" cxnId="{B688BA00-1910-476B-B89D-A7ACB1A25AA8}">
      <dgm:prSet/>
      <dgm:spPr/>
      <dgm:t>
        <a:bodyPr/>
        <a:lstStyle/>
        <a:p>
          <a:endParaRPr lang="en-US">
            <a:latin typeface="Cambria" panose="02040503050406030204" pitchFamily="18" charset="0"/>
          </a:endParaRPr>
        </a:p>
      </dgm:t>
    </dgm:pt>
    <dgm:pt modelId="{7D0E81F6-2069-415D-A38D-9A2442D6F072}">
      <dgm:prSet phldrT="[Text]"/>
      <dgm:spPr>
        <a:solidFill>
          <a:srgbClr val="D2D2D2"/>
        </a:solidFill>
      </dgm:spPr>
      <dgm:t>
        <a:bodyPr/>
        <a:lstStyle/>
        <a:p>
          <a:r>
            <a:rPr lang="en-US" dirty="0">
              <a:solidFill>
                <a:schemeClr val="tx1"/>
              </a:solidFill>
              <a:latin typeface="Cambria" panose="02040503050406030204" pitchFamily="18" charset="0"/>
            </a:rPr>
            <a:t>Performance Review</a:t>
          </a:r>
        </a:p>
      </dgm:t>
    </dgm:pt>
    <dgm:pt modelId="{69DF0798-6463-415C-976A-B0E41262E338}" type="parTrans" cxnId="{D6A1A73F-5653-443C-91CD-E8824CFAB58F}">
      <dgm:prSet/>
      <dgm:spPr/>
      <dgm:t>
        <a:bodyPr/>
        <a:lstStyle/>
        <a:p>
          <a:endParaRPr lang="en-US">
            <a:latin typeface="Cambria" panose="02040503050406030204" pitchFamily="18" charset="0"/>
          </a:endParaRPr>
        </a:p>
      </dgm:t>
    </dgm:pt>
    <dgm:pt modelId="{BF32C263-AD54-45E7-8E47-F06D6BD01BC6}" type="sibTrans" cxnId="{D6A1A73F-5653-443C-91CD-E8824CFAB58F}">
      <dgm:prSet/>
      <dgm:spPr/>
      <dgm:t>
        <a:bodyPr/>
        <a:lstStyle/>
        <a:p>
          <a:endParaRPr lang="en-US">
            <a:latin typeface="Cambria" panose="02040503050406030204" pitchFamily="18" charset="0"/>
          </a:endParaRPr>
        </a:p>
      </dgm:t>
    </dgm:pt>
    <dgm:pt modelId="{F45E658C-CC05-431A-9742-6C84849C6A16}">
      <dgm:prSet phldrT="[Text]"/>
      <dgm:spPr>
        <a:solidFill>
          <a:srgbClr val="D2D2D2"/>
        </a:solidFill>
      </dgm:spPr>
      <dgm:t>
        <a:bodyPr/>
        <a:lstStyle/>
        <a:p>
          <a:r>
            <a:rPr lang="en-US" dirty="0">
              <a:solidFill>
                <a:schemeClr val="tx1"/>
              </a:solidFill>
              <a:latin typeface="Cambria" panose="02040503050406030204" pitchFamily="18" charset="0"/>
            </a:rPr>
            <a:t>Student Biographies</a:t>
          </a:r>
        </a:p>
      </dgm:t>
    </dgm:pt>
    <dgm:pt modelId="{F5BB7C37-FF9A-4361-8FF4-5B5F9CEFDF65}" type="parTrans" cxnId="{C44C7319-AC3D-45F3-A5D4-D4B38AAC7E2E}">
      <dgm:prSet/>
      <dgm:spPr/>
      <dgm:t>
        <a:bodyPr/>
        <a:lstStyle/>
        <a:p>
          <a:endParaRPr lang="en-US">
            <a:latin typeface="Cambria" panose="02040503050406030204" pitchFamily="18" charset="0"/>
          </a:endParaRPr>
        </a:p>
      </dgm:t>
    </dgm:pt>
    <dgm:pt modelId="{CEE92780-113A-4C9D-BB87-B1555049CCCA}" type="sibTrans" cxnId="{C44C7319-AC3D-45F3-A5D4-D4B38AAC7E2E}">
      <dgm:prSet/>
      <dgm:spPr/>
      <dgm:t>
        <a:bodyPr/>
        <a:lstStyle/>
        <a:p>
          <a:endParaRPr lang="en-US">
            <a:latin typeface="Cambria" panose="02040503050406030204" pitchFamily="18" charset="0"/>
          </a:endParaRPr>
        </a:p>
      </dgm:t>
    </dgm:pt>
    <dgm:pt modelId="{14A16B3F-CB0E-40A4-B333-7069C057FBA2}" type="pres">
      <dgm:prSet presAssocID="{3C79F202-46A3-4E8C-BFFB-E5230CDF8E28}" presName="Name0" presStyleCnt="0">
        <dgm:presLayoutVars>
          <dgm:dir/>
          <dgm:animLvl val="lvl"/>
          <dgm:resizeHandles val="exact"/>
        </dgm:presLayoutVars>
      </dgm:prSet>
      <dgm:spPr/>
    </dgm:pt>
    <dgm:pt modelId="{C2FA0260-AF8B-4C60-97DC-FCA88A0CE119}" type="pres">
      <dgm:prSet presAssocID="{5F803A5B-22BE-4F34-85A6-10EBFB51D6CF}" presName="parTxOnly" presStyleLbl="node1" presStyleIdx="0" presStyleCnt="7">
        <dgm:presLayoutVars>
          <dgm:chMax val="0"/>
          <dgm:chPref val="0"/>
          <dgm:bulletEnabled val="1"/>
        </dgm:presLayoutVars>
      </dgm:prSet>
      <dgm:spPr/>
    </dgm:pt>
    <dgm:pt modelId="{24E8C84A-C2E3-4FE8-8DAF-F097F8E5CB4F}" type="pres">
      <dgm:prSet presAssocID="{EFCABC26-A0ED-4FAD-A1CF-FF820C0E94D3}" presName="parTxOnlySpace" presStyleCnt="0"/>
      <dgm:spPr/>
    </dgm:pt>
    <dgm:pt modelId="{2BC94F5E-8EB4-4F53-A153-CBBA496E5432}" type="pres">
      <dgm:prSet presAssocID="{AE028A22-C341-40CA-827D-B5042E6B1D80}" presName="parTxOnly" presStyleLbl="node1" presStyleIdx="1" presStyleCnt="7">
        <dgm:presLayoutVars>
          <dgm:chMax val="0"/>
          <dgm:chPref val="0"/>
          <dgm:bulletEnabled val="1"/>
        </dgm:presLayoutVars>
      </dgm:prSet>
      <dgm:spPr/>
    </dgm:pt>
    <dgm:pt modelId="{078376D3-0A69-43B0-BA11-AA605078D740}" type="pres">
      <dgm:prSet presAssocID="{5C6B81ED-DF34-4B12-9451-3190049FAC42}" presName="parTxOnlySpace" presStyleCnt="0"/>
      <dgm:spPr/>
    </dgm:pt>
    <dgm:pt modelId="{B4AEAA16-2F9F-40E9-87CF-FBCCCCCB0E50}" type="pres">
      <dgm:prSet presAssocID="{706B95C1-C338-45B7-BA0B-A50F3207F412}" presName="parTxOnly" presStyleLbl="node1" presStyleIdx="2" presStyleCnt="7">
        <dgm:presLayoutVars>
          <dgm:chMax val="0"/>
          <dgm:chPref val="0"/>
          <dgm:bulletEnabled val="1"/>
        </dgm:presLayoutVars>
      </dgm:prSet>
      <dgm:spPr/>
    </dgm:pt>
    <dgm:pt modelId="{FB16C91A-ECE2-4021-971C-97D60E4B55F1}" type="pres">
      <dgm:prSet presAssocID="{78AD03C7-F9E8-4FC1-AB48-A2A980435588}" presName="parTxOnlySpace" presStyleCnt="0"/>
      <dgm:spPr/>
    </dgm:pt>
    <dgm:pt modelId="{DD5B0AA9-FD91-4124-808B-603D3166253C}" type="pres">
      <dgm:prSet presAssocID="{EBE436B8-21CF-4736-9906-1D324CB1504C}" presName="parTxOnly" presStyleLbl="node1" presStyleIdx="3" presStyleCnt="7">
        <dgm:presLayoutVars>
          <dgm:chMax val="0"/>
          <dgm:chPref val="0"/>
          <dgm:bulletEnabled val="1"/>
        </dgm:presLayoutVars>
      </dgm:prSet>
      <dgm:spPr/>
    </dgm:pt>
    <dgm:pt modelId="{5B5BC6B2-71A0-4363-BDB0-7033B75897C4}" type="pres">
      <dgm:prSet presAssocID="{97AD9ABE-C019-4AC4-B342-6B9565B3B760}" presName="parTxOnlySpace" presStyleCnt="0"/>
      <dgm:spPr/>
    </dgm:pt>
    <dgm:pt modelId="{C37871B3-EE4C-43B5-84AD-B8B376C4415D}" type="pres">
      <dgm:prSet presAssocID="{BF3BE9EB-683D-42D7-8B7B-69E3A26F8DCF}" presName="parTxOnly" presStyleLbl="node1" presStyleIdx="4" presStyleCnt="7">
        <dgm:presLayoutVars>
          <dgm:chMax val="0"/>
          <dgm:chPref val="0"/>
          <dgm:bulletEnabled val="1"/>
        </dgm:presLayoutVars>
      </dgm:prSet>
      <dgm:spPr/>
    </dgm:pt>
    <dgm:pt modelId="{3539B5FE-FBD7-4C5E-91B8-DDE08B3CB238}" type="pres">
      <dgm:prSet presAssocID="{0211ED15-6018-4919-ADD6-F8684B308927}" presName="parTxOnlySpace" presStyleCnt="0"/>
      <dgm:spPr/>
    </dgm:pt>
    <dgm:pt modelId="{23385F22-28E8-4903-8ED4-C59D31D2B08B}" type="pres">
      <dgm:prSet presAssocID="{7D0E81F6-2069-415D-A38D-9A2442D6F072}" presName="parTxOnly" presStyleLbl="node1" presStyleIdx="5" presStyleCnt="7">
        <dgm:presLayoutVars>
          <dgm:chMax val="0"/>
          <dgm:chPref val="0"/>
          <dgm:bulletEnabled val="1"/>
        </dgm:presLayoutVars>
      </dgm:prSet>
      <dgm:spPr/>
    </dgm:pt>
    <dgm:pt modelId="{5BB195CE-30B6-4897-8F6C-9F66C8385790}" type="pres">
      <dgm:prSet presAssocID="{BF32C263-AD54-45E7-8E47-F06D6BD01BC6}" presName="parTxOnlySpace" presStyleCnt="0"/>
      <dgm:spPr/>
    </dgm:pt>
    <dgm:pt modelId="{1C52663C-4804-444C-B9B9-C325ABAEDAEE}" type="pres">
      <dgm:prSet presAssocID="{F45E658C-CC05-431A-9742-6C84849C6A16}" presName="parTxOnly" presStyleLbl="node1" presStyleIdx="6" presStyleCnt="7">
        <dgm:presLayoutVars>
          <dgm:chMax val="0"/>
          <dgm:chPref val="0"/>
          <dgm:bulletEnabled val="1"/>
        </dgm:presLayoutVars>
      </dgm:prSet>
      <dgm:spPr/>
    </dgm:pt>
  </dgm:ptLst>
  <dgm:cxnLst>
    <dgm:cxn modelId="{B688BA00-1910-476B-B89D-A7ACB1A25AA8}" srcId="{3C79F202-46A3-4E8C-BFFB-E5230CDF8E28}" destId="{EBE436B8-21CF-4736-9906-1D324CB1504C}" srcOrd="3" destOrd="0" parTransId="{8D3E429C-83E6-439A-8E18-3293405ED7DC}" sibTransId="{97AD9ABE-C019-4AC4-B342-6B9565B3B760}"/>
    <dgm:cxn modelId="{36FFEB00-93C5-4072-99A3-B0C1B188CCE4}" srcId="{3C79F202-46A3-4E8C-BFFB-E5230CDF8E28}" destId="{AE028A22-C341-40CA-827D-B5042E6B1D80}" srcOrd="1" destOrd="0" parTransId="{156EB9FA-05E1-4075-A044-62459FF7C7F6}" sibTransId="{5C6B81ED-DF34-4B12-9451-3190049FAC42}"/>
    <dgm:cxn modelId="{C44C7319-AC3D-45F3-A5D4-D4B38AAC7E2E}" srcId="{3C79F202-46A3-4E8C-BFFB-E5230CDF8E28}" destId="{F45E658C-CC05-431A-9742-6C84849C6A16}" srcOrd="6" destOrd="0" parTransId="{F5BB7C37-FF9A-4361-8FF4-5B5F9CEFDF65}" sibTransId="{CEE92780-113A-4C9D-BB87-B1555049CCCA}"/>
    <dgm:cxn modelId="{9959C525-F33A-4551-908F-D2F1F5EDD49D}" type="presOf" srcId="{5F803A5B-22BE-4F34-85A6-10EBFB51D6CF}" destId="{C2FA0260-AF8B-4C60-97DC-FCA88A0CE119}" srcOrd="0" destOrd="0" presId="urn:microsoft.com/office/officeart/2005/8/layout/chevron1"/>
    <dgm:cxn modelId="{01752826-41B5-4DC6-9CA0-7AAD7C8A021F}" type="presOf" srcId="{706B95C1-C338-45B7-BA0B-A50F3207F412}" destId="{B4AEAA16-2F9F-40E9-87CF-FBCCCCCB0E50}" srcOrd="0" destOrd="0" presId="urn:microsoft.com/office/officeart/2005/8/layout/chevron1"/>
    <dgm:cxn modelId="{301C5036-E24A-4C29-A44B-0FB2BEFC1CCA}" srcId="{3C79F202-46A3-4E8C-BFFB-E5230CDF8E28}" destId="{5F803A5B-22BE-4F34-85A6-10EBFB51D6CF}" srcOrd="0" destOrd="0" parTransId="{92CC963A-E024-49D6-A3F9-522A10DAD15F}" sibTransId="{EFCABC26-A0ED-4FAD-A1CF-FF820C0E94D3}"/>
    <dgm:cxn modelId="{D6A1A73F-5653-443C-91CD-E8824CFAB58F}" srcId="{3C79F202-46A3-4E8C-BFFB-E5230CDF8E28}" destId="{7D0E81F6-2069-415D-A38D-9A2442D6F072}" srcOrd="5" destOrd="0" parTransId="{69DF0798-6463-415C-976A-B0E41262E338}" sibTransId="{BF32C263-AD54-45E7-8E47-F06D6BD01BC6}"/>
    <dgm:cxn modelId="{DCE0E45D-99BE-4E73-B9DC-4DD25516F11F}" type="presOf" srcId="{AE028A22-C341-40CA-827D-B5042E6B1D80}" destId="{2BC94F5E-8EB4-4F53-A153-CBBA496E5432}" srcOrd="0" destOrd="0" presId="urn:microsoft.com/office/officeart/2005/8/layout/chevron1"/>
    <dgm:cxn modelId="{3FA7774D-B712-4E08-A5D1-A7D007AC59C7}" type="presOf" srcId="{EBE436B8-21CF-4736-9906-1D324CB1504C}" destId="{DD5B0AA9-FD91-4124-808B-603D3166253C}" srcOrd="0" destOrd="0" presId="urn:microsoft.com/office/officeart/2005/8/layout/chevron1"/>
    <dgm:cxn modelId="{3B4AB082-5A15-4DA7-BAD3-7808E9234F21}" type="presOf" srcId="{3C79F202-46A3-4E8C-BFFB-E5230CDF8E28}" destId="{14A16B3F-CB0E-40A4-B333-7069C057FBA2}" srcOrd="0" destOrd="0" presId="urn:microsoft.com/office/officeart/2005/8/layout/chevron1"/>
    <dgm:cxn modelId="{3851668E-B552-495A-9845-7907148057F2}" type="presOf" srcId="{7D0E81F6-2069-415D-A38D-9A2442D6F072}" destId="{23385F22-28E8-4903-8ED4-C59D31D2B08B}" srcOrd="0" destOrd="0" presId="urn:microsoft.com/office/officeart/2005/8/layout/chevron1"/>
    <dgm:cxn modelId="{E153E7AC-8FBB-4E76-9134-F0154336D961}" type="presOf" srcId="{F45E658C-CC05-431A-9742-6C84849C6A16}" destId="{1C52663C-4804-444C-B9B9-C325ABAEDAEE}" srcOrd="0" destOrd="0" presId="urn:microsoft.com/office/officeart/2005/8/layout/chevron1"/>
    <dgm:cxn modelId="{C19857BA-CEF4-43F6-A3A0-2BB521C5E229}" srcId="{3C79F202-46A3-4E8C-BFFB-E5230CDF8E28}" destId="{706B95C1-C338-45B7-BA0B-A50F3207F412}" srcOrd="2" destOrd="0" parTransId="{1ED72617-956B-42C6-A6EF-B1897219DAC1}" sibTransId="{78AD03C7-F9E8-4FC1-AB48-A2A980435588}"/>
    <dgm:cxn modelId="{C56970F2-EDD8-4A6D-B469-C2785B2F7294}" type="presOf" srcId="{BF3BE9EB-683D-42D7-8B7B-69E3A26F8DCF}" destId="{C37871B3-EE4C-43B5-84AD-B8B376C4415D}" srcOrd="0" destOrd="0" presId="urn:microsoft.com/office/officeart/2005/8/layout/chevron1"/>
    <dgm:cxn modelId="{30D852F7-A1FF-4BAA-9C1F-87ED66CDF367}" srcId="{3C79F202-46A3-4E8C-BFFB-E5230CDF8E28}" destId="{BF3BE9EB-683D-42D7-8B7B-69E3A26F8DCF}" srcOrd="4" destOrd="0" parTransId="{AD86BED1-BDB7-4F90-A85C-C107562A7212}" sibTransId="{0211ED15-6018-4919-ADD6-F8684B308927}"/>
    <dgm:cxn modelId="{DCB8F027-6871-40AD-8BBD-9745EEBC57B0}" type="presParOf" srcId="{14A16B3F-CB0E-40A4-B333-7069C057FBA2}" destId="{C2FA0260-AF8B-4C60-97DC-FCA88A0CE119}" srcOrd="0" destOrd="0" presId="urn:microsoft.com/office/officeart/2005/8/layout/chevron1"/>
    <dgm:cxn modelId="{7595311C-CFE4-47E5-9279-88436CE0A706}" type="presParOf" srcId="{14A16B3F-CB0E-40A4-B333-7069C057FBA2}" destId="{24E8C84A-C2E3-4FE8-8DAF-F097F8E5CB4F}" srcOrd="1" destOrd="0" presId="urn:microsoft.com/office/officeart/2005/8/layout/chevron1"/>
    <dgm:cxn modelId="{2A3275D5-747B-468F-98EB-54670100B322}" type="presParOf" srcId="{14A16B3F-CB0E-40A4-B333-7069C057FBA2}" destId="{2BC94F5E-8EB4-4F53-A153-CBBA496E5432}" srcOrd="2" destOrd="0" presId="urn:microsoft.com/office/officeart/2005/8/layout/chevron1"/>
    <dgm:cxn modelId="{B7FE7349-9BB9-45B1-821C-33E01AEE2CE8}" type="presParOf" srcId="{14A16B3F-CB0E-40A4-B333-7069C057FBA2}" destId="{078376D3-0A69-43B0-BA11-AA605078D740}" srcOrd="3" destOrd="0" presId="urn:microsoft.com/office/officeart/2005/8/layout/chevron1"/>
    <dgm:cxn modelId="{298D49C7-B32E-4053-8A60-9676485249D5}" type="presParOf" srcId="{14A16B3F-CB0E-40A4-B333-7069C057FBA2}" destId="{B4AEAA16-2F9F-40E9-87CF-FBCCCCCB0E50}" srcOrd="4" destOrd="0" presId="urn:microsoft.com/office/officeart/2005/8/layout/chevron1"/>
    <dgm:cxn modelId="{DD2419EA-2210-4CC9-8897-B33D56144418}" type="presParOf" srcId="{14A16B3F-CB0E-40A4-B333-7069C057FBA2}" destId="{FB16C91A-ECE2-4021-971C-97D60E4B55F1}" srcOrd="5" destOrd="0" presId="urn:microsoft.com/office/officeart/2005/8/layout/chevron1"/>
    <dgm:cxn modelId="{C15BBA9E-E309-4359-B676-92CC118C61B3}" type="presParOf" srcId="{14A16B3F-CB0E-40A4-B333-7069C057FBA2}" destId="{DD5B0AA9-FD91-4124-808B-603D3166253C}" srcOrd="6" destOrd="0" presId="urn:microsoft.com/office/officeart/2005/8/layout/chevron1"/>
    <dgm:cxn modelId="{A75E47F1-184C-4AF2-BE59-39496C79C5F1}" type="presParOf" srcId="{14A16B3F-CB0E-40A4-B333-7069C057FBA2}" destId="{5B5BC6B2-71A0-4363-BDB0-7033B75897C4}" srcOrd="7" destOrd="0" presId="urn:microsoft.com/office/officeart/2005/8/layout/chevron1"/>
    <dgm:cxn modelId="{C7FE9D05-F16B-4150-BF17-6304227A46C1}" type="presParOf" srcId="{14A16B3F-CB0E-40A4-B333-7069C057FBA2}" destId="{C37871B3-EE4C-43B5-84AD-B8B376C4415D}" srcOrd="8" destOrd="0" presId="urn:microsoft.com/office/officeart/2005/8/layout/chevron1"/>
    <dgm:cxn modelId="{0A1A7214-E37C-4C20-8307-5A068EFB6448}" type="presParOf" srcId="{14A16B3F-CB0E-40A4-B333-7069C057FBA2}" destId="{3539B5FE-FBD7-4C5E-91B8-DDE08B3CB238}" srcOrd="9" destOrd="0" presId="urn:microsoft.com/office/officeart/2005/8/layout/chevron1"/>
    <dgm:cxn modelId="{DDA3CCAB-7832-4554-96C9-EE9CC8D516B5}" type="presParOf" srcId="{14A16B3F-CB0E-40A4-B333-7069C057FBA2}" destId="{23385F22-28E8-4903-8ED4-C59D31D2B08B}" srcOrd="10" destOrd="0" presId="urn:microsoft.com/office/officeart/2005/8/layout/chevron1"/>
    <dgm:cxn modelId="{289C8BB2-AB12-4955-86C6-A6DD77413912}" type="presParOf" srcId="{14A16B3F-CB0E-40A4-B333-7069C057FBA2}" destId="{5BB195CE-30B6-4897-8F6C-9F66C8385790}" srcOrd="11" destOrd="0" presId="urn:microsoft.com/office/officeart/2005/8/layout/chevron1"/>
    <dgm:cxn modelId="{8B03EE87-54D5-4A40-B5BB-3DC533D19CBB}" type="presParOf" srcId="{14A16B3F-CB0E-40A4-B333-7069C057FBA2}" destId="{1C52663C-4804-444C-B9B9-C325ABAEDAEE}"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F471AE3-35AD-4659-A537-64469A1192B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FC67929-4F3E-40A5-B522-39D9C17F17FA}">
      <dgm:prSet custT="1"/>
      <dgm:spPr>
        <a:solidFill>
          <a:srgbClr val="005A3C"/>
        </a:solidFill>
      </dgm:spPr>
      <dgm:t>
        <a:bodyPr/>
        <a:lstStyle/>
        <a:p>
          <a:pPr rtl="0"/>
          <a:r>
            <a:rPr lang="en-US" sz="1800" dirty="0">
              <a:latin typeface="Cambria" panose="02040503050406030204" pitchFamily="18" charset="0"/>
            </a:rPr>
            <a:t>Seadrill,</a:t>
          </a:r>
          <a:r>
            <a:rPr lang="en-US" sz="1800" baseline="0" dirty="0">
              <a:latin typeface="Cambria" panose="02040503050406030204" pitchFamily="18" charset="0"/>
            </a:rPr>
            <a:t> Avago, </a:t>
          </a:r>
          <a:r>
            <a:rPr lang="en-US" sz="1800" baseline="0" dirty="0" err="1">
              <a:latin typeface="Cambria" panose="02040503050406030204" pitchFamily="18" charset="0"/>
            </a:rPr>
            <a:t>Sucampo</a:t>
          </a:r>
          <a:endParaRPr lang="en-US" sz="1800" dirty="0">
            <a:latin typeface="Cambria" panose="02040503050406030204" pitchFamily="18" charset="0"/>
          </a:endParaRPr>
        </a:p>
      </dgm:t>
    </dgm:pt>
    <dgm:pt modelId="{031FE35B-1B1F-4B00-BCB0-D5A5E66A1398}" type="parTrans" cxnId="{CE9516F1-0D74-4825-A300-F25C82B4DCA1}">
      <dgm:prSet/>
      <dgm:spPr/>
      <dgm:t>
        <a:bodyPr/>
        <a:lstStyle/>
        <a:p>
          <a:endParaRPr lang="en-US">
            <a:latin typeface="Cambria" panose="02040503050406030204" pitchFamily="18" charset="0"/>
          </a:endParaRPr>
        </a:p>
      </dgm:t>
    </dgm:pt>
    <dgm:pt modelId="{765FF3C8-971C-4B6D-9287-A2334860355B}" type="sibTrans" cxnId="{CE9516F1-0D74-4825-A300-F25C82B4DCA1}">
      <dgm:prSet/>
      <dgm:spPr/>
      <dgm:t>
        <a:bodyPr/>
        <a:lstStyle/>
        <a:p>
          <a:endParaRPr lang="en-US">
            <a:latin typeface="Cambria" panose="02040503050406030204" pitchFamily="18" charset="0"/>
          </a:endParaRPr>
        </a:p>
      </dgm:t>
    </dgm:pt>
    <dgm:pt modelId="{19561BD5-D916-4016-B8F2-F4151225BD3C}">
      <dgm:prSet custT="1"/>
      <dgm:spPr>
        <a:solidFill>
          <a:schemeClr val="bg1">
            <a:alpha val="90000"/>
          </a:schemeClr>
        </a:solidFill>
        <a:ln w="6350">
          <a:solidFill>
            <a:schemeClr val="tx1"/>
          </a:solidFill>
        </a:ln>
      </dgm:spPr>
      <dgm:t>
        <a:bodyPr/>
        <a:lstStyle/>
        <a:p>
          <a:pPr rtl="0"/>
          <a:r>
            <a:rPr lang="en-US" sz="1200" dirty="0">
              <a:latin typeface="Cambria" panose="02040503050406030204" pitchFamily="18" charset="0"/>
            </a:rPr>
            <a:t>Highest betas in the Spring 2016 SAP fund</a:t>
          </a:r>
        </a:p>
      </dgm:t>
    </dgm:pt>
    <dgm:pt modelId="{76852190-2469-4A41-8442-330D896BCED7}" type="parTrans" cxnId="{71C3316C-825C-4CBB-93D8-438988216A42}">
      <dgm:prSet/>
      <dgm:spPr/>
      <dgm:t>
        <a:bodyPr/>
        <a:lstStyle/>
        <a:p>
          <a:endParaRPr lang="en-US">
            <a:latin typeface="Cambria" panose="02040503050406030204" pitchFamily="18" charset="0"/>
          </a:endParaRPr>
        </a:p>
      </dgm:t>
    </dgm:pt>
    <dgm:pt modelId="{01C0FCEA-8FCE-47FF-8C9D-B287E57346AD}" type="sibTrans" cxnId="{71C3316C-825C-4CBB-93D8-438988216A42}">
      <dgm:prSet/>
      <dgm:spPr/>
      <dgm:t>
        <a:bodyPr/>
        <a:lstStyle/>
        <a:p>
          <a:endParaRPr lang="en-US">
            <a:latin typeface="Cambria" panose="02040503050406030204" pitchFamily="18" charset="0"/>
          </a:endParaRPr>
        </a:p>
      </dgm:t>
    </dgm:pt>
    <dgm:pt modelId="{42031ACC-6574-4D38-916E-D3FE9DDEC056}">
      <dgm:prSet custT="1"/>
      <dgm:spPr>
        <a:solidFill>
          <a:srgbClr val="005A3C"/>
        </a:solidFill>
      </dgm:spPr>
      <dgm:t>
        <a:bodyPr/>
        <a:lstStyle/>
        <a:p>
          <a:pPr rtl="0"/>
          <a:r>
            <a:rPr lang="en-US" sz="1800" dirty="0">
              <a:latin typeface="Cambria" panose="02040503050406030204" pitchFamily="18" charset="0"/>
            </a:rPr>
            <a:t>High risk, but not the highest reward</a:t>
          </a:r>
        </a:p>
      </dgm:t>
    </dgm:pt>
    <dgm:pt modelId="{0659352E-C4BD-4632-98B9-44268C41CBFB}" type="parTrans" cxnId="{1B435D30-461B-4D1E-ACBE-2194191B0304}">
      <dgm:prSet/>
      <dgm:spPr/>
      <dgm:t>
        <a:bodyPr/>
        <a:lstStyle/>
        <a:p>
          <a:endParaRPr lang="en-US">
            <a:latin typeface="Cambria" panose="02040503050406030204" pitchFamily="18" charset="0"/>
          </a:endParaRPr>
        </a:p>
      </dgm:t>
    </dgm:pt>
    <dgm:pt modelId="{246C1DBD-5663-40DD-9ED1-6D7ACCA5792D}" type="sibTrans" cxnId="{1B435D30-461B-4D1E-ACBE-2194191B0304}">
      <dgm:prSet/>
      <dgm:spPr/>
      <dgm:t>
        <a:bodyPr/>
        <a:lstStyle/>
        <a:p>
          <a:endParaRPr lang="en-US">
            <a:latin typeface="Cambria" panose="02040503050406030204" pitchFamily="18" charset="0"/>
          </a:endParaRPr>
        </a:p>
      </dgm:t>
    </dgm:pt>
    <dgm:pt modelId="{BF24DA59-026C-4815-9F03-9D8CBAD68190}">
      <dgm:prSet custT="1"/>
      <dgm:spPr>
        <a:solidFill>
          <a:schemeClr val="bg1">
            <a:alpha val="90000"/>
          </a:schemeClr>
        </a:solidFill>
        <a:ln w="6350">
          <a:solidFill>
            <a:schemeClr val="tx1"/>
          </a:solidFill>
        </a:ln>
      </dgm:spPr>
      <dgm:t>
        <a:bodyPr/>
        <a:lstStyle/>
        <a:p>
          <a:pPr rtl="0"/>
          <a:r>
            <a:rPr lang="en-US" sz="1200" dirty="0">
              <a:latin typeface="Cambria" panose="02040503050406030204" pitchFamily="18" charset="0"/>
            </a:rPr>
            <a:t>Surprisingly, the stocks in our portfolio with the highest betas represented the highest risks, but did not necessarily generate the highest returns</a:t>
          </a:r>
        </a:p>
      </dgm:t>
    </dgm:pt>
    <dgm:pt modelId="{129B1169-BA9B-4ABE-A877-3D8124A405C4}" type="parTrans" cxnId="{24A3AED4-FE67-4BA8-92CE-59041C710C78}">
      <dgm:prSet/>
      <dgm:spPr/>
      <dgm:t>
        <a:bodyPr/>
        <a:lstStyle/>
        <a:p>
          <a:endParaRPr lang="en-US">
            <a:latin typeface="Cambria" panose="02040503050406030204" pitchFamily="18" charset="0"/>
          </a:endParaRPr>
        </a:p>
      </dgm:t>
    </dgm:pt>
    <dgm:pt modelId="{6EDC0D22-91C7-4DB2-875A-49C5C31BE87B}" type="sibTrans" cxnId="{24A3AED4-FE67-4BA8-92CE-59041C710C78}">
      <dgm:prSet/>
      <dgm:spPr/>
      <dgm:t>
        <a:bodyPr/>
        <a:lstStyle/>
        <a:p>
          <a:endParaRPr lang="en-US">
            <a:latin typeface="Cambria" panose="02040503050406030204" pitchFamily="18" charset="0"/>
          </a:endParaRPr>
        </a:p>
      </dgm:t>
    </dgm:pt>
    <dgm:pt modelId="{A18A9C17-9390-45A0-9885-C461F53A3FB1}" type="pres">
      <dgm:prSet presAssocID="{0F471AE3-35AD-4659-A537-64469A1192B7}" presName="linear" presStyleCnt="0">
        <dgm:presLayoutVars>
          <dgm:dir/>
          <dgm:animLvl val="lvl"/>
          <dgm:resizeHandles val="exact"/>
        </dgm:presLayoutVars>
      </dgm:prSet>
      <dgm:spPr/>
    </dgm:pt>
    <dgm:pt modelId="{058A2EBD-9C5A-44D7-A7B9-847DD30F7892}" type="pres">
      <dgm:prSet presAssocID="{5FC67929-4F3E-40A5-B522-39D9C17F17FA}" presName="parentLin" presStyleCnt="0"/>
      <dgm:spPr/>
    </dgm:pt>
    <dgm:pt modelId="{21294880-741F-4BF1-BAA5-B30CF3150C41}" type="pres">
      <dgm:prSet presAssocID="{5FC67929-4F3E-40A5-B522-39D9C17F17FA}" presName="parentLeftMargin" presStyleLbl="node1" presStyleIdx="0" presStyleCnt="2"/>
      <dgm:spPr/>
    </dgm:pt>
    <dgm:pt modelId="{388E9321-8D70-4823-B5EB-615A95EE3FAF}" type="pres">
      <dgm:prSet presAssocID="{5FC67929-4F3E-40A5-B522-39D9C17F17FA}" presName="parentText" presStyleLbl="node1" presStyleIdx="0" presStyleCnt="2" custScaleX="115787" custScaleY="204521">
        <dgm:presLayoutVars>
          <dgm:chMax val="0"/>
          <dgm:bulletEnabled val="1"/>
        </dgm:presLayoutVars>
      </dgm:prSet>
      <dgm:spPr/>
    </dgm:pt>
    <dgm:pt modelId="{68023199-5233-441C-B208-9C98B45D0BA7}" type="pres">
      <dgm:prSet presAssocID="{5FC67929-4F3E-40A5-B522-39D9C17F17FA}" presName="negativeSpace" presStyleCnt="0"/>
      <dgm:spPr/>
    </dgm:pt>
    <dgm:pt modelId="{64A7C398-1706-4F22-9E19-8A05FD4866AD}" type="pres">
      <dgm:prSet presAssocID="{5FC67929-4F3E-40A5-B522-39D9C17F17FA}" presName="childText" presStyleLbl="conFgAcc1" presStyleIdx="0" presStyleCnt="2" custScaleY="102639">
        <dgm:presLayoutVars>
          <dgm:bulletEnabled val="1"/>
        </dgm:presLayoutVars>
      </dgm:prSet>
      <dgm:spPr/>
    </dgm:pt>
    <dgm:pt modelId="{4F507270-8CAC-47DB-AF87-20CF4F733458}" type="pres">
      <dgm:prSet presAssocID="{765FF3C8-971C-4B6D-9287-A2334860355B}" presName="spaceBetweenRectangles" presStyleCnt="0"/>
      <dgm:spPr/>
    </dgm:pt>
    <dgm:pt modelId="{222BBF98-EF9E-4F9C-A8D1-DFFE511C290E}" type="pres">
      <dgm:prSet presAssocID="{42031ACC-6574-4D38-916E-D3FE9DDEC056}" presName="parentLin" presStyleCnt="0"/>
      <dgm:spPr/>
    </dgm:pt>
    <dgm:pt modelId="{F948596F-66AB-4CEB-BC73-71F94FC1E782}" type="pres">
      <dgm:prSet presAssocID="{42031ACC-6574-4D38-916E-D3FE9DDEC056}" presName="parentLeftMargin" presStyleLbl="node1" presStyleIdx="0" presStyleCnt="2"/>
      <dgm:spPr/>
    </dgm:pt>
    <dgm:pt modelId="{516D4855-D455-461D-B133-4A6ABF967E75}" type="pres">
      <dgm:prSet presAssocID="{42031ACC-6574-4D38-916E-D3FE9DDEC056}" presName="parentText" presStyleLbl="node1" presStyleIdx="1" presStyleCnt="2" custScaleX="115676" custScaleY="158707">
        <dgm:presLayoutVars>
          <dgm:chMax val="0"/>
          <dgm:bulletEnabled val="1"/>
        </dgm:presLayoutVars>
      </dgm:prSet>
      <dgm:spPr/>
    </dgm:pt>
    <dgm:pt modelId="{1044C2FB-B0AD-4122-B7BB-A2BF90DD06D1}" type="pres">
      <dgm:prSet presAssocID="{42031ACC-6574-4D38-916E-D3FE9DDEC056}" presName="negativeSpace" presStyleCnt="0"/>
      <dgm:spPr/>
    </dgm:pt>
    <dgm:pt modelId="{868E0566-D896-4F80-B148-73E81DD805D9}" type="pres">
      <dgm:prSet presAssocID="{42031ACC-6574-4D38-916E-D3FE9DDEC056}" presName="childText" presStyleLbl="conFgAcc1" presStyleIdx="1" presStyleCnt="2">
        <dgm:presLayoutVars>
          <dgm:bulletEnabled val="1"/>
        </dgm:presLayoutVars>
      </dgm:prSet>
      <dgm:spPr/>
    </dgm:pt>
  </dgm:ptLst>
  <dgm:cxnLst>
    <dgm:cxn modelId="{08F97A1C-B80A-4970-8031-74EF3B462F1C}" type="presOf" srcId="{0F471AE3-35AD-4659-A537-64469A1192B7}" destId="{A18A9C17-9390-45A0-9885-C461F53A3FB1}" srcOrd="0" destOrd="0" presId="urn:microsoft.com/office/officeart/2005/8/layout/list1"/>
    <dgm:cxn modelId="{EADDD11C-69B1-49B5-BE9A-E65E2076A752}" type="presOf" srcId="{19561BD5-D916-4016-B8F2-F4151225BD3C}" destId="{64A7C398-1706-4F22-9E19-8A05FD4866AD}" srcOrd="0" destOrd="0" presId="urn:microsoft.com/office/officeart/2005/8/layout/list1"/>
    <dgm:cxn modelId="{B2F96523-7D89-4532-B151-4EDABF451536}" type="presOf" srcId="{42031ACC-6574-4D38-916E-D3FE9DDEC056}" destId="{516D4855-D455-461D-B133-4A6ABF967E75}" srcOrd="1" destOrd="0" presId="urn:microsoft.com/office/officeart/2005/8/layout/list1"/>
    <dgm:cxn modelId="{AABCEE29-339C-4483-AC2B-8B0D84A2CF8F}" type="presOf" srcId="{5FC67929-4F3E-40A5-B522-39D9C17F17FA}" destId="{388E9321-8D70-4823-B5EB-615A95EE3FAF}" srcOrd="1" destOrd="0" presId="urn:microsoft.com/office/officeart/2005/8/layout/list1"/>
    <dgm:cxn modelId="{1B435D30-461B-4D1E-ACBE-2194191B0304}" srcId="{0F471AE3-35AD-4659-A537-64469A1192B7}" destId="{42031ACC-6574-4D38-916E-D3FE9DDEC056}" srcOrd="1" destOrd="0" parTransId="{0659352E-C4BD-4632-98B9-44268C41CBFB}" sibTransId="{246C1DBD-5663-40DD-9ED1-6D7ACCA5792D}"/>
    <dgm:cxn modelId="{71C3316C-825C-4CBB-93D8-438988216A42}" srcId="{5FC67929-4F3E-40A5-B522-39D9C17F17FA}" destId="{19561BD5-D916-4016-B8F2-F4151225BD3C}" srcOrd="0" destOrd="0" parTransId="{76852190-2469-4A41-8442-330D896BCED7}" sibTransId="{01C0FCEA-8FCE-47FF-8C9D-B287E57346AD}"/>
    <dgm:cxn modelId="{82C34C97-3C29-47A1-8A94-F033E812B572}" type="presOf" srcId="{BF24DA59-026C-4815-9F03-9D8CBAD68190}" destId="{868E0566-D896-4F80-B148-73E81DD805D9}" srcOrd="0" destOrd="0" presId="urn:microsoft.com/office/officeart/2005/8/layout/list1"/>
    <dgm:cxn modelId="{24A3AED4-FE67-4BA8-92CE-59041C710C78}" srcId="{42031ACC-6574-4D38-916E-D3FE9DDEC056}" destId="{BF24DA59-026C-4815-9F03-9D8CBAD68190}" srcOrd="0" destOrd="0" parTransId="{129B1169-BA9B-4ABE-A877-3D8124A405C4}" sibTransId="{6EDC0D22-91C7-4DB2-875A-49C5C31BE87B}"/>
    <dgm:cxn modelId="{CE9516F1-0D74-4825-A300-F25C82B4DCA1}" srcId="{0F471AE3-35AD-4659-A537-64469A1192B7}" destId="{5FC67929-4F3E-40A5-B522-39D9C17F17FA}" srcOrd="0" destOrd="0" parTransId="{031FE35B-1B1F-4B00-BCB0-D5A5E66A1398}" sibTransId="{765FF3C8-971C-4B6D-9287-A2334860355B}"/>
    <dgm:cxn modelId="{663BDDF5-DBCC-479A-B941-78259BECB077}" type="presOf" srcId="{42031ACC-6574-4D38-916E-D3FE9DDEC056}" destId="{F948596F-66AB-4CEB-BC73-71F94FC1E782}" srcOrd="0" destOrd="0" presId="urn:microsoft.com/office/officeart/2005/8/layout/list1"/>
    <dgm:cxn modelId="{1E2DA2FF-C3F6-40F1-83E3-58DE1CC5DDB2}" type="presOf" srcId="{5FC67929-4F3E-40A5-B522-39D9C17F17FA}" destId="{21294880-741F-4BF1-BAA5-B30CF3150C41}" srcOrd="0" destOrd="0" presId="urn:microsoft.com/office/officeart/2005/8/layout/list1"/>
    <dgm:cxn modelId="{D566A741-94E3-4D47-A924-93C1D713A398}" type="presParOf" srcId="{A18A9C17-9390-45A0-9885-C461F53A3FB1}" destId="{058A2EBD-9C5A-44D7-A7B9-847DD30F7892}" srcOrd="0" destOrd="0" presId="urn:microsoft.com/office/officeart/2005/8/layout/list1"/>
    <dgm:cxn modelId="{0AC47B6A-0779-4C0D-A57E-7B981B24DBA9}" type="presParOf" srcId="{058A2EBD-9C5A-44D7-A7B9-847DD30F7892}" destId="{21294880-741F-4BF1-BAA5-B30CF3150C41}" srcOrd="0" destOrd="0" presId="urn:microsoft.com/office/officeart/2005/8/layout/list1"/>
    <dgm:cxn modelId="{4F3A479B-D015-4115-AD72-E5092FF3651C}" type="presParOf" srcId="{058A2EBD-9C5A-44D7-A7B9-847DD30F7892}" destId="{388E9321-8D70-4823-B5EB-615A95EE3FAF}" srcOrd="1" destOrd="0" presId="urn:microsoft.com/office/officeart/2005/8/layout/list1"/>
    <dgm:cxn modelId="{C859304E-4F52-4C67-B480-D833B413679B}" type="presParOf" srcId="{A18A9C17-9390-45A0-9885-C461F53A3FB1}" destId="{68023199-5233-441C-B208-9C98B45D0BA7}" srcOrd="1" destOrd="0" presId="urn:microsoft.com/office/officeart/2005/8/layout/list1"/>
    <dgm:cxn modelId="{390C928E-D080-4106-9A0A-5BEB05C38437}" type="presParOf" srcId="{A18A9C17-9390-45A0-9885-C461F53A3FB1}" destId="{64A7C398-1706-4F22-9E19-8A05FD4866AD}" srcOrd="2" destOrd="0" presId="urn:microsoft.com/office/officeart/2005/8/layout/list1"/>
    <dgm:cxn modelId="{F4354370-7640-44A5-82DB-3C39172CA1E6}" type="presParOf" srcId="{A18A9C17-9390-45A0-9885-C461F53A3FB1}" destId="{4F507270-8CAC-47DB-AF87-20CF4F733458}" srcOrd="3" destOrd="0" presId="urn:microsoft.com/office/officeart/2005/8/layout/list1"/>
    <dgm:cxn modelId="{F6C6B7AC-28F0-4E1A-9AE0-120C1F3A8CA5}" type="presParOf" srcId="{A18A9C17-9390-45A0-9885-C461F53A3FB1}" destId="{222BBF98-EF9E-4F9C-A8D1-DFFE511C290E}" srcOrd="4" destOrd="0" presId="urn:microsoft.com/office/officeart/2005/8/layout/list1"/>
    <dgm:cxn modelId="{C355AC1C-7560-428C-A733-91C855EF2548}" type="presParOf" srcId="{222BBF98-EF9E-4F9C-A8D1-DFFE511C290E}" destId="{F948596F-66AB-4CEB-BC73-71F94FC1E782}" srcOrd="0" destOrd="0" presId="urn:microsoft.com/office/officeart/2005/8/layout/list1"/>
    <dgm:cxn modelId="{D55F0A89-81B4-4AA4-92F9-703A1831194A}" type="presParOf" srcId="{222BBF98-EF9E-4F9C-A8D1-DFFE511C290E}" destId="{516D4855-D455-461D-B133-4A6ABF967E75}" srcOrd="1" destOrd="0" presId="urn:microsoft.com/office/officeart/2005/8/layout/list1"/>
    <dgm:cxn modelId="{1162D822-B094-4E00-B7EB-C0C58753B62C}" type="presParOf" srcId="{A18A9C17-9390-45A0-9885-C461F53A3FB1}" destId="{1044C2FB-B0AD-4122-B7BB-A2BF90DD06D1}" srcOrd="5" destOrd="0" presId="urn:microsoft.com/office/officeart/2005/8/layout/list1"/>
    <dgm:cxn modelId="{932C4205-C836-4872-A96B-23D5523E2064}" type="presParOf" srcId="{A18A9C17-9390-45A0-9885-C461F53A3FB1}" destId="{868E0566-D896-4F80-B148-73E81DD805D9}" srcOrd="6" destOrd="0" presId="urn:microsoft.com/office/officeart/2005/8/layout/lis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C79F202-46A3-4E8C-BFFB-E5230CDF8E28}" type="doc">
      <dgm:prSet loTypeId="urn:microsoft.com/office/officeart/2005/8/layout/chevron1" loCatId="process" qsTypeId="urn:microsoft.com/office/officeart/2005/8/quickstyle/simple1" qsCatId="simple" csTypeId="urn:microsoft.com/office/officeart/2005/8/colors/accent1_2" csCatId="accent1" phldr="1"/>
      <dgm:spPr/>
    </dgm:pt>
    <dgm:pt modelId="{5F803A5B-22BE-4F34-85A6-10EBFB51D6CF}">
      <dgm:prSet phldrT="[Text]"/>
      <dgm:spPr>
        <a:solidFill>
          <a:schemeClr val="bg1">
            <a:lumMod val="75000"/>
          </a:schemeClr>
        </a:solidFill>
      </dgm:spPr>
      <dgm:t>
        <a:bodyPr/>
        <a:lstStyle/>
        <a:p>
          <a:r>
            <a:rPr lang="en-US" dirty="0">
              <a:solidFill>
                <a:schemeClr val="tx1"/>
              </a:solidFill>
              <a:latin typeface="Cambria" panose="02040503050406030204" pitchFamily="18" charset="0"/>
            </a:rPr>
            <a:t>Overview </a:t>
          </a:r>
        </a:p>
      </dgm:t>
    </dgm:pt>
    <dgm:pt modelId="{92CC963A-E024-49D6-A3F9-522A10DAD15F}" type="parTrans" cxnId="{301C5036-E24A-4C29-A44B-0FB2BEFC1CCA}">
      <dgm:prSet/>
      <dgm:spPr/>
      <dgm:t>
        <a:bodyPr/>
        <a:lstStyle/>
        <a:p>
          <a:endParaRPr lang="en-US">
            <a:latin typeface="Cambria" panose="02040503050406030204" pitchFamily="18" charset="0"/>
          </a:endParaRPr>
        </a:p>
      </dgm:t>
    </dgm:pt>
    <dgm:pt modelId="{EFCABC26-A0ED-4FAD-A1CF-FF820C0E94D3}" type="sibTrans" cxnId="{301C5036-E24A-4C29-A44B-0FB2BEFC1CCA}">
      <dgm:prSet/>
      <dgm:spPr/>
      <dgm:t>
        <a:bodyPr/>
        <a:lstStyle/>
        <a:p>
          <a:endParaRPr lang="en-US">
            <a:latin typeface="Cambria" panose="02040503050406030204" pitchFamily="18" charset="0"/>
          </a:endParaRPr>
        </a:p>
      </dgm:t>
    </dgm:pt>
    <dgm:pt modelId="{AE028A22-C341-40CA-827D-B5042E6B1D80}">
      <dgm:prSet phldrT="[Text]"/>
      <dgm:spPr>
        <a:solidFill>
          <a:srgbClr val="D2D2D2"/>
        </a:solidFill>
      </dgm:spPr>
      <dgm:t>
        <a:bodyPr/>
        <a:lstStyle/>
        <a:p>
          <a:r>
            <a:rPr lang="en-US" dirty="0">
              <a:solidFill>
                <a:schemeClr val="tx1"/>
              </a:solidFill>
              <a:latin typeface="Cambria" panose="02040503050406030204" pitchFamily="18" charset="0"/>
            </a:rPr>
            <a:t>Economic Conditions</a:t>
          </a:r>
        </a:p>
      </dgm:t>
    </dgm:pt>
    <dgm:pt modelId="{156EB9FA-05E1-4075-A044-62459FF7C7F6}" type="parTrans" cxnId="{36FFEB00-93C5-4072-99A3-B0C1B188CCE4}">
      <dgm:prSet/>
      <dgm:spPr/>
      <dgm:t>
        <a:bodyPr/>
        <a:lstStyle/>
        <a:p>
          <a:endParaRPr lang="en-US">
            <a:latin typeface="Cambria" panose="02040503050406030204" pitchFamily="18" charset="0"/>
          </a:endParaRPr>
        </a:p>
      </dgm:t>
    </dgm:pt>
    <dgm:pt modelId="{5C6B81ED-DF34-4B12-9451-3190049FAC42}" type="sibTrans" cxnId="{36FFEB00-93C5-4072-99A3-B0C1B188CCE4}">
      <dgm:prSet/>
      <dgm:spPr/>
      <dgm:t>
        <a:bodyPr/>
        <a:lstStyle/>
        <a:p>
          <a:endParaRPr lang="en-US">
            <a:latin typeface="Cambria" panose="02040503050406030204" pitchFamily="18" charset="0"/>
          </a:endParaRPr>
        </a:p>
      </dgm:t>
    </dgm:pt>
    <dgm:pt modelId="{BF3BE9EB-683D-42D7-8B7B-69E3A26F8DCF}">
      <dgm:prSet phldrT="[Text]"/>
      <dgm:spPr>
        <a:solidFill>
          <a:srgbClr val="005A3C"/>
        </a:solidFill>
      </dgm:spPr>
      <dgm:t>
        <a:bodyPr/>
        <a:lstStyle/>
        <a:p>
          <a:r>
            <a:rPr lang="en-US" dirty="0">
              <a:solidFill>
                <a:schemeClr val="bg1"/>
              </a:solidFill>
              <a:latin typeface="Cambria" panose="02040503050406030204" pitchFamily="18" charset="0"/>
            </a:rPr>
            <a:t>Performance Review</a:t>
          </a:r>
        </a:p>
      </dgm:t>
    </dgm:pt>
    <dgm:pt modelId="{AD86BED1-BDB7-4F90-A85C-C107562A7212}" type="parTrans" cxnId="{30D852F7-A1FF-4BAA-9C1F-87ED66CDF367}">
      <dgm:prSet/>
      <dgm:spPr/>
      <dgm:t>
        <a:bodyPr/>
        <a:lstStyle/>
        <a:p>
          <a:endParaRPr lang="en-US">
            <a:latin typeface="Cambria" panose="02040503050406030204" pitchFamily="18" charset="0"/>
          </a:endParaRPr>
        </a:p>
      </dgm:t>
    </dgm:pt>
    <dgm:pt modelId="{0211ED15-6018-4919-ADD6-F8684B308927}" type="sibTrans" cxnId="{30D852F7-A1FF-4BAA-9C1F-87ED66CDF367}">
      <dgm:prSet/>
      <dgm:spPr/>
      <dgm:t>
        <a:bodyPr/>
        <a:lstStyle/>
        <a:p>
          <a:endParaRPr lang="en-US">
            <a:latin typeface="Cambria" panose="02040503050406030204" pitchFamily="18" charset="0"/>
          </a:endParaRPr>
        </a:p>
      </dgm:t>
    </dgm:pt>
    <dgm:pt modelId="{706B95C1-C338-45B7-BA0B-A50F3207F412}">
      <dgm:prSet phldrT="[Text]"/>
      <dgm:spPr>
        <a:solidFill>
          <a:srgbClr val="D2D2D2"/>
        </a:solidFill>
      </dgm:spPr>
      <dgm:t>
        <a:bodyPr/>
        <a:lstStyle/>
        <a:p>
          <a:r>
            <a:rPr lang="en-US" dirty="0">
              <a:solidFill>
                <a:schemeClr val="tx1"/>
              </a:solidFill>
              <a:latin typeface="Cambria" panose="02040503050406030204" pitchFamily="18" charset="0"/>
            </a:rPr>
            <a:t>Sector Summaries</a:t>
          </a:r>
        </a:p>
      </dgm:t>
    </dgm:pt>
    <dgm:pt modelId="{1ED72617-956B-42C6-A6EF-B1897219DAC1}" type="parTrans" cxnId="{C19857BA-CEF4-43F6-A3A0-2BB521C5E229}">
      <dgm:prSet/>
      <dgm:spPr/>
      <dgm:t>
        <a:bodyPr/>
        <a:lstStyle/>
        <a:p>
          <a:endParaRPr lang="en-US">
            <a:latin typeface="Cambria" panose="02040503050406030204" pitchFamily="18" charset="0"/>
          </a:endParaRPr>
        </a:p>
      </dgm:t>
    </dgm:pt>
    <dgm:pt modelId="{78AD03C7-F9E8-4FC1-AB48-A2A980435588}" type="sibTrans" cxnId="{C19857BA-CEF4-43F6-A3A0-2BB521C5E229}">
      <dgm:prSet/>
      <dgm:spPr/>
      <dgm:t>
        <a:bodyPr/>
        <a:lstStyle/>
        <a:p>
          <a:endParaRPr lang="en-US">
            <a:latin typeface="Cambria" panose="02040503050406030204" pitchFamily="18" charset="0"/>
          </a:endParaRPr>
        </a:p>
      </dgm:t>
    </dgm:pt>
    <dgm:pt modelId="{EBE436B8-21CF-4736-9906-1D324CB1504C}">
      <dgm:prSet phldrT="[Text]"/>
      <dgm:spPr>
        <a:solidFill>
          <a:srgbClr val="D2D2D2"/>
        </a:solidFill>
      </dgm:spPr>
      <dgm:t>
        <a:bodyPr/>
        <a:lstStyle/>
        <a:p>
          <a:r>
            <a:rPr lang="en-US" dirty="0">
              <a:solidFill>
                <a:schemeClr val="tx1"/>
              </a:solidFill>
              <a:latin typeface="Cambria" panose="02040503050406030204" pitchFamily="18" charset="0"/>
            </a:rPr>
            <a:t>Portfolio Strategy &amp; Composition</a:t>
          </a:r>
        </a:p>
      </dgm:t>
    </dgm:pt>
    <dgm:pt modelId="{8D3E429C-83E6-439A-8E18-3293405ED7DC}" type="parTrans" cxnId="{B688BA00-1910-476B-B89D-A7ACB1A25AA8}">
      <dgm:prSet/>
      <dgm:spPr/>
      <dgm:t>
        <a:bodyPr/>
        <a:lstStyle/>
        <a:p>
          <a:endParaRPr lang="en-US">
            <a:latin typeface="Cambria" panose="02040503050406030204" pitchFamily="18" charset="0"/>
          </a:endParaRPr>
        </a:p>
      </dgm:t>
    </dgm:pt>
    <dgm:pt modelId="{97AD9ABE-C019-4AC4-B342-6B9565B3B760}" type="sibTrans" cxnId="{B688BA00-1910-476B-B89D-A7ACB1A25AA8}">
      <dgm:prSet/>
      <dgm:spPr/>
      <dgm:t>
        <a:bodyPr/>
        <a:lstStyle/>
        <a:p>
          <a:endParaRPr lang="en-US">
            <a:latin typeface="Cambria" panose="02040503050406030204" pitchFamily="18" charset="0"/>
          </a:endParaRPr>
        </a:p>
      </dgm:t>
    </dgm:pt>
    <dgm:pt modelId="{7D0E81F6-2069-415D-A38D-9A2442D6F072}">
      <dgm:prSet phldrT="[Text]"/>
      <dgm:spPr>
        <a:solidFill>
          <a:srgbClr val="D2D2D2"/>
        </a:solidFill>
      </dgm:spPr>
      <dgm:t>
        <a:bodyPr/>
        <a:lstStyle/>
        <a:p>
          <a:r>
            <a:rPr lang="en-US" dirty="0">
              <a:solidFill>
                <a:schemeClr val="tx1"/>
              </a:solidFill>
              <a:latin typeface="Cambria" panose="02040503050406030204" pitchFamily="18" charset="0"/>
            </a:rPr>
            <a:t>Risk Analysis</a:t>
          </a:r>
        </a:p>
      </dgm:t>
    </dgm:pt>
    <dgm:pt modelId="{69DF0798-6463-415C-976A-B0E41262E338}" type="parTrans" cxnId="{D6A1A73F-5653-443C-91CD-E8824CFAB58F}">
      <dgm:prSet/>
      <dgm:spPr/>
      <dgm:t>
        <a:bodyPr/>
        <a:lstStyle/>
        <a:p>
          <a:endParaRPr lang="en-US">
            <a:latin typeface="Cambria" panose="02040503050406030204" pitchFamily="18" charset="0"/>
          </a:endParaRPr>
        </a:p>
      </dgm:t>
    </dgm:pt>
    <dgm:pt modelId="{BF32C263-AD54-45E7-8E47-F06D6BD01BC6}" type="sibTrans" cxnId="{D6A1A73F-5653-443C-91CD-E8824CFAB58F}">
      <dgm:prSet/>
      <dgm:spPr/>
      <dgm:t>
        <a:bodyPr/>
        <a:lstStyle/>
        <a:p>
          <a:endParaRPr lang="en-US">
            <a:latin typeface="Cambria" panose="02040503050406030204" pitchFamily="18" charset="0"/>
          </a:endParaRPr>
        </a:p>
      </dgm:t>
    </dgm:pt>
    <dgm:pt modelId="{F45E658C-CC05-431A-9742-6C84849C6A16}">
      <dgm:prSet phldrT="[Text]"/>
      <dgm:spPr>
        <a:solidFill>
          <a:srgbClr val="D2D2D2"/>
        </a:solidFill>
      </dgm:spPr>
      <dgm:t>
        <a:bodyPr/>
        <a:lstStyle/>
        <a:p>
          <a:r>
            <a:rPr lang="en-US" dirty="0">
              <a:solidFill>
                <a:schemeClr val="tx1"/>
              </a:solidFill>
              <a:latin typeface="Cambria" panose="02040503050406030204" pitchFamily="18" charset="0"/>
            </a:rPr>
            <a:t>Student Biographies</a:t>
          </a:r>
        </a:p>
      </dgm:t>
    </dgm:pt>
    <dgm:pt modelId="{F5BB7C37-FF9A-4361-8FF4-5B5F9CEFDF65}" type="parTrans" cxnId="{C44C7319-AC3D-45F3-A5D4-D4B38AAC7E2E}">
      <dgm:prSet/>
      <dgm:spPr/>
      <dgm:t>
        <a:bodyPr/>
        <a:lstStyle/>
        <a:p>
          <a:endParaRPr lang="en-US">
            <a:latin typeface="Cambria" panose="02040503050406030204" pitchFamily="18" charset="0"/>
          </a:endParaRPr>
        </a:p>
      </dgm:t>
    </dgm:pt>
    <dgm:pt modelId="{CEE92780-113A-4C9D-BB87-B1555049CCCA}" type="sibTrans" cxnId="{C44C7319-AC3D-45F3-A5D4-D4B38AAC7E2E}">
      <dgm:prSet/>
      <dgm:spPr/>
      <dgm:t>
        <a:bodyPr/>
        <a:lstStyle/>
        <a:p>
          <a:endParaRPr lang="en-US">
            <a:latin typeface="Cambria" panose="02040503050406030204" pitchFamily="18" charset="0"/>
          </a:endParaRPr>
        </a:p>
      </dgm:t>
    </dgm:pt>
    <dgm:pt modelId="{14A16B3F-CB0E-40A4-B333-7069C057FBA2}" type="pres">
      <dgm:prSet presAssocID="{3C79F202-46A3-4E8C-BFFB-E5230CDF8E28}" presName="Name0" presStyleCnt="0">
        <dgm:presLayoutVars>
          <dgm:dir/>
          <dgm:animLvl val="lvl"/>
          <dgm:resizeHandles val="exact"/>
        </dgm:presLayoutVars>
      </dgm:prSet>
      <dgm:spPr/>
    </dgm:pt>
    <dgm:pt modelId="{C2FA0260-AF8B-4C60-97DC-FCA88A0CE119}" type="pres">
      <dgm:prSet presAssocID="{5F803A5B-22BE-4F34-85A6-10EBFB51D6CF}" presName="parTxOnly" presStyleLbl="node1" presStyleIdx="0" presStyleCnt="7">
        <dgm:presLayoutVars>
          <dgm:chMax val="0"/>
          <dgm:chPref val="0"/>
          <dgm:bulletEnabled val="1"/>
        </dgm:presLayoutVars>
      </dgm:prSet>
      <dgm:spPr/>
    </dgm:pt>
    <dgm:pt modelId="{24E8C84A-C2E3-4FE8-8DAF-F097F8E5CB4F}" type="pres">
      <dgm:prSet presAssocID="{EFCABC26-A0ED-4FAD-A1CF-FF820C0E94D3}" presName="parTxOnlySpace" presStyleCnt="0"/>
      <dgm:spPr/>
    </dgm:pt>
    <dgm:pt modelId="{2BC94F5E-8EB4-4F53-A153-CBBA496E5432}" type="pres">
      <dgm:prSet presAssocID="{AE028A22-C341-40CA-827D-B5042E6B1D80}" presName="parTxOnly" presStyleLbl="node1" presStyleIdx="1" presStyleCnt="7">
        <dgm:presLayoutVars>
          <dgm:chMax val="0"/>
          <dgm:chPref val="0"/>
          <dgm:bulletEnabled val="1"/>
        </dgm:presLayoutVars>
      </dgm:prSet>
      <dgm:spPr/>
    </dgm:pt>
    <dgm:pt modelId="{078376D3-0A69-43B0-BA11-AA605078D740}" type="pres">
      <dgm:prSet presAssocID="{5C6B81ED-DF34-4B12-9451-3190049FAC42}" presName="parTxOnlySpace" presStyleCnt="0"/>
      <dgm:spPr/>
    </dgm:pt>
    <dgm:pt modelId="{B4AEAA16-2F9F-40E9-87CF-FBCCCCCB0E50}" type="pres">
      <dgm:prSet presAssocID="{706B95C1-C338-45B7-BA0B-A50F3207F412}" presName="parTxOnly" presStyleLbl="node1" presStyleIdx="2" presStyleCnt="7">
        <dgm:presLayoutVars>
          <dgm:chMax val="0"/>
          <dgm:chPref val="0"/>
          <dgm:bulletEnabled val="1"/>
        </dgm:presLayoutVars>
      </dgm:prSet>
      <dgm:spPr/>
    </dgm:pt>
    <dgm:pt modelId="{FB16C91A-ECE2-4021-971C-97D60E4B55F1}" type="pres">
      <dgm:prSet presAssocID="{78AD03C7-F9E8-4FC1-AB48-A2A980435588}" presName="parTxOnlySpace" presStyleCnt="0"/>
      <dgm:spPr/>
    </dgm:pt>
    <dgm:pt modelId="{DD5B0AA9-FD91-4124-808B-603D3166253C}" type="pres">
      <dgm:prSet presAssocID="{EBE436B8-21CF-4736-9906-1D324CB1504C}" presName="parTxOnly" presStyleLbl="node1" presStyleIdx="3" presStyleCnt="7">
        <dgm:presLayoutVars>
          <dgm:chMax val="0"/>
          <dgm:chPref val="0"/>
          <dgm:bulletEnabled val="1"/>
        </dgm:presLayoutVars>
      </dgm:prSet>
      <dgm:spPr/>
    </dgm:pt>
    <dgm:pt modelId="{5B5BC6B2-71A0-4363-BDB0-7033B75897C4}" type="pres">
      <dgm:prSet presAssocID="{97AD9ABE-C019-4AC4-B342-6B9565B3B760}" presName="parTxOnlySpace" presStyleCnt="0"/>
      <dgm:spPr/>
    </dgm:pt>
    <dgm:pt modelId="{23385F22-28E8-4903-8ED4-C59D31D2B08B}" type="pres">
      <dgm:prSet presAssocID="{7D0E81F6-2069-415D-A38D-9A2442D6F072}" presName="parTxOnly" presStyleLbl="node1" presStyleIdx="4" presStyleCnt="7">
        <dgm:presLayoutVars>
          <dgm:chMax val="0"/>
          <dgm:chPref val="0"/>
          <dgm:bulletEnabled val="1"/>
        </dgm:presLayoutVars>
      </dgm:prSet>
      <dgm:spPr/>
    </dgm:pt>
    <dgm:pt modelId="{5BB195CE-30B6-4897-8F6C-9F66C8385790}" type="pres">
      <dgm:prSet presAssocID="{BF32C263-AD54-45E7-8E47-F06D6BD01BC6}" presName="parTxOnlySpace" presStyleCnt="0"/>
      <dgm:spPr/>
    </dgm:pt>
    <dgm:pt modelId="{C37871B3-EE4C-43B5-84AD-B8B376C4415D}" type="pres">
      <dgm:prSet presAssocID="{BF3BE9EB-683D-42D7-8B7B-69E3A26F8DCF}" presName="parTxOnly" presStyleLbl="node1" presStyleIdx="5" presStyleCnt="7">
        <dgm:presLayoutVars>
          <dgm:chMax val="0"/>
          <dgm:chPref val="0"/>
          <dgm:bulletEnabled val="1"/>
        </dgm:presLayoutVars>
      </dgm:prSet>
      <dgm:spPr/>
    </dgm:pt>
    <dgm:pt modelId="{3539B5FE-FBD7-4C5E-91B8-DDE08B3CB238}" type="pres">
      <dgm:prSet presAssocID="{0211ED15-6018-4919-ADD6-F8684B308927}" presName="parTxOnlySpace" presStyleCnt="0"/>
      <dgm:spPr/>
    </dgm:pt>
    <dgm:pt modelId="{1C52663C-4804-444C-B9B9-C325ABAEDAEE}" type="pres">
      <dgm:prSet presAssocID="{F45E658C-CC05-431A-9742-6C84849C6A16}" presName="parTxOnly" presStyleLbl="node1" presStyleIdx="6" presStyleCnt="7">
        <dgm:presLayoutVars>
          <dgm:chMax val="0"/>
          <dgm:chPref val="0"/>
          <dgm:bulletEnabled val="1"/>
        </dgm:presLayoutVars>
      </dgm:prSet>
      <dgm:spPr/>
    </dgm:pt>
  </dgm:ptLst>
  <dgm:cxnLst>
    <dgm:cxn modelId="{B688BA00-1910-476B-B89D-A7ACB1A25AA8}" srcId="{3C79F202-46A3-4E8C-BFFB-E5230CDF8E28}" destId="{EBE436B8-21CF-4736-9906-1D324CB1504C}" srcOrd="3" destOrd="0" parTransId="{8D3E429C-83E6-439A-8E18-3293405ED7DC}" sibTransId="{97AD9ABE-C019-4AC4-B342-6B9565B3B760}"/>
    <dgm:cxn modelId="{36FFEB00-93C5-4072-99A3-B0C1B188CCE4}" srcId="{3C79F202-46A3-4E8C-BFFB-E5230CDF8E28}" destId="{AE028A22-C341-40CA-827D-B5042E6B1D80}" srcOrd="1" destOrd="0" parTransId="{156EB9FA-05E1-4075-A044-62459FF7C7F6}" sibTransId="{5C6B81ED-DF34-4B12-9451-3190049FAC42}"/>
    <dgm:cxn modelId="{C44C7319-AC3D-45F3-A5D4-D4B38AAC7E2E}" srcId="{3C79F202-46A3-4E8C-BFFB-E5230CDF8E28}" destId="{F45E658C-CC05-431A-9742-6C84849C6A16}" srcOrd="6" destOrd="0" parTransId="{F5BB7C37-FF9A-4361-8FF4-5B5F9CEFDF65}" sibTransId="{CEE92780-113A-4C9D-BB87-B1555049CCCA}"/>
    <dgm:cxn modelId="{85490929-307E-472A-B114-7D6D7E7DFC41}" type="presOf" srcId="{F45E658C-CC05-431A-9742-6C84849C6A16}" destId="{1C52663C-4804-444C-B9B9-C325ABAEDAEE}" srcOrd="0" destOrd="0" presId="urn:microsoft.com/office/officeart/2005/8/layout/chevron1"/>
    <dgm:cxn modelId="{301C5036-E24A-4C29-A44B-0FB2BEFC1CCA}" srcId="{3C79F202-46A3-4E8C-BFFB-E5230CDF8E28}" destId="{5F803A5B-22BE-4F34-85A6-10EBFB51D6CF}" srcOrd="0" destOrd="0" parTransId="{92CC963A-E024-49D6-A3F9-522A10DAD15F}" sibTransId="{EFCABC26-A0ED-4FAD-A1CF-FF820C0E94D3}"/>
    <dgm:cxn modelId="{D6A1A73F-5653-443C-91CD-E8824CFAB58F}" srcId="{3C79F202-46A3-4E8C-BFFB-E5230CDF8E28}" destId="{7D0E81F6-2069-415D-A38D-9A2442D6F072}" srcOrd="4" destOrd="0" parTransId="{69DF0798-6463-415C-976A-B0E41262E338}" sibTransId="{BF32C263-AD54-45E7-8E47-F06D6BD01BC6}"/>
    <dgm:cxn modelId="{C3E24B41-DA3C-4011-8A70-4B3B12225EC4}" type="presOf" srcId="{7D0E81F6-2069-415D-A38D-9A2442D6F072}" destId="{23385F22-28E8-4903-8ED4-C59D31D2B08B}" srcOrd="0" destOrd="0" presId="urn:microsoft.com/office/officeart/2005/8/layout/chevron1"/>
    <dgm:cxn modelId="{54E45043-7C6A-4DD7-A6E4-C5B7266DD953}" type="presOf" srcId="{EBE436B8-21CF-4736-9906-1D324CB1504C}" destId="{DD5B0AA9-FD91-4124-808B-603D3166253C}" srcOrd="0" destOrd="0" presId="urn:microsoft.com/office/officeart/2005/8/layout/chevron1"/>
    <dgm:cxn modelId="{7C890568-E323-4B71-A1E2-3453893900C6}" type="presOf" srcId="{706B95C1-C338-45B7-BA0B-A50F3207F412}" destId="{B4AEAA16-2F9F-40E9-87CF-FBCCCCCB0E50}" srcOrd="0" destOrd="0" presId="urn:microsoft.com/office/officeart/2005/8/layout/chevron1"/>
    <dgm:cxn modelId="{32F6A877-5276-4EA0-B3E8-450D5C235A68}" type="presOf" srcId="{BF3BE9EB-683D-42D7-8B7B-69E3A26F8DCF}" destId="{C37871B3-EE4C-43B5-84AD-B8B376C4415D}" srcOrd="0" destOrd="0" presId="urn:microsoft.com/office/officeart/2005/8/layout/chevron1"/>
    <dgm:cxn modelId="{02C2287F-914C-4C35-B4F4-1021E334DF3C}" type="presOf" srcId="{5F803A5B-22BE-4F34-85A6-10EBFB51D6CF}" destId="{C2FA0260-AF8B-4C60-97DC-FCA88A0CE119}" srcOrd="0" destOrd="0" presId="urn:microsoft.com/office/officeart/2005/8/layout/chevron1"/>
    <dgm:cxn modelId="{84485889-2DB5-4706-8AD1-907C9653C90B}" type="presOf" srcId="{3C79F202-46A3-4E8C-BFFB-E5230CDF8E28}" destId="{14A16B3F-CB0E-40A4-B333-7069C057FBA2}" srcOrd="0" destOrd="0" presId="urn:microsoft.com/office/officeart/2005/8/layout/chevron1"/>
    <dgm:cxn modelId="{C19857BA-CEF4-43F6-A3A0-2BB521C5E229}" srcId="{3C79F202-46A3-4E8C-BFFB-E5230CDF8E28}" destId="{706B95C1-C338-45B7-BA0B-A50F3207F412}" srcOrd="2" destOrd="0" parTransId="{1ED72617-956B-42C6-A6EF-B1897219DAC1}" sibTransId="{78AD03C7-F9E8-4FC1-AB48-A2A980435588}"/>
    <dgm:cxn modelId="{7A372DE2-531C-4A87-A0B2-F02913FE7B59}" type="presOf" srcId="{AE028A22-C341-40CA-827D-B5042E6B1D80}" destId="{2BC94F5E-8EB4-4F53-A153-CBBA496E5432}" srcOrd="0" destOrd="0" presId="urn:microsoft.com/office/officeart/2005/8/layout/chevron1"/>
    <dgm:cxn modelId="{30D852F7-A1FF-4BAA-9C1F-87ED66CDF367}" srcId="{3C79F202-46A3-4E8C-BFFB-E5230CDF8E28}" destId="{BF3BE9EB-683D-42D7-8B7B-69E3A26F8DCF}" srcOrd="5" destOrd="0" parTransId="{AD86BED1-BDB7-4F90-A85C-C107562A7212}" sibTransId="{0211ED15-6018-4919-ADD6-F8684B308927}"/>
    <dgm:cxn modelId="{681E98C1-E589-42AA-B03C-4837094011B6}" type="presParOf" srcId="{14A16B3F-CB0E-40A4-B333-7069C057FBA2}" destId="{C2FA0260-AF8B-4C60-97DC-FCA88A0CE119}" srcOrd="0" destOrd="0" presId="urn:microsoft.com/office/officeart/2005/8/layout/chevron1"/>
    <dgm:cxn modelId="{9753EE74-217C-4292-ABCB-341EF768FEA6}" type="presParOf" srcId="{14A16B3F-CB0E-40A4-B333-7069C057FBA2}" destId="{24E8C84A-C2E3-4FE8-8DAF-F097F8E5CB4F}" srcOrd="1" destOrd="0" presId="urn:microsoft.com/office/officeart/2005/8/layout/chevron1"/>
    <dgm:cxn modelId="{0C9E6B99-A29A-45CA-B3DC-69998B3F3F7F}" type="presParOf" srcId="{14A16B3F-CB0E-40A4-B333-7069C057FBA2}" destId="{2BC94F5E-8EB4-4F53-A153-CBBA496E5432}" srcOrd="2" destOrd="0" presId="urn:microsoft.com/office/officeart/2005/8/layout/chevron1"/>
    <dgm:cxn modelId="{6AA77F9C-00A1-4374-9ECA-678EE92A7367}" type="presParOf" srcId="{14A16B3F-CB0E-40A4-B333-7069C057FBA2}" destId="{078376D3-0A69-43B0-BA11-AA605078D740}" srcOrd="3" destOrd="0" presId="urn:microsoft.com/office/officeart/2005/8/layout/chevron1"/>
    <dgm:cxn modelId="{9CE39DAF-6841-44AB-8BC0-5E5317D65B3B}" type="presParOf" srcId="{14A16B3F-CB0E-40A4-B333-7069C057FBA2}" destId="{B4AEAA16-2F9F-40E9-87CF-FBCCCCCB0E50}" srcOrd="4" destOrd="0" presId="urn:microsoft.com/office/officeart/2005/8/layout/chevron1"/>
    <dgm:cxn modelId="{25168015-717A-4DDE-9D1A-546B3C12EDBF}" type="presParOf" srcId="{14A16B3F-CB0E-40A4-B333-7069C057FBA2}" destId="{FB16C91A-ECE2-4021-971C-97D60E4B55F1}" srcOrd="5" destOrd="0" presId="urn:microsoft.com/office/officeart/2005/8/layout/chevron1"/>
    <dgm:cxn modelId="{7FF8C35E-6295-496C-BBCD-2EDD60EAC952}" type="presParOf" srcId="{14A16B3F-CB0E-40A4-B333-7069C057FBA2}" destId="{DD5B0AA9-FD91-4124-808B-603D3166253C}" srcOrd="6" destOrd="0" presId="urn:microsoft.com/office/officeart/2005/8/layout/chevron1"/>
    <dgm:cxn modelId="{70D31D05-C45D-44CB-91AC-12E8172117AB}" type="presParOf" srcId="{14A16B3F-CB0E-40A4-B333-7069C057FBA2}" destId="{5B5BC6B2-71A0-4363-BDB0-7033B75897C4}" srcOrd="7" destOrd="0" presId="urn:microsoft.com/office/officeart/2005/8/layout/chevron1"/>
    <dgm:cxn modelId="{9748B635-9B99-4C60-8195-AEAE9D6EFCAE}" type="presParOf" srcId="{14A16B3F-CB0E-40A4-B333-7069C057FBA2}" destId="{23385F22-28E8-4903-8ED4-C59D31D2B08B}" srcOrd="8" destOrd="0" presId="urn:microsoft.com/office/officeart/2005/8/layout/chevron1"/>
    <dgm:cxn modelId="{87C8F3B3-CB78-46F0-9B24-AF0EB75C2292}" type="presParOf" srcId="{14A16B3F-CB0E-40A4-B333-7069C057FBA2}" destId="{5BB195CE-30B6-4897-8F6C-9F66C8385790}" srcOrd="9" destOrd="0" presId="urn:microsoft.com/office/officeart/2005/8/layout/chevron1"/>
    <dgm:cxn modelId="{15353508-1253-4FFC-808C-FBE28AF8ED23}" type="presParOf" srcId="{14A16B3F-CB0E-40A4-B333-7069C057FBA2}" destId="{C37871B3-EE4C-43B5-84AD-B8B376C4415D}" srcOrd="10" destOrd="0" presId="urn:microsoft.com/office/officeart/2005/8/layout/chevron1"/>
    <dgm:cxn modelId="{ADC3E561-F33A-4D94-A672-5DEC9A54067E}" type="presParOf" srcId="{14A16B3F-CB0E-40A4-B333-7069C057FBA2}" destId="{3539B5FE-FBD7-4C5E-91B8-DDE08B3CB238}" srcOrd="11" destOrd="0" presId="urn:microsoft.com/office/officeart/2005/8/layout/chevron1"/>
    <dgm:cxn modelId="{682816EC-04C5-4297-9DDB-B1B268E1DD7D}" type="presParOf" srcId="{14A16B3F-CB0E-40A4-B333-7069C057FBA2}" destId="{1C52663C-4804-444C-B9B9-C325ABAEDAEE}"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282CB2C-ACAF-4210-9E98-74E4F1320F9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9E5479E7-84EC-4132-8673-CD601521405B}">
      <dgm:prSet phldrT="[Text]" custT="1"/>
      <dgm:spPr>
        <a:solidFill>
          <a:srgbClr val="D2D2D2"/>
        </a:solidFill>
        <a:ln>
          <a:solidFill>
            <a:schemeClr val="bg1">
              <a:lumMod val="75000"/>
            </a:schemeClr>
          </a:solidFill>
        </a:ln>
      </dgm:spPr>
      <dgm:t>
        <a:bodyPr/>
        <a:lstStyle/>
        <a:p>
          <a:r>
            <a:rPr lang="en-US" sz="1600" dirty="0">
              <a:solidFill>
                <a:srgbClr val="005A3C"/>
              </a:solidFill>
              <a:latin typeface="Cambria" panose="02040503050406030204" pitchFamily="18" charset="0"/>
            </a:rPr>
            <a:t>SAP</a:t>
          </a:r>
          <a:r>
            <a:rPr lang="en-US" sz="1600" baseline="0" dirty="0">
              <a:solidFill>
                <a:srgbClr val="005A3C"/>
              </a:solidFill>
              <a:latin typeface="Cambria" panose="02040503050406030204" pitchFamily="18" charset="0"/>
            </a:rPr>
            <a:t> Portfolio</a:t>
          </a:r>
          <a:endParaRPr lang="en-US" sz="1600" dirty="0">
            <a:solidFill>
              <a:srgbClr val="005A3C"/>
            </a:solidFill>
            <a:latin typeface="Cambria" panose="02040503050406030204" pitchFamily="18" charset="0"/>
          </a:endParaRPr>
        </a:p>
        <a:p>
          <a:r>
            <a:rPr lang="en-US" sz="1600" dirty="0">
              <a:solidFill>
                <a:srgbClr val="005A3C"/>
              </a:solidFill>
              <a:latin typeface="Cambria" panose="02040503050406030204" pitchFamily="18" charset="0"/>
            </a:rPr>
            <a:t>13.95%</a:t>
          </a:r>
        </a:p>
      </dgm:t>
    </dgm:pt>
    <dgm:pt modelId="{28389CE7-4872-4700-82CE-BC4F80C71F27}" type="parTrans" cxnId="{8D779C2B-153E-4945-80CE-FDE43A14549D}">
      <dgm:prSet/>
      <dgm:spPr/>
      <dgm:t>
        <a:bodyPr/>
        <a:lstStyle/>
        <a:p>
          <a:endParaRPr lang="en-US"/>
        </a:p>
      </dgm:t>
    </dgm:pt>
    <dgm:pt modelId="{3CDEBF46-7D4C-48FA-A618-DF21DCEF69BF}" type="sibTrans" cxnId="{8D779C2B-153E-4945-80CE-FDE43A14549D}">
      <dgm:prSet/>
      <dgm:spPr/>
      <dgm:t>
        <a:bodyPr/>
        <a:lstStyle/>
        <a:p>
          <a:endParaRPr lang="en-US"/>
        </a:p>
      </dgm:t>
    </dgm:pt>
    <dgm:pt modelId="{6C9BC986-F374-4195-B430-BB68F772FB56}">
      <dgm:prSet phldrT="[Text]" custT="1"/>
      <dgm:spPr>
        <a:solidFill>
          <a:srgbClr val="005A3C"/>
        </a:solidFill>
        <a:ln>
          <a:solidFill>
            <a:srgbClr val="D2D2D2"/>
          </a:solidFill>
        </a:ln>
      </dgm:spPr>
      <dgm:t>
        <a:bodyPr/>
        <a:lstStyle/>
        <a:p>
          <a:pPr algn="ctr"/>
          <a:r>
            <a:rPr lang="en-US" sz="1500" dirty="0">
              <a:solidFill>
                <a:schemeClr val="bg1"/>
              </a:solidFill>
              <a:latin typeface="Cambria" panose="02040503050406030204" pitchFamily="18" charset="0"/>
            </a:rPr>
            <a:t>S&amp;P</a:t>
          </a:r>
          <a:r>
            <a:rPr lang="en-US" sz="1500" baseline="0" dirty="0">
              <a:solidFill>
                <a:schemeClr val="bg1"/>
              </a:solidFill>
              <a:latin typeface="Cambria" panose="02040503050406030204" pitchFamily="18" charset="0"/>
            </a:rPr>
            <a:t> 500</a:t>
          </a:r>
          <a:endParaRPr lang="en-US" sz="1500" dirty="0">
            <a:solidFill>
              <a:schemeClr val="bg1"/>
            </a:solidFill>
            <a:latin typeface="Cambria" panose="02040503050406030204" pitchFamily="18" charset="0"/>
          </a:endParaRPr>
        </a:p>
        <a:p>
          <a:pPr algn="ctr"/>
          <a:r>
            <a:rPr lang="en-US" sz="1500" dirty="0">
              <a:solidFill>
                <a:schemeClr val="bg1"/>
              </a:solidFill>
              <a:latin typeface="Cambria" panose="02040503050406030204" pitchFamily="18" charset="0"/>
            </a:rPr>
            <a:t>10.24%</a:t>
          </a:r>
        </a:p>
        <a:p>
          <a:pPr algn="ctr"/>
          <a:endParaRPr lang="en-US" sz="1400" dirty="0">
            <a:latin typeface="Cambria" panose="02040503050406030204" pitchFamily="18" charset="0"/>
          </a:endParaRPr>
        </a:p>
      </dgm:t>
    </dgm:pt>
    <dgm:pt modelId="{E18FC8B1-58B8-4260-80C5-38063E9B00EE}" type="sibTrans" cxnId="{E89B85A8-5517-4248-8496-C9356CEA18BF}">
      <dgm:prSet/>
      <dgm:spPr/>
      <dgm:t>
        <a:bodyPr/>
        <a:lstStyle/>
        <a:p>
          <a:endParaRPr lang="en-US"/>
        </a:p>
      </dgm:t>
    </dgm:pt>
    <dgm:pt modelId="{4BD0AA17-E107-493F-BE56-4AFD20F3517A}" type="parTrans" cxnId="{E89B85A8-5517-4248-8496-C9356CEA18BF}">
      <dgm:prSet/>
      <dgm:spPr/>
      <dgm:t>
        <a:bodyPr/>
        <a:lstStyle/>
        <a:p>
          <a:endParaRPr lang="en-US"/>
        </a:p>
      </dgm:t>
    </dgm:pt>
    <dgm:pt modelId="{1A174731-22E1-43AC-ADA7-D67885708071}" type="pres">
      <dgm:prSet presAssocID="{A282CB2C-ACAF-4210-9E98-74E4F1320F9B}" presName="compositeShape" presStyleCnt="0">
        <dgm:presLayoutVars>
          <dgm:chMax val="7"/>
          <dgm:dir/>
          <dgm:resizeHandles val="exact"/>
        </dgm:presLayoutVars>
      </dgm:prSet>
      <dgm:spPr/>
    </dgm:pt>
    <dgm:pt modelId="{A28F736D-D466-4D8E-A33F-BAC8B261819B}" type="pres">
      <dgm:prSet presAssocID="{9E5479E7-84EC-4132-8673-CD601521405B}" presName="circ1" presStyleLbl="vennNode1" presStyleIdx="0" presStyleCnt="2" custScaleX="114659" custScaleY="112613" custLinFactNeighborX="-389" custLinFactNeighborY="0"/>
      <dgm:spPr/>
    </dgm:pt>
    <dgm:pt modelId="{C2731099-C69B-48E9-81F6-AA2077289502}" type="pres">
      <dgm:prSet presAssocID="{9E5479E7-84EC-4132-8673-CD601521405B}" presName="circ1Tx" presStyleLbl="revTx" presStyleIdx="0" presStyleCnt="0">
        <dgm:presLayoutVars>
          <dgm:chMax val="0"/>
          <dgm:chPref val="0"/>
          <dgm:bulletEnabled val="1"/>
        </dgm:presLayoutVars>
      </dgm:prSet>
      <dgm:spPr/>
    </dgm:pt>
    <dgm:pt modelId="{03FD5AD8-6C0B-4737-BA1E-994603461081}" type="pres">
      <dgm:prSet presAssocID="{6C9BC986-F374-4195-B430-BB68F772FB56}" presName="circ2" presStyleLbl="vennNode1" presStyleIdx="1" presStyleCnt="2" custLinFactNeighborX="17180" custLinFactNeighborY="0"/>
      <dgm:spPr/>
    </dgm:pt>
    <dgm:pt modelId="{C2CAF110-0AA2-4BD2-B18C-3DCA4EB73997}" type="pres">
      <dgm:prSet presAssocID="{6C9BC986-F374-4195-B430-BB68F772FB56}" presName="circ2Tx" presStyleLbl="revTx" presStyleIdx="0" presStyleCnt="0">
        <dgm:presLayoutVars>
          <dgm:chMax val="0"/>
          <dgm:chPref val="0"/>
          <dgm:bulletEnabled val="1"/>
        </dgm:presLayoutVars>
      </dgm:prSet>
      <dgm:spPr/>
    </dgm:pt>
  </dgm:ptLst>
  <dgm:cxnLst>
    <dgm:cxn modelId="{8D779C2B-153E-4945-80CE-FDE43A14549D}" srcId="{A282CB2C-ACAF-4210-9E98-74E4F1320F9B}" destId="{9E5479E7-84EC-4132-8673-CD601521405B}" srcOrd="0" destOrd="0" parTransId="{28389CE7-4872-4700-82CE-BC4F80C71F27}" sibTransId="{3CDEBF46-7D4C-48FA-A618-DF21DCEF69BF}"/>
    <dgm:cxn modelId="{4B4CCB30-F477-4D7D-A127-86659EFEC1D2}" type="presOf" srcId="{A282CB2C-ACAF-4210-9E98-74E4F1320F9B}" destId="{1A174731-22E1-43AC-ADA7-D67885708071}" srcOrd="0" destOrd="0" presId="urn:microsoft.com/office/officeart/2005/8/layout/venn1"/>
    <dgm:cxn modelId="{5ABB6277-CF4B-4165-9D64-D9871A135831}" type="presOf" srcId="{9E5479E7-84EC-4132-8673-CD601521405B}" destId="{C2731099-C69B-48E9-81F6-AA2077289502}" srcOrd="1" destOrd="0" presId="urn:microsoft.com/office/officeart/2005/8/layout/venn1"/>
    <dgm:cxn modelId="{F244BC7F-E9F2-4329-9308-725AE6344FF8}" type="presOf" srcId="{6C9BC986-F374-4195-B430-BB68F772FB56}" destId="{03FD5AD8-6C0B-4737-BA1E-994603461081}" srcOrd="0" destOrd="0" presId="urn:microsoft.com/office/officeart/2005/8/layout/venn1"/>
    <dgm:cxn modelId="{C918B8A2-7DB1-4610-AC5B-7B37DB34EBD9}" type="presOf" srcId="{9E5479E7-84EC-4132-8673-CD601521405B}" destId="{A28F736D-D466-4D8E-A33F-BAC8B261819B}" srcOrd="0" destOrd="0" presId="urn:microsoft.com/office/officeart/2005/8/layout/venn1"/>
    <dgm:cxn modelId="{1741EFA7-E7C2-42E2-A4F9-3E6058B92951}" type="presOf" srcId="{6C9BC986-F374-4195-B430-BB68F772FB56}" destId="{C2CAF110-0AA2-4BD2-B18C-3DCA4EB73997}" srcOrd="1" destOrd="0" presId="urn:microsoft.com/office/officeart/2005/8/layout/venn1"/>
    <dgm:cxn modelId="{E89B85A8-5517-4248-8496-C9356CEA18BF}" srcId="{A282CB2C-ACAF-4210-9E98-74E4F1320F9B}" destId="{6C9BC986-F374-4195-B430-BB68F772FB56}" srcOrd="1" destOrd="0" parTransId="{4BD0AA17-E107-493F-BE56-4AFD20F3517A}" sibTransId="{E18FC8B1-58B8-4260-80C5-38063E9B00EE}"/>
    <dgm:cxn modelId="{200AC394-C2AA-474E-9E30-DBC784FD20C9}" type="presParOf" srcId="{1A174731-22E1-43AC-ADA7-D67885708071}" destId="{A28F736D-D466-4D8E-A33F-BAC8B261819B}" srcOrd="0" destOrd="0" presId="urn:microsoft.com/office/officeart/2005/8/layout/venn1"/>
    <dgm:cxn modelId="{3B2A8B68-64CA-4516-9858-08C5ED1FC7D3}" type="presParOf" srcId="{1A174731-22E1-43AC-ADA7-D67885708071}" destId="{C2731099-C69B-48E9-81F6-AA2077289502}" srcOrd="1" destOrd="0" presId="urn:microsoft.com/office/officeart/2005/8/layout/venn1"/>
    <dgm:cxn modelId="{95E3C0FA-E7CD-420D-930D-6110B3A420E8}" type="presParOf" srcId="{1A174731-22E1-43AC-ADA7-D67885708071}" destId="{03FD5AD8-6C0B-4737-BA1E-994603461081}" srcOrd="2" destOrd="0" presId="urn:microsoft.com/office/officeart/2005/8/layout/venn1"/>
    <dgm:cxn modelId="{30059819-44D2-400A-A36A-EA8727A75527}" type="presParOf" srcId="{1A174731-22E1-43AC-ADA7-D67885708071}" destId="{C2CAF110-0AA2-4BD2-B18C-3DCA4EB73997}"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C79F202-46A3-4E8C-BFFB-E5230CDF8E28}" type="doc">
      <dgm:prSet loTypeId="urn:microsoft.com/office/officeart/2005/8/layout/chevron1" loCatId="process" qsTypeId="urn:microsoft.com/office/officeart/2005/8/quickstyle/simple1" qsCatId="simple" csTypeId="urn:microsoft.com/office/officeart/2005/8/colors/accent1_2" csCatId="accent1" phldr="1"/>
      <dgm:spPr/>
    </dgm:pt>
    <dgm:pt modelId="{5F803A5B-22BE-4F34-85A6-10EBFB51D6CF}">
      <dgm:prSet phldrT="[Text]"/>
      <dgm:spPr>
        <a:solidFill>
          <a:srgbClr val="D2D2D2"/>
        </a:solidFill>
      </dgm:spPr>
      <dgm:t>
        <a:bodyPr/>
        <a:lstStyle/>
        <a:p>
          <a:r>
            <a:rPr lang="en-US" dirty="0">
              <a:solidFill>
                <a:schemeClr val="tx1"/>
              </a:solidFill>
              <a:latin typeface="Cambria" panose="02040503050406030204" pitchFamily="18" charset="0"/>
            </a:rPr>
            <a:t>Overview </a:t>
          </a:r>
        </a:p>
      </dgm:t>
    </dgm:pt>
    <dgm:pt modelId="{92CC963A-E024-49D6-A3F9-522A10DAD15F}" type="parTrans" cxnId="{301C5036-E24A-4C29-A44B-0FB2BEFC1CCA}">
      <dgm:prSet/>
      <dgm:spPr/>
      <dgm:t>
        <a:bodyPr/>
        <a:lstStyle/>
        <a:p>
          <a:endParaRPr lang="en-US">
            <a:latin typeface="Cambria" panose="02040503050406030204" pitchFamily="18" charset="0"/>
          </a:endParaRPr>
        </a:p>
      </dgm:t>
    </dgm:pt>
    <dgm:pt modelId="{EFCABC26-A0ED-4FAD-A1CF-FF820C0E94D3}" type="sibTrans" cxnId="{301C5036-E24A-4C29-A44B-0FB2BEFC1CCA}">
      <dgm:prSet/>
      <dgm:spPr/>
      <dgm:t>
        <a:bodyPr/>
        <a:lstStyle/>
        <a:p>
          <a:endParaRPr lang="en-US">
            <a:latin typeface="Cambria" panose="02040503050406030204" pitchFamily="18" charset="0"/>
          </a:endParaRPr>
        </a:p>
      </dgm:t>
    </dgm:pt>
    <dgm:pt modelId="{AE028A22-C341-40CA-827D-B5042E6B1D80}">
      <dgm:prSet phldrT="[Text]"/>
      <dgm:spPr>
        <a:solidFill>
          <a:srgbClr val="D2D2D2"/>
        </a:solidFill>
      </dgm:spPr>
      <dgm:t>
        <a:bodyPr/>
        <a:lstStyle/>
        <a:p>
          <a:r>
            <a:rPr lang="en-US" dirty="0">
              <a:solidFill>
                <a:schemeClr val="tx1"/>
              </a:solidFill>
              <a:latin typeface="Cambria" panose="02040503050406030204" pitchFamily="18" charset="0"/>
            </a:rPr>
            <a:t>Economic Conditions</a:t>
          </a:r>
        </a:p>
      </dgm:t>
    </dgm:pt>
    <dgm:pt modelId="{156EB9FA-05E1-4075-A044-62459FF7C7F6}" type="parTrans" cxnId="{36FFEB00-93C5-4072-99A3-B0C1B188CCE4}">
      <dgm:prSet/>
      <dgm:spPr/>
      <dgm:t>
        <a:bodyPr/>
        <a:lstStyle/>
        <a:p>
          <a:endParaRPr lang="en-US">
            <a:latin typeface="Cambria" panose="02040503050406030204" pitchFamily="18" charset="0"/>
          </a:endParaRPr>
        </a:p>
      </dgm:t>
    </dgm:pt>
    <dgm:pt modelId="{5C6B81ED-DF34-4B12-9451-3190049FAC42}" type="sibTrans" cxnId="{36FFEB00-93C5-4072-99A3-B0C1B188CCE4}">
      <dgm:prSet/>
      <dgm:spPr/>
      <dgm:t>
        <a:bodyPr/>
        <a:lstStyle/>
        <a:p>
          <a:endParaRPr lang="en-US">
            <a:latin typeface="Cambria" panose="02040503050406030204" pitchFamily="18" charset="0"/>
          </a:endParaRPr>
        </a:p>
      </dgm:t>
    </dgm:pt>
    <dgm:pt modelId="{BF3BE9EB-683D-42D7-8B7B-69E3A26F8DCF}">
      <dgm:prSet phldrT="[Text]"/>
      <dgm:spPr>
        <a:solidFill>
          <a:srgbClr val="D2D2D2"/>
        </a:solidFill>
      </dgm:spPr>
      <dgm:t>
        <a:bodyPr/>
        <a:lstStyle/>
        <a:p>
          <a:r>
            <a:rPr lang="en-US" dirty="0">
              <a:solidFill>
                <a:schemeClr val="tx1"/>
              </a:solidFill>
              <a:latin typeface="Cambria" panose="02040503050406030204" pitchFamily="18" charset="0"/>
            </a:rPr>
            <a:t>Portfolio Strategy &amp; Composition</a:t>
          </a:r>
        </a:p>
      </dgm:t>
    </dgm:pt>
    <dgm:pt modelId="{AD86BED1-BDB7-4F90-A85C-C107562A7212}" type="parTrans" cxnId="{30D852F7-A1FF-4BAA-9C1F-87ED66CDF367}">
      <dgm:prSet/>
      <dgm:spPr/>
      <dgm:t>
        <a:bodyPr/>
        <a:lstStyle/>
        <a:p>
          <a:endParaRPr lang="en-US">
            <a:latin typeface="Cambria" panose="02040503050406030204" pitchFamily="18" charset="0"/>
          </a:endParaRPr>
        </a:p>
      </dgm:t>
    </dgm:pt>
    <dgm:pt modelId="{0211ED15-6018-4919-ADD6-F8684B308927}" type="sibTrans" cxnId="{30D852F7-A1FF-4BAA-9C1F-87ED66CDF367}">
      <dgm:prSet/>
      <dgm:spPr/>
      <dgm:t>
        <a:bodyPr/>
        <a:lstStyle/>
        <a:p>
          <a:endParaRPr lang="en-US">
            <a:latin typeface="Cambria" panose="02040503050406030204" pitchFamily="18" charset="0"/>
          </a:endParaRPr>
        </a:p>
      </dgm:t>
    </dgm:pt>
    <dgm:pt modelId="{706B95C1-C338-45B7-BA0B-A50F3207F412}">
      <dgm:prSet phldrT="[Text]"/>
      <dgm:spPr>
        <a:solidFill>
          <a:srgbClr val="D2D2D2"/>
        </a:solidFill>
      </dgm:spPr>
      <dgm:t>
        <a:bodyPr/>
        <a:lstStyle/>
        <a:p>
          <a:r>
            <a:rPr lang="en-US" dirty="0">
              <a:solidFill>
                <a:schemeClr val="tx1"/>
              </a:solidFill>
              <a:latin typeface="Cambria" panose="02040503050406030204" pitchFamily="18" charset="0"/>
            </a:rPr>
            <a:t>Sector Summaries</a:t>
          </a:r>
        </a:p>
      </dgm:t>
    </dgm:pt>
    <dgm:pt modelId="{1ED72617-956B-42C6-A6EF-B1897219DAC1}" type="parTrans" cxnId="{C19857BA-CEF4-43F6-A3A0-2BB521C5E229}">
      <dgm:prSet/>
      <dgm:spPr/>
      <dgm:t>
        <a:bodyPr/>
        <a:lstStyle/>
        <a:p>
          <a:endParaRPr lang="en-US">
            <a:latin typeface="Cambria" panose="02040503050406030204" pitchFamily="18" charset="0"/>
          </a:endParaRPr>
        </a:p>
      </dgm:t>
    </dgm:pt>
    <dgm:pt modelId="{78AD03C7-F9E8-4FC1-AB48-A2A980435588}" type="sibTrans" cxnId="{C19857BA-CEF4-43F6-A3A0-2BB521C5E229}">
      <dgm:prSet/>
      <dgm:spPr/>
      <dgm:t>
        <a:bodyPr/>
        <a:lstStyle/>
        <a:p>
          <a:endParaRPr lang="en-US">
            <a:latin typeface="Cambria" panose="02040503050406030204" pitchFamily="18" charset="0"/>
          </a:endParaRPr>
        </a:p>
      </dgm:t>
    </dgm:pt>
    <dgm:pt modelId="{EBE436B8-21CF-4736-9906-1D324CB1504C}">
      <dgm:prSet phldrT="[Text]"/>
      <dgm:spPr>
        <a:solidFill>
          <a:srgbClr val="D2D2D2"/>
        </a:solidFill>
      </dgm:spPr>
      <dgm:t>
        <a:bodyPr/>
        <a:lstStyle/>
        <a:p>
          <a:r>
            <a:rPr lang="en-US" dirty="0">
              <a:solidFill>
                <a:schemeClr val="tx1"/>
              </a:solidFill>
              <a:latin typeface="Cambria" panose="02040503050406030204" pitchFamily="18" charset="0"/>
            </a:rPr>
            <a:t>Risk Analysis</a:t>
          </a:r>
        </a:p>
      </dgm:t>
    </dgm:pt>
    <dgm:pt modelId="{8D3E429C-83E6-439A-8E18-3293405ED7DC}" type="parTrans" cxnId="{B688BA00-1910-476B-B89D-A7ACB1A25AA8}">
      <dgm:prSet/>
      <dgm:spPr/>
      <dgm:t>
        <a:bodyPr/>
        <a:lstStyle/>
        <a:p>
          <a:endParaRPr lang="en-US">
            <a:latin typeface="Cambria" panose="02040503050406030204" pitchFamily="18" charset="0"/>
          </a:endParaRPr>
        </a:p>
      </dgm:t>
    </dgm:pt>
    <dgm:pt modelId="{97AD9ABE-C019-4AC4-B342-6B9565B3B760}" type="sibTrans" cxnId="{B688BA00-1910-476B-B89D-A7ACB1A25AA8}">
      <dgm:prSet/>
      <dgm:spPr/>
      <dgm:t>
        <a:bodyPr/>
        <a:lstStyle/>
        <a:p>
          <a:endParaRPr lang="en-US">
            <a:latin typeface="Cambria" panose="02040503050406030204" pitchFamily="18" charset="0"/>
          </a:endParaRPr>
        </a:p>
      </dgm:t>
    </dgm:pt>
    <dgm:pt modelId="{7D0E81F6-2069-415D-A38D-9A2442D6F072}">
      <dgm:prSet phldrT="[Text]"/>
      <dgm:spPr>
        <a:solidFill>
          <a:srgbClr val="D2D2D2"/>
        </a:solidFill>
      </dgm:spPr>
      <dgm:t>
        <a:bodyPr/>
        <a:lstStyle/>
        <a:p>
          <a:r>
            <a:rPr lang="en-US" dirty="0">
              <a:solidFill>
                <a:schemeClr val="tx1"/>
              </a:solidFill>
              <a:latin typeface="Cambria" panose="02040503050406030204" pitchFamily="18" charset="0"/>
            </a:rPr>
            <a:t>Performance Review</a:t>
          </a:r>
        </a:p>
      </dgm:t>
    </dgm:pt>
    <dgm:pt modelId="{69DF0798-6463-415C-976A-B0E41262E338}" type="parTrans" cxnId="{D6A1A73F-5653-443C-91CD-E8824CFAB58F}">
      <dgm:prSet/>
      <dgm:spPr/>
      <dgm:t>
        <a:bodyPr/>
        <a:lstStyle/>
        <a:p>
          <a:endParaRPr lang="en-US">
            <a:latin typeface="Cambria" panose="02040503050406030204" pitchFamily="18" charset="0"/>
          </a:endParaRPr>
        </a:p>
      </dgm:t>
    </dgm:pt>
    <dgm:pt modelId="{BF32C263-AD54-45E7-8E47-F06D6BD01BC6}" type="sibTrans" cxnId="{D6A1A73F-5653-443C-91CD-E8824CFAB58F}">
      <dgm:prSet/>
      <dgm:spPr/>
      <dgm:t>
        <a:bodyPr/>
        <a:lstStyle/>
        <a:p>
          <a:endParaRPr lang="en-US">
            <a:latin typeface="Cambria" panose="02040503050406030204" pitchFamily="18" charset="0"/>
          </a:endParaRPr>
        </a:p>
      </dgm:t>
    </dgm:pt>
    <dgm:pt modelId="{F45E658C-CC05-431A-9742-6C84849C6A16}">
      <dgm:prSet phldrT="[Text]"/>
      <dgm:spPr>
        <a:solidFill>
          <a:srgbClr val="005A3C"/>
        </a:solidFill>
      </dgm:spPr>
      <dgm:t>
        <a:bodyPr/>
        <a:lstStyle/>
        <a:p>
          <a:r>
            <a:rPr lang="en-US" dirty="0">
              <a:solidFill>
                <a:schemeClr val="bg1"/>
              </a:solidFill>
              <a:latin typeface="Cambria" panose="02040503050406030204" pitchFamily="18" charset="0"/>
            </a:rPr>
            <a:t>Student Biographies</a:t>
          </a:r>
        </a:p>
      </dgm:t>
    </dgm:pt>
    <dgm:pt modelId="{F5BB7C37-FF9A-4361-8FF4-5B5F9CEFDF65}" type="parTrans" cxnId="{C44C7319-AC3D-45F3-A5D4-D4B38AAC7E2E}">
      <dgm:prSet/>
      <dgm:spPr/>
      <dgm:t>
        <a:bodyPr/>
        <a:lstStyle/>
        <a:p>
          <a:endParaRPr lang="en-US">
            <a:latin typeface="Cambria" panose="02040503050406030204" pitchFamily="18" charset="0"/>
          </a:endParaRPr>
        </a:p>
      </dgm:t>
    </dgm:pt>
    <dgm:pt modelId="{CEE92780-113A-4C9D-BB87-B1555049CCCA}" type="sibTrans" cxnId="{C44C7319-AC3D-45F3-A5D4-D4B38AAC7E2E}">
      <dgm:prSet/>
      <dgm:spPr/>
      <dgm:t>
        <a:bodyPr/>
        <a:lstStyle/>
        <a:p>
          <a:endParaRPr lang="en-US">
            <a:latin typeface="Cambria" panose="02040503050406030204" pitchFamily="18" charset="0"/>
          </a:endParaRPr>
        </a:p>
      </dgm:t>
    </dgm:pt>
    <dgm:pt modelId="{14A16B3F-CB0E-40A4-B333-7069C057FBA2}" type="pres">
      <dgm:prSet presAssocID="{3C79F202-46A3-4E8C-BFFB-E5230CDF8E28}" presName="Name0" presStyleCnt="0">
        <dgm:presLayoutVars>
          <dgm:dir/>
          <dgm:animLvl val="lvl"/>
          <dgm:resizeHandles val="exact"/>
        </dgm:presLayoutVars>
      </dgm:prSet>
      <dgm:spPr/>
    </dgm:pt>
    <dgm:pt modelId="{C2FA0260-AF8B-4C60-97DC-FCA88A0CE119}" type="pres">
      <dgm:prSet presAssocID="{5F803A5B-22BE-4F34-85A6-10EBFB51D6CF}" presName="parTxOnly" presStyleLbl="node1" presStyleIdx="0" presStyleCnt="7">
        <dgm:presLayoutVars>
          <dgm:chMax val="0"/>
          <dgm:chPref val="0"/>
          <dgm:bulletEnabled val="1"/>
        </dgm:presLayoutVars>
      </dgm:prSet>
      <dgm:spPr/>
    </dgm:pt>
    <dgm:pt modelId="{24E8C84A-C2E3-4FE8-8DAF-F097F8E5CB4F}" type="pres">
      <dgm:prSet presAssocID="{EFCABC26-A0ED-4FAD-A1CF-FF820C0E94D3}" presName="parTxOnlySpace" presStyleCnt="0"/>
      <dgm:spPr/>
    </dgm:pt>
    <dgm:pt modelId="{2BC94F5E-8EB4-4F53-A153-CBBA496E5432}" type="pres">
      <dgm:prSet presAssocID="{AE028A22-C341-40CA-827D-B5042E6B1D80}" presName="parTxOnly" presStyleLbl="node1" presStyleIdx="1" presStyleCnt="7">
        <dgm:presLayoutVars>
          <dgm:chMax val="0"/>
          <dgm:chPref val="0"/>
          <dgm:bulletEnabled val="1"/>
        </dgm:presLayoutVars>
      </dgm:prSet>
      <dgm:spPr/>
    </dgm:pt>
    <dgm:pt modelId="{078376D3-0A69-43B0-BA11-AA605078D740}" type="pres">
      <dgm:prSet presAssocID="{5C6B81ED-DF34-4B12-9451-3190049FAC42}" presName="parTxOnlySpace" presStyleCnt="0"/>
      <dgm:spPr/>
    </dgm:pt>
    <dgm:pt modelId="{B4AEAA16-2F9F-40E9-87CF-FBCCCCCB0E50}" type="pres">
      <dgm:prSet presAssocID="{706B95C1-C338-45B7-BA0B-A50F3207F412}" presName="parTxOnly" presStyleLbl="node1" presStyleIdx="2" presStyleCnt="7">
        <dgm:presLayoutVars>
          <dgm:chMax val="0"/>
          <dgm:chPref val="0"/>
          <dgm:bulletEnabled val="1"/>
        </dgm:presLayoutVars>
      </dgm:prSet>
      <dgm:spPr/>
    </dgm:pt>
    <dgm:pt modelId="{FB16C91A-ECE2-4021-971C-97D60E4B55F1}" type="pres">
      <dgm:prSet presAssocID="{78AD03C7-F9E8-4FC1-AB48-A2A980435588}" presName="parTxOnlySpace" presStyleCnt="0"/>
      <dgm:spPr/>
    </dgm:pt>
    <dgm:pt modelId="{C37871B3-EE4C-43B5-84AD-B8B376C4415D}" type="pres">
      <dgm:prSet presAssocID="{BF3BE9EB-683D-42D7-8B7B-69E3A26F8DCF}" presName="parTxOnly" presStyleLbl="node1" presStyleIdx="3" presStyleCnt="7">
        <dgm:presLayoutVars>
          <dgm:chMax val="0"/>
          <dgm:chPref val="0"/>
          <dgm:bulletEnabled val="1"/>
        </dgm:presLayoutVars>
      </dgm:prSet>
      <dgm:spPr/>
    </dgm:pt>
    <dgm:pt modelId="{3539B5FE-FBD7-4C5E-91B8-DDE08B3CB238}" type="pres">
      <dgm:prSet presAssocID="{0211ED15-6018-4919-ADD6-F8684B308927}" presName="parTxOnlySpace" presStyleCnt="0"/>
      <dgm:spPr/>
    </dgm:pt>
    <dgm:pt modelId="{DD5B0AA9-FD91-4124-808B-603D3166253C}" type="pres">
      <dgm:prSet presAssocID="{EBE436B8-21CF-4736-9906-1D324CB1504C}" presName="parTxOnly" presStyleLbl="node1" presStyleIdx="4" presStyleCnt="7">
        <dgm:presLayoutVars>
          <dgm:chMax val="0"/>
          <dgm:chPref val="0"/>
          <dgm:bulletEnabled val="1"/>
        </dgm:presLayoutVars>
      </dgm:prSet>
      <dgm:spPr/>
    </dgm:pt>
    <dgm:pt modelId="{5B5BC6B2-71A0-4363-BDB0-7033B75897C4}" type="pres">
      <dgm:prSet presAssocID="{97AD9ABE-C019-4AC4-B342-6B9565B3B760}" presName="parTxOnlySpace" presStyleCnt="0"/>
      <dgm:spPr/>
    </dgm:pt>
    <dgm:pt modelId="{23385F22-28E8-4903-8ED4-C59D31D2B08B}" type="pres">
      <dgm:prSet presAssocID="{7D0E81F6-2069-415D-A38D-9A2442D6F072}" presName="parTxOnly" presStyleLbl="node1" presStyleIdx="5" presStyleCnt="7">
        <dgm:presLayoutVars>
          <dgm:chMax val="0"/>
          <dgm:chPref val="0"/>
          <dgm:bulletEnabled val="1"/>
        </dgm:presLayoutVars>
      </dgm:prSet>
      <dgm:spPr/>
    </dgm:pt>
    <dgm:pt modelId="{5BB195CE-30B6-4897-8F6C-9F66C8385790}" type="pres">
      <dgm:prSet presAssocID="{BF32C263-AD54-45E7-8E47-F06D6BD01BC6}" presName="parTxOnlySpace" presStyleCnt="0"/>
      <dgm:spPr/>
    </dgm:pt>
    <dgm:pt modelId="{1C52663C-4804-444C-B9B9-C325ABAEDAEE}" type="pres">
      <dgm:prSet presAssocID="{F45E658C-CC05-431A-9742-6C84849C6A16}" presName="parTxOnly" presStyleLbl="node1" presStyleIdx="6" presStyleCnt="7">
        <dgm:presLayoutVars>
          <dgm:chMax val="0"/>
          <dgm:chPref val="0"/>
          <dgm:bulletEnabled val="1"/>
        </dgm:presLayoutVars>
      </dgm:prSet>
      <dgm:spPr/>
    </dgm:pt>
  </dgm:ptLst>
  <dgm:cxnLst>
    <dgm:cxn modelId="{B688BA00-1910-476B-B89D-A7ACB1A25AA8}" srcId="{3C79F202-46A3-4E8C-BFFB-E5230CDF8E28}" destId="{EBE436B8-21CF-4736-9906-1D324CB1504C}" srcOrd="4" destOrd="0" parTransId="{8D3E429C-83E6-439A-8E18-3293405ED7DC}" sibTransId="{97AD9ABE-C019-4AC4-B342-6B9565B3B760}"/>
    <dgm:cxn modelId="{36FFEB00-93C5-4072-99A3-B0C1B188CCE4}" srcId="{3C79F202-46A3-4E8C-BFFB-E5230CDF8E28}" destId="{AE028A22-C341-40CA-827D-B5042E6B1D80}" srcOrd="1" destOrd="0" parTransId="{156EB9FA-05E1-4075-A044-62459FF7C7F6}" sibTransId="{5C6B81ED-DF34-4B12-9451-3190049FAC42}"/>
    <dgm:cxn modelId="{5ECA3F15-3878-4AAC-9BA8-7C1F4F78292D}" type="presOf" srcId="{706B95C1-C338-45B7-BA0B-A50F3207F412}" destId="{B4AEAA16-2F9F-40E9-87CF-FBCCCCCB0E50}" srcOrd="0" destOrd="0" presId="urn:microsoft.com/office/officeart/2005/8/layout/chevron1"/>
    <dgm:cxn modelId="{47AD0E18-C6D2-4F4C-8BD2-4990CC8822BC}" type="presOf" srcId="{7D0E81F6-2069-415D-A38D-9A2442D6F072}" destId="{23385F22-28E8-4903-8ED4-C59D31D2B08B}" srcOrd="0" destOrd="0" presId="urn:microsoft.com/office/officeart/2005/8/layout/chevron1"/>
    <dgm:cxn modelId="{C44C7319-AC3D-45F3-A5D4-D4B38AAC7E2E}" srcId="{3C79F202-46A3-4E8C-BFFB-E5230CDF8E28}" destId="{F45E658C-CC05-431A-9742-6C84849C6A16}" srcOrd="6" destOrd="0" parTransId="{F5BB7C37-FF9A-4361-8FF4-5B5F9CEFDF65}" sibTransId="{CEE92780-113A-4C9D-BB87-B1555049CCCA}"/>
    <dgm:cxn modelId="{301C5036-E24A-4C29-A44B-0FB2BEFC1CCA}" srcId="{3C79F202-46A3-4E8C-BFFB-E5230CDF8E28}" destId="{5F803A5B-22BE-4F34-85A6-10EBFB51D6CF}" srcOrd="0" destOrd="0" parTransId="{92CC963A-E024-49D6-A3F9-522A10DAD15F}" sibTransId="{EFCABC26-A0ED-4FAD-A1CF-FF820C0E94D3}"/>
    <dgm:cxn modelId="{D6A1A73F-5653-443C-91CD-E8824CFAB58F}" srcId="{3C79F202-46A3-4E8C-BFFB-E5230CDF8E28}" destId="{7D0E81F6-2069-415D-A38D-9A2442D6F072}" srcOrd="5" destOrd="0" parTransId="{69DF0798-6463-415C-976A-B0E41262E338}" sibTransId="{BF32C263-AD54-45E7-8E47-F06D6BD01BC6}"/>
    <dgm:cxn modelId="{7079BA80-5126-4F41-A144-7031DB6E7FA9}" type="presOf" srcId="{AE028A22-C341-40CA-827D-B5042E6B1D80}" destId="{2BC94F5E-8EB4-4F53-A153-CBBA496E5432}" srcOrd="0" destOrd="0" presId="urn:microsoft.com/office/officeart/2005/8/layout/chevron1"/>
    <dgm:cxn modelId="{D649B285-A65C-4D99-860A-540AB57337E1}" type="presOf" srcId="{BF3BE9EB-683D-42D7-8B7B-69E3A26F8DCF}" destId="{C37871B3-EE4C-43B5-84AD-B8B376C4415D}" srcOrd="0" destOrd="0" presId="urn:microsoft.com/office/officeart/2005/8/layout/chevron1"/>
    <dgm:cxn modelId="{982D9AAC-05EE-4141-A160-2038951EC5A0}" type="presOf" srcId="{F45E658C-CC05-431A-9742-6C84849C6A16}" destId="{1C52663C-4804-444C-B9B9-C325ABAEDAEE}" srcOrd="0" destOrd="0" presId="urn:microsoft.com/office/officeart/2005/8/layout/chevron1"/>
    <dgm:cxn modelId="{5BEBD1AE-D178-461A-942E-A1676B2FEFD2}" type="presOf" srcId="{5F803A5B-22BE-4F34-85A6-10EBFB51D6CF}" destId="{C2FA0260-AF8B-4C60-97DC-FCA88A0CE119}" srcOrd="0" destOrd="0" presId="urn:microsoft.com/office/officeart/2005/8/layout/chevron1"/>
    <dgm:cxn modelId="{C19857BA-CEF4-43F6-A3A0-2BB521C5E229}" srcId="{3C79F202-46A3-4E8C-BFFB-E5230CDF8E28}" destId="{706B95C1-C338-45B7-BA0B-A50F3207F412}" srcOrd="2" destOrd="0" parTransId="{1ED72617-956B-42C6-A6EF-B1897219DAC1}" sibTransId="{78AD03C7-F9E8-4FC1-AB48-A2A980435588}"/>
    <dgm:cxn modelId="{53BD09CE-381B-4A34-BCB0-91EC64DAF7AE}" type="presOf" srcId="{3C79F202-46A3-4E8C-BFFB-E5230CDF8E28}" destId="{14A16B3F-CB0E-40A4-B333-7069C057FBA2}" srcOrd="0" destOrd="0" presId="urn:microsoft.com/office/officeart/2005/8/layout/chevron1"/>
    <dgm:cxn modelId="{CD5F0EEC-5DD1-4915-9ED6-03726A0FAFAB}" type="presOf" srcId="{EBE436B8-21CF-4736-9906-1D324CB1504C}" destId="{DD5B0AA9-FD91-4124-808B-603D3166253C}" srcOrd="0" destOrd="0" presId="urn:microsoft.com/office/officeart/2005/8/layout/chevron1"/>
    <dgm:cxn modelId="{30D852F7-A1FF-4BAA-9C1F-87ED66CDF367}" srcId="{3C79F202-46A3-4E8C-BFFB-E5230CDF8E28}" destId="{BF3BE9EB-683D-42D7-8B7B-69E3A26F8DCF}" srcOrd="3" destOrd="0" parTransId="{AD86BED1-BDB7-4F90-A85C-C107562A7212}" sibTransId="{0211ED15-6018-4919-ADD6-F8684B308927}"/>
    <dgm:cxn modelId="{94D1C6C6-312E-43AE-A5EC-F29A0F72A32D}" type="presParOf" srcId="{14A16B3F-CB0E-40A4-B333-7069C057FBA2}" destId="{C2FA0260-AF8B-4C60-97DC-FCA88A0CE119}" srcOrd="0" destOrd="0" presId="urn:microsoft.com/office/officeart/2005/8/layout/chevron1"/>
    <dgm:cxn modelId="{05CD4B62-0A34-45B7-ABB9-06F352B803A4}" type="presParOf" srcId="{14A16B3F-CB0E-40A4-B333-7069C057FBA2}" destId="{24E8C84A-C2E3-4FE8-8DAF-F097F8E5CB4F}" srcOrd="1" destOrd="0" presId="urn:microsoft.com/office/officeart/2005/8/layout/chevron1"/>
    <dgm:cxn modelId="{2489A028-FB9D-428C-AA34-6E5C44CEF19E}" type="presParOf" srcId="{14A16B3F-CB0E-40A4-B333-7069C057FBA2}" destId="{2BC94F5E-8EB4-4F53-A153-CBBA496E5432}" srcOrd="2" destOrd="0" presId="urn:microsoft.com/office/officeart/2005/8/layout/chevron1"/>
    <dgm:cxn modelId="{0F10D5F9-5A31-440A-BF50-42974D8C60C4}" type="presParOf" srcId="{14A16B3F-CB0E-40A4-B333-7069C057FBA2}" destId="{078376D3-0A69-43B0-BA11-AA605078D740}" srcOrd="3" destOrd="0" presId="urn:microsoft.com/office/officeart/2005/8/layout/chevron1"/>
    <dgm:cxn modelId="{E03C4C82-3E3D-4212-9F81-2FC96E85FC4C}" type="presParOf" srcId="{14A16B3F-CB0E-40A4-B333-7069C057FBA2}" destId="{B4AEAA16-2F9F-40E9-87CF-FBCCCCCB0E50}" srcOrd="4" destOrd="0" presId="urn:microsoft.com/office/officeart/2005/8/layout/chevron1"/>
    <dgm:cxn modelId="{182F6D8D-561A-4C60-AC1F-744BB6B9356A}" type="presParOf" srcId="{14A16B3F-CB0E-40A4-B333-7069C057FBA2}" destId="{FB16C91A-ECE2-4021-971C-97D60E4B55F1}" srcOrd="5" destOrd="0" presId="urn:microsoft.com/office/officeart/2005/8/layout/chevron1"/>
    <dgm:cxn modelId="{61674809-4370-4E92-80D3-E683380673F3}" type="presParOf" srcId="{14A16B3F-CB0E-40A4-B333-7069C057FBA2}" destId="{C37871B3-EE4C-43B5-84AD-B8B376C4415D}" srcOrd="6" destOrd="0" presId="urn:microsoft.com/office/officeart/2005/8/layout/chevron1"/>
    <dgm:cxn modelId="{30FF2808-9F11-4A3A-91EF-C59D7D22FAC4}" type="presParOf" srcId="{14A16B3F-CB0E-40A4-B333-7069C057FBA2}" destId="{3539B5FE-FBD7-4C5E-91B8-DDE08B3CB238}" srcOrd="7" destOrd="0" presId="urn:microsoft.com/office/officeart/2005/8/layout/chevron1"/>
    <dgm:cxn modelId="{46918C7D-2E89-490E-9B16-BF8BFF10925C}" type="presParOf" srcId="{14A16B3F-CB0E-40A4-B333-7069C057FBA2}" destId="{DD5B0AA9-FD91-4124-808B-603D3166253C}" srcOrd="8" destOrd="0" presId="urn:microsoft.com/office/officeart/2005/8/layout/chevron1"/>
    <dgm:cxn modelId="{162A3C70-A5E8-4950-A90E-826681A004B1}" type="presParOf" srcId="{14A16B3F-CB0E-40A4-B333-7069C057FBA2}" destId="{5B5BC6B2-71A0-4363-BDB0-7033B75897C4}" srcOrd="9" destOrd="0" presId="urn:microsoft.com/office/officeart/2005/8/layout/chevron1"/>
    <dgm:cxn modelId="{C4B0FD0B-C67D-4036-B0BC-FAF259933F49}" type="presParOf" srcId="{14A16B3F-CB0E-40A4-B333-7069C057FBA2}" destId="{23385F22-28E8-4903-8ED4-C59D31D2B08B}" srcOrd="10" destOrd="0" presId="urn:microsoft.com/office/officeart/2005/8/layout/chevron1"/>
    <dgm:cxn modelId="{7DCC92D9-32B2-4F1A-AE36-9D3A6A5CBA49}" type="presParOf" srcId="{14A16B3F-CB0E-40A4-B333-7069C057FBA2}" destId="{5BB195CE-30B6-4897-8F6C-9F66C8385790}" srcOrd="11" destOrd="0" presId="urn:microsoft.com/office/officeart/2005/8/layout/chevron1"/>
    <dgm:cxn modelId="{09FC04BC-1904-475E-A55E-6050F3A0C84D}" type="presParOf" srcId="{14A16B3F-CB0E-40A4-B333-7069C057FBA2}" destId="{1C52663C-4804-444C-B9B9-C325ABAEDAEE}"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9C6C18-2A73-490A-AC96-301B68E8BC36}" type="doc">
      <dgm:prSet loTypeId="urn:microsoft.com/office/officeart/2005/8/layout/hProcess11" loCatId="process" qsTypeId="urn:microsoft.com/office/officeart/2005/8/quickstyle/simple1" qsCatId="simple" csTypeId="urn:microsoft.com/office/officeart/2005/8/colors/accent3_3" csCatId="accent3" phldr="1"/>
      <dgm:spPr/>
    </dgm:pt>
    <dgm:pt modelId="{844193E7-53D7-4E16-B5A1-2132ADC494D4}">
      <dgm:prSet phldrT="[Text]" custT="1"/>
      <dgm:spPr/>
      <dgm:t>
        <a:bodyPr/>
        <a:lstStyle/>
        <a:p>
          <a:r>
            <a:rPr lang="en-US" sz="1200" dirty="0">
              <a:latin typeface="Cambria" charset="0"/>
              <a:ea typeface="Cambria" charset="0"/>
              <a:cs typeface="Cambria" charset="0"/>
            </a:rPr>
            <a:t>Team Formation</a:t>
          </a:r>
        </a:p>
      </dgm:t>
    </dgm:pt>
    <dgm:pt modelId="{039612AE-A586-495A-B8A6-42D22EA3D20B}" type="parTrans" cxnId="{F4A0A747-D149-4DD3-8F9A-91A57B6A6CC8}">
      <dgm:prSet/>
      <dgm:spPr/>
      <dgm:t>
        <a:bodyPr/>
        <a:lstStyle/>
        <a:p>
          <a:endParaRPr lang="en-US"/>
        </a:p>
      </dgm:t>
    </dgm:pt>
    <dgm:pt modelId="{0D29DE42-39F3-4252-B147-FECACB2F65CD}" type="sibTrans" cxnId="{F4A0A747-D149-4DD3-8F9A-91A57B6A6CC8}">
      <dgm:prSet/>
      <dgm:spPr/>
      <dgm:t>
        <a:bodyPr/>
        <a:lstStyle/>
        <a:p>
          <a:endParaRPr lang="en-US"/>
        </a:p>
      </dgm:t>
    </dgm:pt>
    <dgm:pt modelId="{9BB15FC0-29BC-4DC0-9A2C-CCB5683AA321}">
      <dgm:prSet phldrT="[Text]" custT="1"/>
      <dgm:spPr/>
      <dgm:t>
        <a:bodyPr/>
        <a:lstStyle/>
        <a:p>
          <a:pPr algn="l"/>
          <a:r>
            <a:rPr lang="en-US" sz="1200" dirty="0">
              <a:latin typeface="Cambria" charset="0"/>
              <a:ea typeface="Cambria" charset="0"/>
              <a:cs typeface="Cambria" charset="0"/>
            </a:rPr>
            <a:t>Team Pitches</a:t>
          </a:r>
        </a:p>
      </dgm:t>
    </dgm:pt>
    <dgm:pt modelId="{D89F60BA-E2A8-4B31-AA15-2863EFA8C1EB}" type="parTrans" cxnId="{4668DA32-5392-446B-A8B8-42A48A493527}">
      <dgm:prSet/>
      <dgm:spPr/>
      <dgm:t>
        <a:bodyPr/>
        <a:lstStyle/>
        <a:p>
          <a:endParaRPr lang="en-US"/>
        </a:p>
      </dgm:t>
    </dgm:pt>
    <dgm:pt modelId="{25832785-B39F-4C70-B3CD-C193DDC7EF62}" type="sibTrans" cxnId="{4668DA32-5392-446B-A8B8-42A48A493527}">
      <dgm:prSet/>
      <dgm:spPr/>
      <dgm:t>
        <a:bodyPr/>
        <a:lstStyle/>
        <a:p>
          <a:endParaRPr lang="en-US"/>
        </a:p>
      </dgm:t>
    </dgm:pt>
    <dgm:pt modelId="{741C02E9-F425-4034-85B3-447D45AAD640}">
      <dgm:prSet phldrT="[Text]" custT="1"/>
      <dgm:spPr/>
      <dgm:t>
        <a:bodyPr/>
        <a:lstStyle/>
        <a:p>
          <a:pPr algn="l"/>
          <a:r>
            <a:rPr lang="en-US" sz="1000" dirty="0">
              <a:latin typeface="Cambria" charset="0"/>
              <a:ea typeface="Cambria" charset="0"/>
              <a:cs typeface="Cambria" charset="0"/>
            </a:rPr>
            <a:t>Current events</a:t>
          </a:r>
        </a:p>
      </dgm:t>
    </dgm:pt>
    <dgm:pt modelId="{F098C747-24FF-4E27-8DEB-77A931EFB6A1}" type="parTrans" cxnId="{F34A99FF-D319-4F3B-95A6-C13CD0D6B2F2}">
      <dgm:prSet/>
      <dgm:spPr/>
      <dgm:t>
        <a:bodyPr/>
        <a:lstStyle/>
        <a:p>
          <a:endParaRPr lang="en-US"/>
        </a:p>
      </dgm:t>
    </dgm:pt>
    <dgm:pt modelId="{16E73431-4E44-46F4-AE1B-68E0D3AFBD14}" type="sibTrans" cxnId="{F34A99FF-D319-4F3B-95A6-C13CD0D6B2F2}">
      <dgm:prSet/>
      <dgm:spPr/>
      <dgm:t>
        <a:bodyPr/>
        <a:lstStyle/>
        <a:p>
          <a:endParaRPr lang="en-US"/>
        </a:p>
      </dgm:t>
    </dgm:pt>
    <dgm:pt modelId="{F3225442-1369-4648-BB71-73002E9CB7E9}">
      <dgm:prSet phldrT="[Text]" custT="1"/>
      <dgm:spPr/>
      <dgm:t>
        <a:bodyPr/>
        <a:lstStyle/>
        <a:p>
          <a:r>
            <a:rPr lang="en-US" sz="1000" dirty="0">
              <a:latin typeface="Cambria" charset="0"/>
              <a:ea typeface="Cambria" charset="0"/>
              <a:cs typeface="Cambria" charset="0"/>
            </a:rPr>
            <a:t>Stock analysis</a:t>
          </a:r>
        </a:p>
      </dgm:t>
    </dgm:pt>
    <dgm:pt modelId="{5FC59C6B-4897-412B-8D89-44B41CC5273E}" type="parTrans" cxnId="{12485993-5F27-46A7-BE73-543CE6BD171A}">
      <dgm:prSet/>
      <dgm:spPr/>
      <dgm:t>
        <a:bodyPr/>
        <a:lstStyle/>
        <a:p>
          <a:endParaRPr lang="en-US"/>
        </a:p>
      </dgm:t>
    </dgm:pt>
    <dgm:pt modelId="{2B2695FD-98BA-45F1-BD04-C8628626A0FC}" type="sibTrans" cxnId="{12485993-5F27-46A7-BE73-543CE6BD171A}">
      <dgm:prSet/>
      <dgm:spPr/>
      <dgm:t>
        <a:bodyPr/>
        <a:lstStyle/>
        <a:p>
          <a:endParaRPr lang="en-US"/>
        </a:p>
      </dgm:t>
    </dgm:pt>
    <dgm:pt modelId="{770AD11E-E37B-4341-A58F-DFC23432CB9B}">
      <dgm:prSet phldrT="[Text]" custT="1"/>
      <dgm:spPr/>
      <dgm:t>
        <a:bodyPr/>
        <a:lstStyle/>
        <a:p>
          <a:r>
            <a:rPr lang="en-US" sz="1000" dirty="0">
              <a:latin typeface="Cambria" charset="0"/>
              <a:ea typeface="Cambria" charset="0"/>
              <a:cs typeface="Cambria" charset="0"/>
            </a:rPr>
            <a:t>Sector coverage assigned</a:t>
          </a:r>
        </a:p>
      </dgm:t>
    </dgm:pt>
    <dgm:pt modelId="{600D293A-0808-46EE-A9C9-DA847090DF3B}" type="parTrans" cxnId="{66FC4DB6-B076-42D9-AA18-E89A6C08386B}">
      <dgm:prSet/>
      <dgm:spPr/>
      <dgm:t>
        <a:bodyPr/>
        <a:lstStyle/>
        <a:p>
          <a:endParaRPr lang="en-US"/>
        </a:p>
      </dgm:t>
    </dgm:pt>
    <dgm:pt modelId="{8EF5B791-3E27-49DA-A5C2-1DDDF513E263}" type="sibTrans" cxnId="{66FC4DB6-B076-42D9-AA18-E89A6C08386B}">
      <dgm:prSet/>
      <dgm:spPr/>
      <dgm:t>
        <a:bodyPr/>
        <a:lstStyle/>
        <a:p>
          <a:endParaRPr lang="en-US"/>
        </a:p>
      </dgm:t>
    </dgm:pt>
    <dgm:pt modelId="{AE4DBF40-A943-44CF-B555-547EDE6A8F18}">
      <dgm:prSet phldrT="[Text]" custT="1"/>
      <dgm:spPr/>
      <dgm:t>
        <a:bodyPr/>
        <a:lstStyle/>
        <a:p>
          <a:pPr algn="l"/>
          <a:r>
            <a:rPr lang="en-US" sz="1000" dirty="0">
              <a:latin typeface="Cambria" charset="0"/>
              <a:ea typeface="Cambria" charset="0"/>
              <a:cs typeface="Cambria" charset="0"/>
            </a:rPr>
            <a:t>Stock recommendations</a:t>
          </a:r>
        </a:p>
      </dgm:t>
    </dgm:pt>
    <dgm:pt modelId="{F4735721-FC90-488A-B1EB-A2557980964D}" type="parTrans" cxnId="{114417B5-0946-4A8C-B914-599F54B3880A}">
      <dgm:prSet/>
      <dgm:spPr/>
      <dgm:t>
        <a:bodyPr/>
        <a:lstStyle/>
        <a:p>
          <a:endParaRPr lang="en-US"/>
        </a:p>
      </dgm:t>
    </dgm:pt>
    <dgm:pt modelId="{305E5D61-F152-4997-A468-EE58D2466816}" type="sibTrans" cxnId="{114417B5-0946-4A8C-B914-599F54B3880A}">
      <dgm:prSet/>
      <dgm:spPr/>
      <dgm:t>
        <a:bodyPr/>
        <a:lstStyle/>
        <a:p>
          <a:endParaRPr lang="en-US"/>
        </a:p>
      </dgm:t>
    </dgm:pt>
    <dgm:pt modelId="{72E24389-49F2-4123-B278-84C47991415B}">
      <dgm:prSet phldrT="[Text]" custT="1"/>
      <dgm:spPr/>
      <dgm:t>
        <a:bodyPr/>
        <a:lstStyle/>
        <a:p>
          <a:pPr marL="57150" lvl="1" indent="0" algn="l" defTabSz="355600">
            <a:lnSpc>
              <a:spcPct val="90000"/>
            </a:lnSpc>
            <a:spcBef>
              <a:spcPct val="0"/>
            </a:spcBef>
            <a:spcAft>
              <a:spcPct val="15000"/>
            </a:spcAft>
            <a:buNone/>
          </a:pPr>
          <a:r>
            <a:rPr lang="en-US" sz="1000" dirty="0">
              <a:latin typeface="Cambria" charset="0"/>
              <a:ea typeface="Cambria" charset="0"/>
              <a:cs typeface="Cambria" charset="0"/>
            </a:rPr>
            <a:t>Students vote on recommendations</a:t>
          </a:r>
        </a:p>
      </dgm:t>
    </dgm:pt>
    <dgm:pt modelId="{97644185-83E6-4FB6-B394-A87636D730F3}" type="parTrans" cxnId="{3CF6D2A1-E3C6-4D67-A337-3CB54149F37C}">
      <dgm:prSet/>
      <dgm:spPr/>
      <dgm:t>
        <a:bodyPr/>
        <a:lstStyle/>
        <a:p>
          <a:endParaRPr lang="en-US"/>
        </a:p>
      </dgm:t>
    </dgm:pt>
    <dgm:pt modelId="{400CA192-620F-4355-8F3F-EC52A1B73CAD}" type="sibTrans" cxnId="{3CF6D2A1-E3C6-4D67-A337-3CB54149F37C}">
      <dgm:prSet/>
      <dgm:spPr/>
      <dgm:t>
        <a:bodyPr/>
        <a:lstStyle/>
        <a:p>
          <a:endParaRPr lang="en-US"/>
        </a:p>
      </dgm:t>
    </dgm:pt>
    <dgm:pt modelId="{F205EFBE-7FD3-45FE-ADF3-F8007B9F4DC9}">
      <dgm:prSet phldrT="[Text]" custT="1"/>
      <dgm:spPr/>
      <dgm:t>
        <a:bodyPr/>
        <a:lstStyle/>
        <a:p>
          <a:pPr lvl="0" algn="l" defTabSz="444500">
            <a:lnSpc>
              <a:spcPct val="90000"/>
            </a:lnSpc>
            <a:spcBef>
              <a:spcPct val="0"/>
            </a:spcBef>
            <a:spcAft>
              <a:spcPct val="35000"/>
            </a:spcAft>
          </a:pPr>
          <a:r>
            <a:rPr lang="en-US" sz="1200" dirty="0">
              <a:latin typeface="Cambria" charset="0"/>
              <a:ea typeface="Cambria" charset="0"/>
              <a:cs typeface="Cambria" charset="0"/>
            </a:rPr>
            <a:t>Investment Voting</a:t>
          </a:r>
        </a:p>
      </dgm:t>
    </dgm:pt>
    <dgm:pt modelId="{BC3C5B1A-3DEB-4EE9-A448-8E615C9A1EF4}" type="parTrans" cxnId="{A9C31615-B11A-4C80-A422-0FAC601D53E3}">
      <dgm:prSet/>
      <dgm:spPr/>
      <dgm:t>
        <a:bodyPr/>
        <a:lstStyle/>
        <a:p>
          <a:endParaRPr lang="en-US"/>
        </a:p>
      </dgm:t>
    </dgm:pt>
    <dgm:pt modelId="{25F34BBC-25E8-46D9-9D64-4B7CAEE47F59}" type="sibTrans" cxnId="{A9C31615-B11A-4C80-A422-0FAC601D53E3}">
      <dgm:prSet/>
      <dgm:spPr/>
      <dgm:t>
        <a:bodyPr/>
        <a:lstStyle/>
        <a:p>
          <a:endParaRPr lang="en-US"/>
        </a:p>
      </dgm:t>
    </dgm:pt>
    <dgm:pt modelId="{40BC976F-C019-4317-8DBB-1D920E0BADA6}" type="pres">
      <dgm:prSet presAssocID="{039C6C18-2A73-490A-AC96-301B68E8BC36}" presName="Name0" presStyleCnt="0">
        <dgm:presLayoutVars>
          <dgm:dir/>
          <dgm:resizeHandles val="exact"/>
        </dgm:presLayoutVars>
      </dgm:prSet>
      <dgm:spPr/>
    </dgm:pt>
    <dgm:pt modelId="{4B407301-3356-4E45-BE5F-9ED588099B8F}" type="pres">
      <dgm:prSet presAssocID="{039C6C18-2A73-490A-AC96-301B68E8BC36}" presName="arrow" presStyleLbl="bgShp" presStyleIdx="0" presStyleCnt="1" custLinFactNeighborX="0" custLinFactNeighborY="-1958"/>
      <dgm:spPr>
        <a:solidFill>
          <a:srgbClr val="005A3C"/>
        </a:solidFill>
        <a:ln>
          <a:solidFill>
            <a:schemeClr val="bg1"/>
          </a:solidFill>
        </a:ln>
      </dgm:spPr>
    </dgm:pt>
    <dgm:pt modelId="{B0D2CE7A-125A-42D2-8938-A7046676D623}" type="pres">
      <dgm:prSet presAssocID="{039C6C18-2A73-490A-AC96-301B68E8BC36}" presName="points" presStyleCnt="0"/>
      <dgm:spPr/>
    </dgm:pt>
    <dgm:pt modelId="{18AC4F59-1DCA-47E9-8D9D-F8003E30E9B0}" type="pres">
      <dgm:prSet presAssocID="{844193E7-53D7-4E16-B5A1-2132ADC494D4}" presName="compositeA" presStyleCnt="0"/>
      <dgm:spPr/>
    </dgm:pt>
    <dgm:pt modelId="{F4407757-1ABD-4EF1-8E73-342FF2D35C39}" type="pres">
      <dgm:prSet presAssocID="{844193E7-53D7-4E16-B5A1-2132ADC494D4}" presName="textA" presStyleLbl="revTx" presStyleIdx="0" presStyleCnt="3" custScaleY="55257" custLinFactY="57990" custLinFactNeighborX="7103" custLinFactNeighborY="100000">
        <dgm:presLayoutVars>
          <dgm:bulletEnabled val="1"/>
        </dgm:presLayoutVars>
      </dgm:prSet>
      <dgm:spPr/>
    </dgm:pt>
    <dgm:pt modelId="{CCD2BFA6-0BFD-49BA-9E6F-B8B940CDB5B5}" type="pres">
      <dgm:prSet presAssocID="{844193E7-53D7-4E16-B5A1-2132ADC494D4}" presName="circleA" presStyleLbl="node1" presStyleIdx="0" presStyleCnt="3" custLinFactNeighborX="-7965" custLinFactNeighborY="30748"/>
      <dgm:spPr>
        <a:solidFill>
          <a:srgbClr val="D2D2D2"/>
        </a:solidFill>
        <a:ln>
          <a:solidFill>
            <a:schemeClr val="tx1"/>
          </a:solidFill>
        </a:ln>
      </dgm:spPr>
    </dgm:pt>
    <dgm:pt modelId="{FEF5DE32-8F46-482F-8189-8294CFEED76D}" type="pres">
      <dgm:prSet presAssocID="{844193E7-53D7-4E16-B5A1-2132ADC494D4}" presName="spaceA" presStyleCnt="0"/>
      <dgm:spPr/>
    </dgm:pt>
    <dgm:pt modelId="{D09DFB02-8CC9-4E3C-A5BB-FFAFE362A01C}" type="pres">
      <dgm:prSet presAssocID="{0D29DE42-39F3-4252-B147-FECACB2F65CD}" presName="space" presStyleCnt="0"/>
      <dgm:spPr/>
    </dgm:pt>
    <dgm:pt modelId="{48C7F0C8-EAC5-4F40-8456-A32E4E573ED0}" type="pres">
      <dgm:prSet presAssocID="{9BB15FC0-29BC-4DC0-9A2C-CCB5683AA321}" presName="compositeB" presStyleCnt="0"/>
      <dgm:spPr/>
    </dgm:pt>
    <dgm:pt modelId="{48DB00A9-84D6-4682-8C08-099C6973741D}" type="pres">
      <dgm:prSet presAssocID="{9BB15FC0-29BC-4DC0-9A2C-CCB5683AA321}" presName="textB" presStyleLbl="revTx" presStyleIdx="1" presStyleCnt="3" custLinFactNeighborX="20425" custLinFactNeighborY="-4696">
        <dgm:presLayoutVars>
          <dgm:bulletEnabled val="1"/>
        </dgm:presLayoutVars>
      </dgm:prSet>
      <dgm:spPr/>
    </dgm:pt>
    <dgm:pt modelId="{07E7B84B-ED39-4AC0-B715-7027DBDC7919}" type="pres">
      <dgm:prSet presAssocID="{9BB15FC0-29BC-4DC0-9A2C-CCB5683AA321}" presName="circleB" presStyleLbl="node1" presStyleIdx="1" presStyleCnt="3" custLinFactX="52261" custLinFactNeighborX="100000" custLinFactNeighborY="-13995"/>
      <dgm:spPr>
        <a:solidFill>
          <a:srgbClr val="D2D2D2"/>
        </a:solidFill>
        <a:ln>
          <a:solidFill>
            <a:schemeClr val="tx1"/>
          </a:solidFill>
        </a:ln>
      </dgm:spPr>
    </dgm:pt>
    <dgm:pt modelId="{81A57E03-AD97-412C-ADC1-C491208D2967}" type="pres">
      <dgm:prSet presAssocID="{9BB15FC0-29BC-4DC0-9A2C-CCB5683AA321}" presName="spaceB" presStyleCnt="0"/>
      <dgm:spPr/>
    </dgm:pt>
    <dgm:pt modelId="{B135C5B5-B265-4D86-97F4-6896F909FFEF}" type="pres">
      <dgm:prSet presAssocID="{25832785-B39F-4C70-B3CD-C193DDC7EF62}" presName="space" presStyleCnt="0"/>
      <dgm:spPr/>
    </dgm:pt>
    <dgm:pt modelId="{712E7E80-3AF9-4C7F-92D4-C8A9E333F5D6}" type="pres">
      <dgm:prSet presAssocID="{F205EFBE-7FD3-45FE-ADF3-F8007B9F4DC9}" presName="compositeA" presStyleCnt="0"/>
      <dgm:spPr/>
    </dgm:pt>
    <dgm:pt modelId="{0E3AB6DB-BB63-4899-BA76-F32782909671}" type="pres">
      <dgm:prSet presAssocID="{F205EFBE-7FD3-45FE-ADF3-F8007B9F4DC9}" presName="textA" presStyleLbl="revTx" presStyleIdx="2" presStyleCnt="3" custScaleY="61281" custLinFactY="35133" custLinFactNeighborX="18282" custLinFactNeighborY="100000">
        <dgm:presLayoutVars>
          <dgm:bulletEnabled val="1"/>
        </dgm:presLayoutVars>
      </dgm:prSet>
      <dgm:spPr/>
    </dgm:pt>
    <dgm:pt modelId="{2516F14E-33DE-4C16-BD91-46D1E93706A1}" type="pres">
      <dgm:prSet presAssocID="{F205EFBE-7FD3-45FE-ADF3-F8007B9F4DC9}" presName="circleA" presStyleLbl="node1" presStyleIdx="2" presStyleCnt="3" custScaleX="100876" custScaleY="103285" custLinFactNeighborX="9024" custLinFactNeighborY="24724"/>
      <dgm:spPr>
        <a:solidFill>
          <a:srgbClr val="D2D2D2"/>
        </a:solidFill>
        <a:ln>
          <a:solidFill>
            <a:schemeClr val="tx1"/>
          </a:solidFill>
        </a:ln>
      </dgm:spPr>
    </dgm:pt>
    <dgm:pt modelId="{C278EF4C-486B-43C2-877C-D3CCE6E392B7}" type="pres">
      <dgm:prSet presAssocID="{F205EFBE-7FD3-45FE-ADF3-F8007B9F4DC9}" presName="spaceA" presStyleCnt="0"/>
      <dgm:spPr/>
    </dgm:pt>
  </dgm:ptLst>
  <dgm:cxnLst>
    <dgm:cxn modelId="{A175CF0F-93D0-498F-BE47-CEB9CDFE4D8F}" type="presOf" srcId="{F3225442-1369-4648-BB71-73002E9CB7E9}" destId="{F4407757-1ABD-4EF1-8E73-342FF2D35C39}" srcOrd="0" destOrd="1" presId="urn:microsoft.com/office/officeart/2005/8/layout/hProcess11"/>
    <dgm:cxn modelId="{A9C31615-B11A-4C80-A422-0FAC601D53E3}" srcId="{039C6C18-2A73-490A-AC96-301B68E8BC36}" destId="{F205EFBE-7FD3-45FE-ADF3-F8007B9F4DC9}" srcOrd="2" destOrd="0" parTransId="{BC3C5B1A-3DEB-4EE9-A448-8E615C9A1EF4}" sibTransId="{25F34BBC-25E8-46D9-9D64-4B7CAEE47F59}"/>
    <dgm:cxn modelId="{9181A91C-6CCA-4C50-B809-8066D0FF8D99}" type="presOf" srcId="{9BB15FC0-29BC-4DC0-9A2C-CCB5683AA321}" destId="{48DB00A9-84D6-4682-8C08-099C6973741D}" srcOrd="0" destOrd="0" presId="urn:microsoft.com/office/officeart/2005/8/layout/hProcess11"/>
    <dgm:cxn modelId="{4668DA32-5392-446B-A8B8-42A48A493527}" srcId="{039C6C18-2A73-490A-AC96-301B68E8BC36}" destId="{9BB15FC0-29BC-4DC0-9A2C-CCB5683AA321}" srcOrd="1" destOrd="0" parTransId="{D89F60BA-E2A8-4B31-AA15-2863EFA8C1EB}" sibTransId="{25832785-B39F-4C70-B3CD-C193DDC7EF62}"/>
    <dgm:cxn modelId="{744D7F33-4713-4A2B-93DF-4DE370E57029}" type="presOf" srcId="{039C6C18-2A73-490A-AC96-301B68E8BC36}" destId="{40BC976F-C019-4317-8DBB-1D920E0BADA6}" srcOrd="0" destOrd="0" presId="urn:microsoft.com/office/officeart/2005/8/layout/hProcess11"/>
    <dgm:cxn modelId="{B8283C37-425B-4608-98BF-A245AACCFA09}" type="presOf" srcId="{AE4DBF40-A943-44CF-B555-547EDE6A8F18}" destId="{48DB00A9-84D6-4682-8C08-099C6973741D}" srcOrd="0" destOrd="1" presId="urn:microsoft.com/office/officeart/2005/8/layout/hProcess11"/>
    <dgm:cxn modelId="{F4A0A747-D149-4DD3-8F9A-91A57B6A6CC8}" srcId="{039C6C18-2A73-490A-AC96-301B68E8BC36}" destId="{844193E7-53D7-4E16-B5A1-2132ADC494D4}" srcOrd="0" destOrd="0" parTransId="{039612AE-A586-495A-B8A6-42D22EA3D20B}" sibTransId="{0D29DE42-39F3-4252-B147-FECACB2F65CD}"/>
    <dgm:cxn modelId="{7D0FBC6C-D998-40D6-8D04-75B9B3D80E43}" type="presOf" srcId="{844193E7-53D7-4E16-B5A1-2132ADC494D4}" destId="{F4407757-1ABD-4EF1-8E73-342FF2D35C39}" srcOrd="0" destOrd="0" presId="urn:microsoft.com/office/officeart/2005/8/layout/hProcess11"/>
    <dgm:cxn modelId="{12485993-5F27-46A7-BE73-543CE6BD171A}" srcId="{844193E7-53D7-4E16-B5A1-2132ADC494D4}" destId="{F3225442-1369-4648-BB71-73002E9CB7E9}" srcOrd="0" destOrd="0" parTransId="{5FC59C6B-4897-412B-8D89-44B41CC5273E}" sibTransId="{2B2695FD-98BA-45F1-BD04-C8628626A0FC}"/>
    <dgm:cxn modelId="{59D6C19B-4945-4AA4-95B5-FD3C90EC288A}" type="presOf" srcId="{741C02E9-F425-4034-85B3-447D45AAD640}" destId="{48DB00A9-84D6-4682-8C08-099C6973741D}" srcOrd="0" destOrd="2" presId="urn:microsoft.com/office/officeart/2005/8/layout/hProcess11"/>
    <dgm:cxn modelId="{E44834A1-8353-4DE4-A23F-9C1D865E6EC4}" type="presOf" srcId="{770AD11E-E37B-4341-A58F-DFC23432CB9B}" destId="{F4407757-1ABD-4EF1-8E73-342FF2D35C39}" srcOrd="0" destOrd="2" presId="urn:microsoft.com/office/officeart/2005/8/layout/hProcess11"/>
    <dgm:cxn modelId="{3CF6D2A1-E3C6-4D67-A337-3CB54149F37C}" srcId="{F205EFBE-7FD3-45FE-ADF3-F8007B9F4DC9}" destId="{72E24389-49F2-4123-B278-84C47991415B}" srcOrd="0" destOrd="0" parTransId="{97644185-83E6-4FB6-B394-A87636D730F3}" sibTransId="{400CA192-620F-4355-8F3F-EC52A1B73CAD}"/>
    <dgm:cxn modelId="{114417B5-0946-4A8C-B914-599F54B3880A}" srcId="{9BB15FC0-29BC-4DC0-9A2C-CCB5683AA321}" destId="{AE4DBF40-A943-44CF-B555-547EDE6A8F18}" srcOrd="0" destOrd="0" parTransId="{F4735721-FC90-488A-B1EB-A2557980964D}" sibTransId="{305E5D61-F152-4997-A468-EE58D2466816}"/>
    <dgm:cxn modelId="{66FC4DB6-B076-42D9-AA18-E89A6C08386B}" srcId="{844193E7-53D7-4E16-B5A1-2132ADC494D4}" destId="{770AD11E-E37B-4341-A58F-DFC23432CB9B}" srcOrd="1" destOrd="0" parTransId="{600D293A-0808-46EE-A9C9-DA847090DF3B}" sibTransId="{8EF5B791-3E27-49DA-A5C2-1DDDF513E263}"/>
    <dgm:cxn modelId="{E365F5C4-D936-41C1-8B2C-2EDDA0535574}" type="presOf" srcId="{F205EFBE-7FD3-45FE-ADF3-F8007B9F4DC9}" destId="{0E3AB6DB-BB63-4899-BA76-F32782909671}" srcOrd="0" destOrd="0" presId="urn:microsoft.com/office/officeart/2005/8/layout/hProcess11"/>
    <dgm:cxn modelId="{E192D3DB-6B5D-4FBF-A294-4D4520F5CFE2}" type="presOf" srcId="{72E24389-49F2-4123-B278-84C47991415B}" destId="{0E3AB6DB-BB63-4899-BA76-F32782909671}" srcOrd="0" destOrd="1" presId="urn:microsoft.com/office/officeart/2005/8/layout/hProcess11"/>
    <dgm:cxn modelId="{F34A99FF-D319-4F3B-95A6-C13CD0D6B2F2}" srcId="{9BB15FC0-29BC-4DC0-9A2C-CCB5683AA321}" destId="{741C02E9-F425-4034-85B3-447D45AAD640}" srcOrd="1" destOrd="0" parTransId="{F098C747-24FF-4E27-8DEB-77A931EFB6A1}" sibTransId="{16E73431-4E44-46F4-AE1B-68E0D3AFBD14}"/>
    <dgm:cxn modelId="{9F952063-64C8-4AD4-9389-416101BF45E8}" type="presParOf" srcId="{40BC976F-C019-4317-8DBB-1D920E0BADA6}" destId="{4B407301-3356-4E45-BE5F-9ED588099B8F}" srcOrd="0" destOrd="0" presId="urn:microsoft.com/office/officeart/2005/8/layout/hProcess11"/>
    <dgm:cxn modelId="{6128207A-D9BF-4EB7-9373-FE76426DF287}" type="presParOf" srcId="{40BC976F-C019-4317-8DBB-1D920E0BADA6}" destId="{B0D2CE7A-125A-42D2-8938-A7046676D623}" srcOrd="1" destOrd="0" presId="urn:microsoft.com/office/officeart/2005/8/layout/hProcess11"/>
    <dgm:cxn modelId="{04217DB4-8C18-4859-9D70-2A07E5C03231}" type="presParOf" srcId="{B0D2CE7A-125A-42D2-8938-A7046676D623}" destId="{18AC4F59-1DCA-47E9-8D9D-F8003E30E9B0}" srcOrd="0" destOrd="0" presId="urn:microsoft.com/office/officeart/2005/8/layout/hProcess11"/>
    <dgm:cxn modelId="{6341000E-9875-4857-B5C4-554537CF3E40}" type="presParOf" srcId="{18AC4F59-1DCA-47E9-8D9D-F8003E30E9B0}" destId="{F4407757-1ABD-4EF1-8E73-342FF2D35C39}" srcOrd="0" destOrd="0" presId="urn:microsoft.com/office/officeart/2005/8/layout/hProcess11"/>
    <dgm:cxn modelId="{BB4CFD9B-7E57-4DFC-83F9-143115FC0BA5}" type="presParOf" srcId="{18AC4F59-1DCA-47E9-8D9D-F8003E30E9B0}" destId="{CCD2BFA6-0BFD-49BA-9E6F-B8B940CDB5B5}" srcOrd="1" destOrd="0" presId="urn:microsoft.com/office/officeart/2005/8/layout/hProcess11"/>
    <dgm:cxn modelId="{B6F625A7-9F34-4B92-82B7-DE2412407061}" type="presParOf" srcId="{18AC4F59-1DCA-47E9-8D9D-F8003E30E9B0}" destId="{FEF5DE32-8F46-482F-8189-8294CFEED76D}" srcOrd="2" destOrd="0" presId="urn:microsoft.com/office/officeart/2005/8/layout/hProcess11"/>
    <dgm:cxn modelId="{FB626B49-196A-4176-B97F-A76508F2D168}" type="presParOf" srcId="{B0D2CE7A-125A-42D2-8938-A7046676D623}" destId="{D09DFB02-8CC9-4E3C-A5BB-FFAFE362A01C}" srcOrd="1" destOrd="0" presId="urn:microsoft.com/office/officeart/2005/8/layout/hProcess11"/>
    <dgm:cxn modelId="{74D0C1B5-E965-4F9B-A100-381CA24578DC}" type="presParOf" srcId="{B0D2CE7A-125A-42D2-8938-A7046676D623}" destId="{48C7F0C8-EAC5-4F40-8456-A32E4E573ED0}" srcOrd="2" destOrd="0" presId="urn:microsoft.com/office/officeart/2005/8/layout/hProcess11"/>
    <dgm:cxn modelId="{2E4D1CC9-DB71-48B7-803A-3FF4DB9AA2AA}" type="presParOf" srcId="{48C7F0C8-EAC5-4F40-8456-A32E4E573ED0}" destId="{48DB00A9-84D6-4682-8C08-099C6973741D}" srcOrd="0" destOrd="0" presId="urn:microsoft.com/office/officeart/2005/8/layout/hProcess11"/>
    <dgm:cxn modelId="{18378F63-A591-4BFC-AF46-BF7E572534D7}" type="presParOf" srcId="{48C7F0C8-EAC5-4F40-8456-A32E4E573ED0}" destId="{07E7B84B-ED39-4AC0-B715-7027DBDC7919}" srcOrd="1" destOrd="0" presId="urn:microsoft.com/office/officeart/2005/8/layout/hProcess11"/>
    <dgm:cxn modelId="{8778FE5A-0B30-4B01-A83E-A2A7FBE26841}" type="presParOf" srcId="{48C7F0C8-EAC5-4F40-8456-A32E4E573ED0}" destId="{81A57E03-AD97-412C-ADC1-C491208D2967}" srcOrd="2" destOrd="0" presId="urn:microsoft.com/office/officeart/2005/8/layout/hProcess11"/>
    <dgm:cxn modelId="{C36DA814-399D-4F5E-B279-A0A2728504BF}" type="presParOf" srcId="{B0D2CE7A-125A-42D2-8938-A7046676D623}" destId="{B135C5B5-B265-4D86-97F4-6896F909FFEF}" srcOrd="3" destOrd="0" presId="urn:microsoft.com/office/officeart/2005/8/layout/hProcess11"/>
    <dgm:cxn modelId="{D85DBFA1-2377-490B-83AF-B825FBCAB620}" type="presParOf" srcId="{B0D2CE7A-125A-42D2-8938-A7046676D623}" destId="{712E7E80-3AF9-4C7F-92D4-C8A9E333F5D6}" srcOrd="4" destOrd="0" presId="urn:microsoft.com/office/officeart/2005/8/layout/hProcess11"/>
    <dgm:cxn modelId="{EE99ABAB-53D4-464C-9DD9-B75DFE181D70}" type="presParOf" srcId="{712E7E80-3AF9-4C7F-92D4-C8A9E333F5D6}" destId="{0E3AB6DB-BB63-4899-BA76-F32782909671}" srcOrd="0" destOrd="0" presId="urn:microsoft.com/office/officeart/2005/8/layout/hProcess11"/>
    <dgm:cxn modelId="{6769AC0F-E168-4626-913F-474C6FB69552}" type="presParOf" srcId="{712E7E80-3AF9-4C7F-92D4-C8A9E333F5D6}" destId="{2516F14E-33DE-4C16-BD91-46D1E93706A1}" srcOrd="1" destOrd="0" presId="urn:microsoft.com/office/officeart/2005/8/layout/hProcess11"/>
    <dgm:cxn modelId="{8B5A6668-F336-4978-AD79-FC3D261E44C7}" type="presParOf" srcId="{712E7E80-3AF9-4C7F-92D4-C8A9E333F5D6}" destId="{C278EF4C-486B-43C2-877C-D3CCE6E392B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65255C-D8F0-5845-BD3A-1C697D1339CE}" type="doc">
      <dgm:prSet loTypeId="urn:microsoft.com/office/officeart/2009/3/layout/StepUpProcess" loCatId="matrix" qsTypeId="urn:microsoft.com/office/officeart/2005/8/quickstyle/simple2" qsCatId="simple" csTypeId="urn:microsoft.com/office/officeart/2005/8/colors/accent1_2" csCatId="accent1" phldr="1"/>
      <dgm:spPr/>
      <dgm:t>
        <a:bodyPr/>
        <a:lstStyle/>
        <a:p>
          <a:endParaRPr lang="en-US"/>
        </a:p>
      </dgm:t>
    </dgm:pt>
    <dgm:pt modelId="{9876BBE6-E206-6346-8FD0-5AD9805107BC}">
      <dgm:prSet custT="1"/>
      <dgm:spPr/>
      <dgm:t>
        <a:bodyPr/>
        <a:lstStyle/>
        <a:p>
          <a:pPr algn="ctr" rtl="0"/>
          <a:r>
            <a:rPr lang="en-US" sz="2000" dirty="0">
              <a:latin typeface="Cambria" charset="0"/>
              <a:ea typeface="Cambria" charset="0"/>
              <a:cs typeface="Cambria" charset="0"/>
            </a:rPr>
            <a:t>Objective</a:t>
          </a:r>
        </a:p>
      </dgm:t>
    </dgm:pt>
    <dgm:pt modelId="{C7C65844-95D9-9943-931D-45BD770A1E0A}" type="parTrans" cxnId="{D5681994-634A-ED4D-8C67-F1BCD47B7DA6}">
      <dgm:prSet/>
      <dgm:spPr/>
      <dgm:t>
        <a:bodyPr/>
        <a:lstStyle/>
        <a:p>
          <a:endParaRPr lang="en-US"/>
        </a:p>
      </dgm:t>
    </dgm:pt>
    <dgm:pt modelId="{00B71146-0037-E347-9597-306EF200C9D9}" type="sibTrans" cxnId="{D5681994-634A-ED4D-8C67-F1BCD47B7DA6}">
      <dgm:prSet/>
      <dgm:spPr/>
      <dgm:t>
        <a:bodyPr/>
        <a:lstStyle/>
        <a:p>
          <a:endParaRPr lang="en-US"/>
        </a:p>
      </dgm:t>
    </dgm:pt>
    <dgm:pt modelId="{0C52FB9F-618E-3347-8533-A0BB873504FC}">
      <dgm:prSet custT="1"/>
      <dgm:spPr/>
      <dgm:t>
        <a:bodyPr/>
        <a:lstStyle/>
        <a:p>
          <a:pPr algn="l" rtl="0"/>
          <a:r>
            <a:rPr lang="en-US" sz="1200" dirty="0">
              <a:latin typeface="Cambria" charset="0"/>
              <a:ea typeface="Cambria" charset="0"/>
              <a:cs typeface="Cambria" charset="0"/>
            </a:rPr>
            <a:t>Select stocks that are undervalued and will outperform their industry and the S&amp;P 500 index over the course of the investment period.</a:t>
          </a:r>
        </a:p>
      </dgm:t>
    </dgm:pt>
    <dgm:pt modelId="{505C2C50-38B2-BD43-83FD-C12D40D7B412}" type="parTrans" cxnId="{FDE4ADF1-9926-B244-A8DF-4B89DE25FA3F}">
      <dgm:prSet/>
      <dgm:spPr/>
      <dgm:t>
        <a:bodyPr/>
        <a:lstStyle/>
        <a:p>
          <a:endParaRPr lang="en-US"/>
        </a:p>
      </dgm:t>
    </dgm:pt>
    <dgm:pt modelId="{41055BC7-2A68-1442-BAA7-7237E32E6BDD}" type="sibTrans" cxnId="{FDE4ADF1-9926-B244-A8DF-4B89DE25FA3F}">
      <dgm:prSet/>
      <dgm:spPr/>
      <dgm:t>
        <a:bodyPr/>
        <a:lstStyle/>
        <a:p>
          <a:endParaRPr lang="en-US"/>
        </a:p>
      </dgm:t>
    </dgm:pt>
    <dgm:pt modelId="{68E65396-8E45-2C49-97C4-4CD576342DA9}">
      <dgm:prSet custT="1"/>
      <dgm:spPr/>
      <dgm:t>
        <a:bodyPr/>
        <a:lstStyle/>
        <a:p>
          <a:pPr algn="ctr" rtl="0"/>
          <a:r>
            <a:rPr lang="en-US" sz="2000" dirty="0">
              <a:latin typeface="Cambria" charset="0"/>
              <a:ea typeface="Cambria" charset="0"/>
              <a:cs typeface="Cambria" charset="0"/>
            </a:rPr>
            <a:t>Asset Allocation Targets</a:t>
          </a:r>
        </a:p>
      </dgm:t>
    </dgm:pt>
    <dgm:pt modelId="{538BFD07-F72D-7B44-8693-997136349A7B}" type="parTrans" cxnId="{8D11A93C-99F5-7743-B36B-76894783A478}">
      <dgm:prSet/>
      <dgm:spPr/>
      <dgm:t>
        <a:bodyPr/>
        <a:lstStyle/>
        <a:p>
          <a:endParaRPr lang="en-US"/>
        </a:p>
      </dgm:t>
    </dgm:pt>
    <dgm:pt modelId="{6706A4A0-BC25-8B4E-A797-EFA1B406C8E9}" type="sibTrans" cxnId="{8D11A93C-99F5-7743-B36B-76894783A478}">
      <dgm:prSet/>
      <dgm:spPr/>
      <dgm:t>
        <a:bodyPr/>
        <a:lstStyle/>
        <a:p>
          <a:endParaRPr lang="en-US"/>
        </a:p>
      </dgm:t>
    </dgm:pt>
    <dgm:pt modelId="{7F70A741-33D9-D44C-9FFC-7166D481F34B}">
      <dgm:prSet custT="1"/>
      <dgm:spPr/>
      <dgm:t>
        <a:bodyPr/>
        <a:lstStyle/>
        <a:p>
          <a:pPr algn="l" rtl="0"/>
          <a:r>
            <a:rPr lang="en-US" sz="1200" dirty="0">
              <a:latin typeface="Cambria" charset="0"/>
              <a:ea typeface="Cambria" charset="0"/>
              <a:cs typeface="Cambria" charset="0"/>
            </a:rPr>
            <a:t>Not more than 10% invested in any one stock</a:t>
          </a:r>
        </a:p>
      </dgm:t>
    </dgm:pt>
    <dgm:pt modelId="{ED41585B-AF4E-0B44-9490-CDC0CA72ECAC}" type="parTrans" cxnId="{1FF2452F-D6C3-AC47-91B0-9893BE59CEA4}">
      <dgm:prSet/>
      <dgm:spPr/>
      <dgm:t>
        <a:bodyPr/>
        <a:lstStyle/>
        <a:p>
          <a:endParaRPr lang="en-US"/>
        </a:p>
      </dgm:t>
    </dgm:pt>
    <dgm:pt modelId="{0087B89C-34FC-3844-BA24-AADD6A6B1025}" type="sibTrans" cxnId="{1FF2452F-D6C3-AC47-91B0-9893BE59CEA4}">
      <dgm:prSet/>
      <dgm:spPr/>
      <dgm:t>
        <a:bodyPr/>
        <a:lstStyle/>
        <a:p>
          <a:endParaRPr lang="en-US"/>
        </a:p>
      </dgm:t>
    </dgm:pt>
    <dgm:pt modelId="{BC425887-A66D-3C4F-87EF-D4C3E637258A}">
      <dgm:prSet custT="1"/>
      <dgm:spPr/>
      <dgm:t>
        <a:bodyPr/>
        <a:lstStyle/>
        <a:p>
          <a:pPr algn="l" rtl="0"/>
          <a:r>
            <a:rPr lang="en-US" sz="1200" dirty="0">
              <a:latin typeface="Cambria" charset="0"/>
              <a:ea typeface="Cambria" charset="0"/>
              <a:cs typeface="Cambria" charset="0"/>
            </a:rPr>
            <a:t>Not more than 20% invested in any one sector</a:t>
          </a:r>
        </a:p>
      </dgm:t>
    </dgm:pt>
    <dgm:pt modelId="{B4C4FBE3-498F-F54D-859B-2B4AF3737592}" type="parTrans" cxnId="{BE23F068-379E-534E-AC9E-1B96061EB410}">
      <dgm:prSet/>
      <dgm:spPr/>
      <dgm:t>
        <a:bodyPr/>
        <a:lstStyle/>
        <a:p>
          <a:endParaRPr lang="en-US"/>
        </a:p>
      </dgm:t>
    </dgm:pt>
    <dgm:pt modelId="{4C865BA5-9978-5E45-BFDD-683A2764F2DB}" type="sibTrans" cxnId="{BE23F068-379E-534E-AC9E-1B96061EB410}">
      <dgm:prSet/>
      <dgm:spPr/>
      <dgm:t>
        <a:bodyPr/>
        <a:lstStyle/>
        <a:p>
          <a:endParaRPr lang="en-US"/>
        </a:p>
      </dgm:t>
    </dgm:pt>
    <dgm:pt modelId="{C47F64DE-92E0-3E48-8C20-D616B11698D3}">
      <dgm:prSet custT="1"/>
      <dgm:spPr/>
      <dgm:t>
        <a:bodyPr/>
        <a:lstStyle/>
        <a:p>
          <a:pPr algn="l" rtl="0"/>
          <a:r>
            <a:rPr lang="en-US" sz="1200" dirty="0">
              <a:latin typeface="Cambria" charset="0"/>
              <a:ea typeface="Cambria" charset="0"/>
              <a:cs typeface="Cambria" charset="0"/>
            </a:rPr>
            <a:t>Not more than 25% invested in any one index</a:t>
          </a:r>
        </a:p>
      </dgm:t>
    </dgm:pt>
    <dgm:pt modelId="{9C142D15-F59D-AB4F-9B4F-0B0E88FBF7FB}" type="parTrans" cxnId="{FEC28BEB-6872-3648-8282-1B08D1E8CD82}">
      <dgm:prSet/>
      <dgm:spPr/>
      <dgm:t>
        <a:bodyPr/>
        <a:lstStyle/>
        <a:p>
          <a:endParaRPr lang="en-US"/>
        </a:p>
      </dgm:t>
    </dgm:pt>
    <dgm:pt modelId="{0A68E844-5B22-604A-B776-CAF8518A29CB}" type="sibTrans" cxnId="{FEC28BEB-6872-3648-8282-1B08D1E8CD82}">
      <dgm:prSet/>
      <dgm:spPr/>
      <dgm:t>
        <a:bodyPr/>
        <a:lstStyle/>
        <a:p>
          <a:endParaRPr lang="en-US"/>
        </a:p>
      </dgm:t>
    </dgm:pt>
    <dgm:pt modelId="{E21E2D78-D781-7E47-81D1-0DD52408857E}">
      <dgm:prSet custT="1"/>
      <dgm:spPr/>
      <dgm:t>
        <a:bodyPr/>
        <a:lstStyle/>
        <a:p>
          <a:pPr algn="l" rtl="0"/>
          <a:r>
            <a:rPr lang="en-US" sz="1200" dirty="0">
              <a:latin typeface="Cambria" charset="0"/>
              <a:ea typeface="Cambria" charset="0"/>
              <a:cs typeface="Cambria" charset="0"/>
            </a:rPr>
            <a:t>40% Value | 40% Growth | 20% Dividend</a:t>
          </a:r>
        </a:p>
      </dgm:t>
    </dgm:pt>
    <dgm:pt modelId="{CFED04C1-DB7B-5548-82B7-64F5151E4681}" type="parTrans" cxnId="{DC5B50EA-D65E-694E-A048-7A5439D481FD}">
      <dgm:prSet/>
      <dgm:spPr/>
      <dgm:t>
        <a:bodyPr/>
        <a:lstStyle/>
        <a:p>
          <a:endParaRPr lang="en-US"/>
        </a:p>
      </dgm:t>
    </dgm:pt>
    <dgm:pt modelId="{183D72CB-056F-E248-A145-D5CF37C8BCF6}" type="sibTrans" cxnId="{DC5B50EA-D65E-694E-A048-7A5439D481FD}">
      <dgm:prSet/>
      <dgm:spPr/>
      <dgm:t>
        <a:bodyPr/>
        <a:lstStyle/>
        <a:p>
          <a:endParaRPr lang="en-US"/>
        </a:p>
      </dgm:t>
    </dgm:pt>
    <dgm:pt modelId="{048453EE-4E5F-604F-8200-9D5B3990270B}">
      <dgm:prSet custT="1"/>
      <dgm:spPr/>
      <dgm:t>
        <a:bodyPr/>
        <a:lstStyle/>
        <a:p>
          <a:pPr algn="l" rtl="0"/>
          <a:r>
            <a:rPr lang="en-US" sz="1200" dirty="0">
              <a:latin typeface="Cambria" charset="0"/>
              <a:ea typeface="Cambria" charset="0"/>
              <a:cs typeface="Cambria" charset="0"/>
            </a:rPr>
            <a:t>No “sin” stocks</a:t>
          </a:r>
        </a:p>
      </dgm:t>
    </dgm:pt>
    <dgm:pt modelId="{4EF171C5-1BDC-6040-9177-F84212E55B58}" type="parTrans" cxnId="{3BDF7933-9293-0245-BC9D-2254B94A5216}">
      <dgm:prSet/>
      <dgm:spPr/>
      <dgm:t>
        <a:bodyPr/>
        <a:lstStyle/>
        <a:p>
          <a:endParaRPr lang="en-US"/>
        </a:p>
      </dgm:t>
    </dgm:pt>
    <dgm:pt modelId="{8054850B-607D-3A4D-AFDD-3BA689F732EA}" type="sibTrans" cxnId="{3BDF7933-9293-0245-BC9D-2254B94A5216}">
      <dgm:prSet/>
      <dgm:spPr/>
      <dgm:t>
        <a:bodyPr/>
        <a:lstStyle/>
        <a:p>
          <a:endParaRPr lang="en-US"/>
        </a:p>
      </dgm:t>
    </dgm:pt>
    <dgm:pt modelId="{1D9C8FB4-8078-2342-852D-5DCAB9873E2B}">
      <dgm:prSet custT="1"/>
      <dgm:spPr/>
      <dgm:t>
        <a:bodyPr/>
        <a:lstStyle/>
        <a:p>
          <a:pPr algn="ctr" rtl="0"/>
          <a:r>
            <a:rPr lang="en-US" sz="2000" dirty="0">
              <a:latin typeface="Cambria" charset="0"/>
              <a:ea typeface="Cambria" charset="0"/>
              <a:cs typeface="Cambria" charset="0"/>
            </a:rPr>
            <a:t>Benchmark </a:t>
          </a:r>
        </a:p>
      </dgm:t>
    </dgm:pt>
    <dgm:pt modelId="{E187A04B-4E20-1446-B164-E2874181370C}" type="parTrans" cxnId="{B34AD22D-CE6C-AF4B-9705-2C4651DEF2FF}">
      <dgm:prSet/>
      <dgm:spPr/>
      <dgm:t>
        <a:bodyPr/>
        <a:lstStyle/>
        <a:p>
          <a:endParaRPr lang="en-US"/>
        </a:p>
      </dgm:t>
    </dgm:pt>
    <dgm:pt modelId="{AAF6C8B7-21C5-024B-90EF-4BDBD5CCEF5F}" type="sibTrans" cxnId="{B34AD22D-CE6C-AF4B-9705-2C4651DEF2FF}">
      <dgm:prSet/>
      <dgm:spPr/>
      <dgm:t>
        <a:bodyPr/>
        <a:lstStyle/>
        <a:p>
          <a:endParaRPr lang="en-US"/>
        </a:p>
      </dgm:t>
    </dgm:pt>
    <dgm:pt modelId="{70E0B401-F1F9-8F42-89E0-97099E067B6D}">
      <dgm:prSet custT="1"/>
      <dgm:spPr/>
      <dgm:t>
        <a:bodyPr/>
        <a:lstStyle/>
        <a:p>
          <a:pPr algn="ctr" rtl="0"/>
          <a:r>
            <a:rPr lang="en-US" sz="1200" dirty="0">
              <a:latin typeface="Cambria" charset="0"/>
              <a:ea typeface="Cambria" charset="0"/>
              <a:cs typeface="Cambria" charset="0"/>
            </a:rPr>
            <a:t>S&amp;P 500 Index</a:t>
          </a:r>
        </a:p>
      </dgm:t>
    </dgm:pt>
    <dgm:pt modelId="{DB6BE82C-52C5-C849-A255-928BECD314FC}" type="parTrans" cxnId="{B0DF447E-1A64-FA4E-A962-8F14A5DAF340}">
      <dgm:prSet/>
      <dgm:spPr/>
      <dgm:t>
        <a:bodyPr/>
        <a:lstStyle/>
        <a:p>
          <a:endParaRPr lang="en-US"/>
        </a:p>
      </dgm:t>
    </dgm:pt>
    <dgm:pt modelId="{3783C5E0-719F-2A44-98B9-7B6A9FA94327}" type="sibTrans" cxnId="{B0DF447E-1A64-FA4E-A962-8F14A5DAF340}">
      <dgm:prSet/>
      <dgm:spPr/>
      <dgm:t>
        <a:bodyPr/>
        <a:lstStyle/>
        <a:p>
          <a:endParaRPr lang="en-US"/>
        </a:p>
      </dgm:t>
    </dgm:pt>
    <dgm:pt modelId="{56B93C0B-53CA-DC4C-84FA-A9E6B116D04B}" type="pres">
      <dgm:prSet presAssocID="{9465255C-D8F0-5845-BD3A-1C697D1339CE}" presName="rootnode" presStyleCnt="0">
        <dgm:presLayoutVars>
          <dgm:chMax/>
          <dgm:chPref/>
          <dgm:dir val="rev"/>
          <dgm:animLvl val="lvl"/>
        </dgm:presLayoutVars>
      </dgm:prSet>
      <dgm:spPr/>
    </dgm:pt>
    <dgm:pt modelId="{5289889B-A67A-5947-8D07-5D312742867D}" type="pres">
      <dgm:prSet presAssocID="{9876BBE6-E206-6346-8FD0-5AD9805107BC}" presName="composite" presStyleCnt="0"/>
      <dgm:spPr/>
    </dgm:pt>
    <dgm:pt modelId="{727270CD-5D30-3C41-A151-1083F367EA74}" type="pres">
      <dgm:prSet presAssocID="{9876BBE6-E206-6346-8FD0-5AD9805107BC}" presName="LShape" presStyleLbl="alignNode1" presStyleIdx="0" presStyleCnt="5"/>
      <dgm:spPr>
        <a:solidFill>
          <a:srgbClr val="005A3C"/>
        </a:solidFill>
        <a:ln>
          <a:solidFill>
            <a:srgbClr val="D2D2D2"/>
          </a:solidFill>
        </a:ln>
      </dgm:spPr>
    </dgm:pt>
    <dgm:pt modelId="{4FE501AF-3EB8-5D4D-B833-56BF54CD148B}" type="pres">
      <dgm:prSet presAssocID="{9876BBE6-E206-6346-8FD0-5AD9805107BC}" presName="ParentText" presStyleLbl="revTx" presStyleIdx="0" presStyleCnt="3" custLinFactX="-100000" custLinFactNeighborX="-144112" custLinFactNeighborY="-68750">
        <dgm:presLayoutVars>
          <dgm:chMax val="0"/>
          <dgm:chPref val="0"/>
          <dgm:bulletEnabled val="1"/>
        </dgm:presLayoutVars>
      </dgm:prSet>
      <dgm:spPr/>
    </dgm:pt>
    <dgm:pt modelId="{3DB94713-07D2-2248-B9A7-588D51507542}" type="pres">
      <dgm:prSet presAssocID="{9876BBE6-E206-6346-8FD0-5AD9805107BC}" presName="Triangle" presStyleLbl="alignNode1" presStyleIdx="1" presStyleCnt="5"/>
      <dgm:spPr>
        <a:solidFill>
          <a:srgbClr val="005A3C"/>
        </a:solidFill>
        <a:ln>
          <a:solidFill>
            <a:srgbClr val="D2D2D2"/>
          </a:solidFill>
        </a:ln>
      </dgm:spPr>
    </dgm:pt>
    <dgm:pt modelId="{D0BC7E89-38A7-7447-829E-547FDF69E1B7}" type="pres">
      <dgm:prSet presAssocID="{00B71146-0037-E347-9597-306EF200C9D9}" presName="sibTrans" presStyleCnt="0"/>
      <dgm:spPr/>
    </dgm:pt>
    <dgm:pt modelId="{B135E003-8969-F74E-88C4-A4921CAC99A1}" type="pres">
      <dgm:prSet presAssocID="{00B71146-0037-E347-9597-306EF200C9D9}" presName="space" presStyleCnt="0"/>
      <dgm:spPr/>
    </dgm:pt>
    <dgm:pt modelId="{3E3D03E3-9AD4-FA48-88C6-5E684033DC56}" type="pres">
      <dgm:prSet presAssocID="{68E65396-8E45-2C49-97C4-4CD576342DA9}" presName="composite" presStyleCnt="0"/>
      <dgm:spPr/>
    </dgm:pt>
    <dgm:pt modelId="{FB0D1C75-E97A-BE42-BF36-980FDF704612}" type="pres">
      <dgm:prSet presAssocID="{68E65396-8E45-2C49-97C4-4CD576342DA9}" presName="LShape" presStyleLbl="alignNode1" presStyleIdx="2" presStyleCnt="5"/>
      <dgm:spPr>
        <a:solidFill>
          <a:srgbClr val="005A3C"/>
        </a:solidFill>
        <a:ln>
          <a:solidFill>
            <a:srgbClr val="D2D2D2"/>
          </a:solidFill>
        </a:ln>
      </dgm:spPr>
    </dgm:pt>
    <dgm:pt modelId="{A40B827A-87D2-714E-9916-85451FCC2DBA}" type="pres">
      <dgm:prSet presAssocID="{68E65396-8E45-2C49-97C4-4CD576342DA9}" presName="ParentText" presStyleLbl="revTx" presStyleIdx="1" presStyleCnt="3">
        <dgm:presLayoutVars>
          <dgm:chMax val="0"/>
          <dgm:chPref val="0"/>
          <dgm:bulletEnabled val="1"/>
        </dgm:presLayoutVars>
      </dgm:prSet>
      <dgm:spPr/>
    </dgm:pt>
    <dgm:pt modelId="{8F3B8927-A217-A14B-B83D-8EDA29508370}" type="pres">
      <dgm:prSet presAssocID="{68E65396-8E45-2C49-97C4-4CD576342DA9}" presName="Triangle" presStyleLbl="alignNode1" presStyleIdx="3" presStyleCnt="5"/>
      <dgm:spPr>
        <a:solidFill>
          <a:srgbClr val="005A3C"/>
        </a:solidFill>
        <a:ln>
          <a:solidFill>
            <a:srgbClr val="D2D2D2"/>
          </a:solidFill>
        </a:ln>
      </dgm:spPr>
    </dgm:pt>
    <dgm:pt modelId="{3503D1D9-6F30-1940-94A2-F51AE9F41226}" type="pres">
      <dgm:prSet presAssocID="{6706A4A0-BC25-8B4E-A797-EFA1B406C8E9}" presName="sibTrans" presStyleCnt="0"/>
      <dgm:spPr/>
    </dgm:pt>
    <dgm:pt modelId="{895C96E9-4294-E845-840D-647878069E79}" type="pres">
      <dgm:prSet presAssocID="{6706A4A0-BC25-8B4E-A797-EFA1B406C8E9}" presName="space" presStyleCnt="0"/>
      <dgm:spPr/>
    </dgm:pt>
    <dgm:pt modelId="{0AEAAFC6-2775-8144-8122-9385F8F39D50}" type="pres">
      <dgm:prSet presAssocID="{1D9C8FB4-8078-2342-852D-5DCAB9873E2B}" presName="composite" presStyleCnt="0"/>
      <dgm:spPr/>
    </dgm:pt>
    <dgm:pt modelId="{A7FC7DB6-8343-1640-A62E-79B2A222C5AD}" type="pres">
      <dgm:prSet presAssocID="{1D9C8FB4-8078-2342-852D-5DCAB9873E2B}" presName="LShape" presStyleLbl="alignNode1" presStyleIdx="4" presStyleCnt="5"/>
      <dgm:spPr>
        <a:solidFill>
          <a:srgbClr val="005A3C"/>
        </a:solidFill>
        <a:ln>
          <a:solidFill>
            <a:srgbClr val="D2D2D2"/>
          </a:solidFill>
        </a:ln>
      </dgm:spPr>
    </dgm:pt>
    <dgm:pt modelId="{FDDD1B9A-CADD-8E4F-954E-2E71C00B4FCC}" type="pres">
      <dgm:prSet presAssocID="{1D9C8FB4-8078-2342-852D-5DCAB9873E2B}" presName="ParentText" presStyleLbl="revTx" presStyleIdx="2" presStyleCnt="3" custLinFactX="100000" custLinFactNeighborX="144819" custLinFactNeighborY="69814">
        <dgm:presLayoutVars>
          <dgm:chMax val="0"/>
          <dgm:chPref val="0"/>
          <dgm:bulletEnabled val="1"/>
        </dgm:presLayoutVars>
      </dgm:prSet>
      <dgm:spPr/>
    </dgm:pt>
  </dgm:ptLst>
  <dgm:cxnLst>
    <dgm:cxn modelId="{50B5F620-75CF-4311-9AFD-EE903FD6480F}" type="presOf" srcId="{68E65396-8E45-2C49-97C4-4CD576342DA9}" destId="{A40B827A-87D2-714E-9916-85451FCC2DBA}" srcOrd="0" destOrd="0" presId="urn:microsoft.com/office/officeart/2009/3/layout/StepUpProcess"/>
    <dgm:cxn modelId="{B34AD22D-CE6C-AF4B-9705-2C4651DEF2FF}" srcId="{9465255C-D8F0-5845-BD3A-1C697D1339CE}" destId="{1D9C8FB4-8078-2342-852D-5DCAB9873E2B}" srcOrd="2" destOrd="0" parTransId="{E187A04B-4E20-1446-B164-E2874181370C}" sibTransId="{AAF6C8B7-21C5-024B-90EF-4BDBD5CCEF5F}"/>
    <dgm:cxn modelId="{1FF2452F-D6C3-AC47-91B0-9893BE59CEA4}" srcId="{68E65396-8E45-2C49-97C4-4CD576342DA9}" destId="{7F70A741-33D9-D44C-9FFC-7166D481F34B}" srcOrd="0" destOrd="0" parTransId="{ED41585B-AF4E-0B44-9490-CDC0CA72ECAC}" sibTransId="{0087B89C-34FC-3844-BA24-AADD6A6B1025}"/>
    <dgm:cxn modelId="{3BDF7933-9293-0245-BC9D-2254B94A5216}" srcId="{68E65396-8E45-2C49-97C4-4CD576342DA9}" destId="{048453EE-4E5F-604F-8200-9D5B3990270B}" srcOrd="4" destOrd="0" parTransId="{4EF171C5-1BDC-6040-9177-F84212E55B58}" sibTransId="{8054850B-607D-3A4D-AFDD-3BA689F732EA}"/>
    <dgm:cxn modelId="{A8610536-06ED-4C1C-A781-1DBF8B075129}" type="presOf" srcId="{9465255C-D8F0-5845-BD3A-1C697D1339CE}" destId="{56B93C0B-53CA-DC4C-84FA-A9E6B116D04B}" srcOrd="0" destOrd="0" presId="urn:microsoft.com/office/officeart/2009/3/layout/StepUpProcess"/>
    <dgm:cxn modelId="{8D11A93C-99F5-7743-B36B-76894783A478}" srcId="{9465255C-D8F0-5845-BD3A-1C697D1339CE}" destId="{68E65396-8E45-2C49-97C4-4CD576342DA9}" srcOrd="1" destOrd="0" parTransId="{538BFD07-F72D-7B44-8693-997136349A7B}" sibTransId="{6706A4A0-BC25-8B4E-A797-EFA1B406C8E9}"/>
    <dgm:cxn modelId="{BE23F068-379E-534E-AC9E-1B96061EB410}" srcId="{68E65396-8E45-2C49-97C4-4CD576342DA9}" destId="{BC425887-A66D-3C4F-87EF-D4C3E637258A}" srcOrd="1" destOrd="0" parTransId="{B4C4FBE3-498F-F54D-859B-2B4AF3737592}" sibTransId="{4C865BA5-9978-5E45-BFDD-683A2764F2DB}"/>
    <dgm:cxn modelId="{58ADDB4D-8F53-42D6-B13F-9246C5B23694}" type="presOf" srcId="{E21E2D78-D781-7E47-81D1-0DD52408857E}" destId="{A40B827A-87D2-714E-9916-85451FCC2DBA}" srcOrd="0" destOrd="4" presId="urn:microsoft.com/office/officeart/2009/3/layout/StepUpProcess"/>
    <dgm:cxn modelId="{05950E75-470E-457A-9FB5-F3F926EAD417}" type="presOf" srcId="{9876BBE6-E206-6346-8FD0-5AD9805107BC}" destId="{4FE501AF-3EB8-5D4D-B833-56BF54CD148B}" srcOrd="0" destOrd="0" presId="urn:microsoft.com/office/officeart/2009/3/layout/StepUpProcess"/>
    <dgm:cxn modelId="{B0DF447E-1A64-FA4E-A962-8F14A5DAF340}" srcId="{1D9C8FB4-8078-2342-852D-5DCAB9873E2B}" destId="{70E0B401-F1F9-8F42-89E0-97099E067B6D}" srcOrd="0" destOrd="0" parTransId="{DB6BE82C-52C5-C849-A255-928BECD314FC}" sibTransId="{3783C5E0-719F-2A44-98B9-7B6A9FA94327}"/>
    <dgm:cxn modelId="{D5681994-634A-ED4D-8C67-F1BCD47B7DA6}" srcId="{9465255C-D8F0-5845-BD3A-1C697D1339CE}" destId="{9876BBE6-E206-6346-8FD0-5AD9805107BC}" srcOrd="0" destOrd="0" parTransId="{C7C65844-95D9-9943-931D-45BD770A1E0A}" sibTransId="{00B71146-0037-E347-9597-306EF200C9D9}"/>
    <dgm:cxn modelId="{9EB5F497-89BB-4337-8C11-E7FB2C7EF0F2}" type="presOf" srcId="{1D9C8FB4-8078-2342-852D-5DCAB9873E2B}" destId="{FDDD1B9A-CADD-8E4F-954E-2E71C00B4FCC}" srcOrd="0" destOrd="0" presId="urn:microsoft.com/office/officeart/2009/3/layout/StepUpProcess"/>
    <dgm:cxn modelId="{EEC333B1-602B-4A29-9477-2407E73EF5B3}" type="presOf" srcId="{BC425887-A66D-3C4F-87EF-D4C3E637258A}" destId="{A40B827A-87D2-714E-9916-85451FCC2DBA}" srcOrd="0" destOrd="2" presId="urn:microsoft.com/office/officeart/2009/3/layout/StepUpProcess"/>
    <dgm:cxn modelId="{D080CDBC-6FFF-410A-8C60-8B32633DA7F5}" type="presOf" srcId="{048453EE-4E5F-604F-8200-9D5B3990270B}" destId="{A40B827A-87D2-714E-9916-85451FCC2DBA}" srcOrd="0" destOrd="5" presId="urn:microsoft.com/office/officeart/2009/3/layout/StepUpProcess"/>
    <dgm:cxn modelId="{76FB88BF-A30B-4F63-9744-D913F84537D9}" type="presOf" srcId="{70E0B401-F1F9-8F42-89E0-97099E067B6D}" destId="{FDDD1B9A-CADD-8E4F-954E-2E71C00B4FCC}" srcOrd="0" destOrd="1" presId="urn:microsoft.com/office/officeart/2009/3/layout/StepUpProcess"/>
    <dgm:cxn modelId="{1D872BDB-0AA2-4C8E-84AE-1885DDCB8599}" type="presOf" srcId="{C47F64DE-92E0-3E48-8C20-D616B11698D3}" destId="{A40B827A-87D2-714E-9916-85451FCC2DBA}" srcOrd="0" destOrd="3" presId="urn:microsoft.com/office/officeart/2009/3/layout/StepUpProcess"/>
    <dgm:cxn modelId="{CBFB92E3-D6DC-4BEA-968D-8A03E96BB291}" type="presOf" srcId="{7F70A741-33D9-D44C-9FFC-7166D481F34B}" destId="{A40B827A-87D2-714E-9916-85451FCC2DBA}" srcOrd="0" destOrd="1" presId="urn:microsoft.com/office/officeart/2009/3/layout/StepUpProcess"/>
    <dgm:cxn modelId="{DC5B50EA-D65E-694E-A048-7A5439D481FD}" srcId="{68E65396-8E45-2C49-97C4-4CD576342DA9}" destId="{E21E2D78-D781-7E47-81D1-0DD52408857E}" srcOrd="3" destOrd="0" parTransId="{CFED04C1-DB7B-5548-82B7-64F5151E4681}" sibTransId="{183D72CB-056F-E248-A145-D5CF37C8BCF6}"/>
    <dgm:cxn modelId="{FEC28BEB-6872-3648-8282-1B08D1E8CD82}" srcId="{68E65396-8E45-2C49-97C4-4CD576342DA9}" destId="{C47F64DE-92E0-3E48-8C20-D616B11698D3}" srcOrd="2" destOrd="0" parTransId="{9C142D15-F59D-AB4F-9B4F-0B0E88FBF7FB}" sibTransId="{0A68E844-5B22-604A-B776-CAF8518A29CB}"/>
    <dgm:cxn modelId="{FDE4ADF1-9926-B244-A8DF-4B89DE25FA3F}" srcId="{9876BBE6-E206-6346-8FD0-5AD9805107BC}" destId="{0C52FB9F-618E-3347-8533-A0BB873504FC}" srcOrd="0" destOrd="0" parTransId="{505C2C50-38B2-BD43-83FD-C12D40D7B412}" sibTransId="{41055BC7-2A68-1442-BAA7-7237E32E6BDD}"/>
    <dgm:cxn modelId="{48CBD7F8-5AE1-41E2-A2AE-19D9F70D4783}" type="presOf" srcId="{0C52FB9F-618E-3347-8533-A0BB873504FC}" destId="{4FE501AF-3EB8-5D4D-B833-56BF54CD148B}" srcOrd="0" destOrd="1" presId="urn:microsoft.com/office/officeart/2009/3/layout/StepUpProcess"/>
    <dgm:cxn modelId="{F617BB7E-1E56-45F5-8AD2-08A4CFD4163A}" type="presParOf" srcId="{56B93C0B-53CA-DC4C-84FA-A9E6B116D04B}" destId="{5289889B-A67A-5947-8D07-5D312742867D}" srcOrd="0" destOrd="0" presId="urn:microsoft.com/office/officeart/2009/3/layout/StepUpProcess"/>
    <dgm:cxn modelId="{10FF47A4-6473-4F2A-9634-79E67EBF10B3}" type="presParOf" srcId="{5289889B-A67A-5947-8D07-5D312742867D}" destId="{727270CD-5D30-3C41-A151-1083F367EA74}" srcOrd="0" destOrd="0" presId="urn:microsoft.com/office/officeart/2009/3/layout/StepUpProcess"/>
    <dgm:cxn modelId="{2D269F0B-4A4A-4907-8492-91295D0F0E8F}" type="presParOf" srcId="{5289889B-A67A-5947-8D07-5D312742867D}" destId="{4FE501AF-3EB8-5D4D-B833-56BF54CD148B}" srcOrd="1" destOrd="0" presId="urn:microsoft.com/office/officeart/2009/3/layout/StepUpProcess"/>
    <dgm:cxn modelId="{B9C25994-868B-4300-9A17-A3CFC4382E61}" type="presParOf" srcId="{5289889B-A67A-5947-8D07-5D312742867D}" destId="{3DB94713-07D2-2248-B9A7-588D51507542}" srcOrd="2" destOrd="0" presId="urn:microsoft.com/office/officeart/2009/3/layout/StepUpProcess"/>
    <dgm:cxn modelId="{83370AB6-E747-42AD-94B6-AD763C41575C}" type="presParOf" srcId="{56B93C0B-53CA-DC4C-84FA-A9E6B116D04B}" destId="{D0BC7E89-38A7-7447-829E-547FDF69E1B7}" srcOrd="1" destOrd="0" presId="urn:microsoft.com/office/officeart/2009/3/layout/StepUpProcess"/>
    <dgm:cxn modelId="{9F3A89BC-2BCE-4DD4-9786-6A72F43D06BC}" type="presParOf" srcId="{D0BC7E89-38A7-7447-829E-547FDF69E1B7}" destId="{B135E003-8969-F74E-88C4-A4921CAC99A1}" srcOrd="0" destOrd="0" presId="urn:microsoft.com/office/officeart/2009/3/layout/StepUpProcess"/>
    <dgm:cxn modelId="{AE4CB4C6-71D5-4101-8B6C-9215BF261C96}" type="presParOf" srcId="{56B93C0B-53CA-DC4C-84FA-A9E6B116D04B}" destId="{3E3D03E3-9AD4-FA48-88C6-5E684033DC56}" srcOrd="2" destOrd="0" presId="urn:microsoft.com/office/officeart/2009/3/layout/StepUpProcess"/>
    <dgm:cxn modelId="{0B9AD3BF-49C3-44E5-8F8A-ACE9283D4D74}" type="presParOf" srcId="{3E3D03E3-9AD4-FA48-88C6-5E684033DC56}" destId="{FB0D1C75-E97A-BE42-BF36-980FDF704612}" srcOrd="0" destOrd="0" presId="urn:microsoft.com/office/officeart/2009/3/layout/StepUpProcess"/>
    <dgm:cxn modelId="{1398B814-A515-46A4-A466-A998E0CEF539}" type="presParOf" srcId="{3E3D03E3-9AD4-FA48-88C6-5E684033DC56}" destId="{A40B827A-87D2-714E-9916-85451FCC2DBA}" srcOrd="1" destOrd="0" presId="urn:microsoft.com/office/officeart/2009/3/layout/StepUpProcess"/>
    <dgm:cxn modelId="{5E6543F3-E948-4AF5-9761-5E2549A18CB0}" type="presParOf" srcId="{3E3D03E3-9AD4-FA48-88C6-5E684033DC56}" destId="{8F3B8927-A217-A14B-B83D-8EDA29508370}" srcOrd="2" destOrd="0" presId="urn:microsoft.com/office/officeart/2009/3/layout/StepUpProcess"/>
    <dgm:cxn modelId="{CC322C6C-2B8B-4672-95B0-A4DF375EC878}" type="presParOf" srcId="{56B93C0B-53CA-DC4C-84FA-A9E6B116D04B}" destId="{3503D1D9-6F30-1940-94A2-F51AE9F41226}" srcOrd="3" destOrd="0" presId="urn:microsoft.com/office/officeart/2009/3/layout/StepUpProcess"/>
    <dgm:cxn modelId="{5F14D1E1-3709-46F8-A650-DC736E4E9D7E}" type="presParOf" srcId="{3503D1D9-6F30-1940-94A2-F51AE9F41226}" destId="{895C96E9-4294-E845-840D-647878069E79}" srcOrd="0" destOrd="0" presId="urn:microsoft.com/office/officeart/2009/3/layout/StepUpProcess"/>
    <dgm:cxn modelId="{8A054ADB-348C-47C7-A4CB-EECA1A1DEA9C}" type="presParOf" srcId="{56B93C0B-53CA-DC4C-84FA-A9E6B116D04B}" destId="{0AEAAFC6-2775-8144-8122-9385F8F39D50}" srcOrd="4" destOrd="0" presId="urn:microsoft.com/office/officeart/2009/3/layout/StepUpProcess"/>
    <dgm:cxn modelId="{A771E9AB-E04C-44D8-BBFB-BB6D67D6BF07}" type="presParOf" srcId="{0AEAAFC6-2775-8144-8122-9385F8F39D50}" destId="{A7FC7DB6-8343-1640-A62E-79B2A222C5AD}" srcOrd="0" destOrd="0" presId="urn:microsoft.com/office/officeart/2009/3/layout/StepUpProcess"/>
    <dgm:cxn modelId="{96277180-01D8-48B9-B93E-D72BA1C2ABA3}" type="presParOf" srcId="{0AEAAFC6-2775-8144-8122-9385F8F39D50}" destId="{FDDD1B9A-CADD-8E4F-954E-2E71C00B4FCC}"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79F202-46A3-4E8C-BFFB-E5230CDF8E28}" type="doc">
      <dgm:prSet loTypeId="urn:microsoft.com/office/officeart/2005/8/layout/chevron1" loCatId="process" qsTypeId="urn:microsoft.com/office/officeart/2005/8/quickstyle/simple1" qsCatId="simple" csTypeId="urn:microsoft.com/office/officeart/2005/8/colors/accent1_2" csCatId="accent1" phldr="1"/>
      <dgm:spPr/>
    </dgm:pt>
    <dgm:pt modelId="{5F803A5B-22BE-4F34-85A6-10EBFB51D6CF}">
      <dgm:prSet phldrT="[Text]"/>
      <dgm:spPr>
        <a:solidFill>
          <a:srgbClr val="D2D2D2"/>
        </a:solidFill>
      </dgm:spPr>
      <dgm:t>
        <a:bodyPr/>
        <a:lstStyle/>
        <a:p>
          <a:r>
            <a:rPr lang="en-US" dirty="0">
              <a:solidFill>
                <a:schemeClr val="tx1"/>
              </a:solidFill>
              <a:latin typeface="Cambria" panose="02040503050406030204" pitchFamily="18" charset="0"/>
            </a:rPr>
            <a:t>Overview </a:t>
          </a:r>
        </a:p>
      </dgm:t>
    </dgm:pt>
    <dgm:pt modelId="{92CC963A-E024-49D6-A3F9-522A10DAD15F}" type="parTrans" cxnId="{301C5036-E24A-4C29-A44B-0FB2BEFC1CCA}">
      <dgm:prSet/>
      <dgm:spPr/>
      <dgm:t>
        <a:bodyPr/>
        <a:lstStyle/>
        <a:p>
          <a:endParaRPr lang="en-US">
            <a:latin typeface="Cambria" panose="02040503050406030204" pitchFamily="18" charset="0"/>
          </a:endParaRPr>
        </a:p>
      </dgm:t>
    </dgm:pt>
    <dgm:pt modelId="{EFCABC26-A0ED-4FAD-A1CF-FF820C0E94D3}" type="sibTrans" cxnId="{301C5036-E24A-4C29-A44B-0FB2BEFC1CCA}">
      <dgm:prSet/>
      <dgm:spPr/>
      <dgm:t>
        <a:bodyPr/>
        <a:lstStyle/>
        <a:p>
          <a:endParaRPr lang="en-US">
            <a:latin typeface="Cambria" panose="02040503050406030204" pitchFamily="18" charset="0"/>
          </a:endParaRPr>
        </a:p>
      </dgm:t>
    </dgm:pt>
    <dgm:pt modelId="{AE028A22-C341-40CA-827D-B5042E6B1D80}">
      <dgm:prSet phldrT="[Text]"/>
      <dgm:spPr>
        <a:solidFill>
          <a:srgbClr val="005A3C"/>
        </a:solidFill>
      </dgm:spPr>
      <dgm:t>
        <a:bodyPr/>
        <a:lstStyle/>
        <a:p>
          <a:r>
            <a:rPr lang="en-US" dirty="0">
              <a:solidFill>
                <a:schemeClr val="bg1"/>
              </a:solidFill>
              <a:latin typeface="Cambria" panose="02040503050406030204" pitchFamily="18" charset="0"/>
            </a:rPr>
            <a:t>Economic Conditions</a:t>
          </a:r>
        </a:p>
      </dgm:t>
    </dgm:pt>
    <dgm:pt modelId="{156EB9FA-05E1-4075-A044-62459FF7C7F6}" type="parTrans" cxnId="{36FFEB00-93C5-4072-99A3-B0C1B188CCE4}">
      <dgm:prSet/>
      <dgm:spPr/>
      <dgm:t>
        <a:bodyPr/>
        <a:lstStyle/>
        <a:p>
          <a:endParaRPr lang="en-US">
            <a:latin typeface="Cambria" panose="02040503050406030204" pitchFamily="18" charset="0"/>
          </a:endParaRPr>
        </a:p>
      </dgm:t>
    </dgm:pt>
    <dgm:pt modelId="{5C6B81ED-DF34-4B12-9451-3190049FAC42}" type="sibTrans" cxnId="{36FFEB00-93C5-4072-99A3-B0C1B188CCE4}">
      <dgm:prSet/>
      <dgm:spPr/>
      <dgm:t>
        <a:bodyPr/>
        <a:lstStyle/>
        <a:p>
          <a:endParaRPr lang="en-US">
            <a:latin typeface="Cambria" panose="02040503050406030204" pitchFamily="18" charset="0"/>
          </a:endParaRPr>
        </a:p>
      </dgm:t>
    </dgm:pt>
    <dgm:pt modelId="{BF3BE9EB-683D-42D7-8B7B-69E3A26F8DCF}">
      <dgm:prSet phldrT="[Text]"/>
      <dgm:spPr>
        <a:solidFill>
          <a:srgbClr val="D2D2D2"/>
        </a:solidFill>
      </dgm:spPr>
      <dgm:t>
        <a:bodyPr/>
        <a:lstStyle/>
        <a:p>
          <a:r>
            <a:rPr lang="en-US" dirty="0">
              <a:solidFill>
                <a:schemeClr val="tx1"/>
              </a:solidFill>
              <a:latin typeface="Cambria" panose="02040503050406030204" pitchFamily="18" charset="0"/>
            </a:rPr>
            <a:t>Portfolio Strategy &amp; Composition</a:t>
          </a:r>
        </a:p>
      </dgm:t>
    </dgm:pt>
    <dgm:pt modelId="{AD86BED1-BDB7-4F90-A85C-C107562A7212}" type="parTrans" cxnId="{30D852F7-A1FF-4BAA-9C1F-87ED66CDF367}">
      <dgm:prSet/>
      <dgm:spPr/>
      <dgm:t>
        <a:bodyPr/>
        <a:lstStyle/>
        <a:p>
          <a:endParaRPr lang="en-US">
            <a:latin typeface="Cambria" panose="02040503050406030204" pitchFamily="18" charset="0"/>
          </a:endParaRPr>
        </a:p>
      </dgm:t>
    </dgm:pt>
    <dgm:pt modelId="{0211ED15-6018-4919-ADD6-F8684B308927}" type="sibTrans" cxnId="{30D852F7-A1FF-4BAA-9C1F-87ED66CDF367}">
      <dgm:prSet/>
      <dgm:spPr/>
      <dgm:t>
        <a:bodyPr/>
        <a:lstStyle/>
        <a:p>
          <a:endParaRPr lang="en-US">
            <a:latin typeface="Cambria" panose="02040503050406030204" pitchFamily="18" charset="0"/>
          </a:endParaRPr>
        </a:p>
      </dgm:t>
    </dgm:pt>
    <dgm:pt modelId="{706B95C1-C338-45B7-BA0B-A50F3207F412}">
      <dgm:prSet phldrT="[Text]"/>
      <dgm:spPr>
        <a:solidFill>
          <a:srgbClr val="D2D2D2"/>
        </a:solidFill>
      </dgm:spPr>
      <dgm:t>
        <a:bodyPr/>
        <a:lstStyle/>
        <a:p>
          <a:r>
            <a:rPr lang="en-US" dirty="0">
              <a:solidFill>
                <a:schemeClr val="tx1"/>
              </a:solidFill>
              <a:latin typeface="Cambria" panose="02040503050406030204" pitchFamily="18" charset="0"/>
            </a:rPr>
            <a:t>Sector Summaries</a:t>
          </a:r>
        </a:p>
      </dgm:t>
    </dgm:pt>
    <dgm:pt modelId="{1ED72617-956B-42C6-A6EF-B1897219DAC1}" type="parTrans" cxnId="{C19857BA-CEF4-43F6-A3A0-2BB521C5E229}">
      <dgm:prSet/>
      <dgm:spPr/>
      <dgm:t>
        <a:bodyPr/>
        <a:lstStyle/>
        <a:p>
          <a:endParaRPr lang="en-US">
            <a:latin typeface="Cambria" panose="02040503050406030204" pitchFamily="18" charset="0"/>
          </a:endParaRPr>
        </a:p>
      </dgm:t>
    </dgm:pt>
    <dgm:pt modelId="{78AD03C7-F9E8-4FC1-AB48-A2A980435588}" type="sibTrans" cxnId="{C19857BA-CEF4-43F6-A3A0-2BB521C5E229}">
      <dgm:prSet/>
      <dgm:spPr/>
      <dgm:t>
        <a:bodyPr/>
        <a:lstStyle/>
        <a:p>
          <a:endParaRPr lang="en-US">
            <a:latin typeface="Cambria" panose="02040503050406030204" pitchFamily="18" charset="0"/>
          </a:endParaRPr>
        </a:p>
      </dgm:t>
    </dgm:pt>
    <dgm:pt modelId="{EBE436B8-21CF-4736-9906-1D324CB1504C}">
      <dgm:prSet phldrT="[Text]"/>
      <dgm:spPr>
        <a:solidFill>
          <a:srgbClr val="D2D2D2"/>
        </a:solidFill>
      </dgm:spPr>
      <dgm:t>
        <a:bodyPr/>
        <a:lstStyle/>
        <a:p>
          <a:r>
            <a:rPr lang="en-US" dirty="0">
              <a:solidFill>
                <a:schemeClr val="tx1"/>
              </a:solidFill>
              <a:latin typeface="Cambria" panose="02040503050406030204" pitchFamily="18" charset="0"/>
            </a:rPr>
            <a:t>Risk Analysis</a:t>
          </a:r>
        </a:p>
      </dgm:t>
    </dgm:pt>
    <dgm:pt modelId="{8D3E429C-83E6-439A-8E18-3293405ED7DC}" type="parTrans" cxnId="{B688BA00-1910-476B-B89D-A7ACB1A25AA8}">
      <dgm:prSet/>
      <dgm:spPr/>
      <dgm:t>
        <a:bodyPr/>
        <a:lstStyle/>
        <a:p>
          <a:endParaRPr lang="en-US">
            <a:latin typeface="Cambria" panose="02040503050406030204" pitchFamily="18" charset="0"/>
          </a:endParaRPr>
        </a:p>
      </dgm:t>
    </dgm:pt>
    <dgm:pt modelId="{97AD9ABE-C019-4AC4-B342-6B9565B3B760}" type="sibTrans" cxnId="{B688BA00-1910-476B-B89D-A7ACB1A25AA8}">
      <dgm:prSet/>
      <dgm:spPr/>
      <dgm:t>
        <a:bodyPr/>
        <a:lstStyle/>
        <a:p>
          <a:endParaRPr lang="en-US">
            <a:latin typeface="Cambria" panose="02040503050406030204" pitchFamily="18" charset="0"/>
          </a:endParaRPr>
        </a:p>
      </dgm:t>
    </dgm:pt>
    <dgm:pt modelId="{7D0E81F6-2069-415D-A38D-9A2442D6F072}">
      <dgm:prSet phldrT="[Text]"/>
      <dgm:spPr>
        <a:solidFill>
          <a:srgbClr val="D2D2D2"/>
        </a:solidFill>
      </dgm:spPr>
      <dgm:t>
        <a:bodyPr/>
        <a:lstStyle/>
        <a:p>
          <a:r>
            <a:rPr lang="en-US" dirty="0">
              <a:solidFill>
                <a:schemeClr val="tx1"/>
              </a:solidFill>
              <a:latin typeface="Cambria" panose="02040503050406030204" pitchFamily="18" charset="0"/>
            </a:rPr>
            <a:t>Performance Review</a:t>
          </a:r>
        </a:p>
      </dgm:t>
    </dgm:pt>
    <dgm:pt modelId="{69DF0798-6463-415C-976A-B0E41262E338}" type="parTrans" cxnId="{D6A1A73F-5653-443C-91CD-E8824CFAB58F}">
      <dgm:prSet/>
      <dgm:spPr/>
      <dgm:t>
        <a:bodyPr/>
        <a:lstStyle/>
        <a:p>
          <a:endParaRPr lang="en-US">
            <a:latin typeface="Cambria" panose="02040503050406030204" pitchFamily="18" charset="0"/>
          </a:endParaRPr>
        </a:p>
      </dgm:t>
    </dgm:pt>
    <dgm:pt modelId="{BF32C263-AD54-45E7-8E47-F06D6BD01BC6}" type="sibTrans" cxnId="{D6A1A73F-5653-443C-91CD-E8824CFAB58F}">
      <dgm:prSet/>
      <dgm:spPr/>
      <dgm:t>
        <a:bodyPr/>
        <a:lstStyle/>
        <a:p>
          <a:endParaRPr lang="en-US">
            <a:latin typeface="Cambria" panose="02040503050406030204" pitchFamily="18" charset="0"/>
          </a:endParaRPr>
        </a:p>
      </dgm:t>
    </dgm:pt>
    <dgm:pt modelId="{F45E658C-CC05-431A-9742-6C84849C6A16}">
      <dgm:prSet phldrT="[Text]"/>
      <dgm:spPr>
        <a:solidFill>
          <a:srgbClr val="D2D2D2"/>
        </a:solidFill>
      </dgm:spPr>
      <dgm:t>
        <a:bodyPr/>
        <a:lstStyle/>
        <a:p>
          <a:r>
            <a:rPr lang="en-US" dirty="0">
              <a:solidFill>
                <a:schemeClr val="tx1"/>
              </a:solidFill>
              <a:latin typeface="Cambria" panose="02040503050406030204" pitchFamily="18" charset="0"/>
            </a:rPr>
            <a:t>Student Biographies</a:t>
          </a:r>
        </a:p>
      </dgm:t>
    </dgm:pt>
    <dgm:pt modelId="{F5BB7C37-FF9A-4361-8FF4-5B5F9CEFDF65}" type="parTrans" cxnId="{C44C7319-AC3D-45F3-A5D4-D4B38AAC7E2E}">
      <dgm:prSet/>
      <dgm:spPr/>
      <dgm:t>
        <a:bodyPr/>
        <a:lstStyle/>
        <a:p>
          <a:endParaRPr lang="en-US">
            <a:latin typeface="Cambria" panose="02040503050406030204" pitchFamily="18" charset="0"/>
          </a:endParaRPr>
        </a:p>
      </dgm:t>
    </dgm:pt>
    <dgm:pt modelId="{CEE92780-113A-4C9D-BB87-B1555049CCCA}" type="sibTrans" cxnId="{C44C7319-AC3D-45F3-A5D4-D4B38AAC7E2E}">
      <dgm:prSet/>
      <dgm:spPr/>
      <dgm:t>
        <a:bodyPr/>
        <a:lstStyle/>
        <a:p>
          <a:endParaRPr lang="en-US">
            <a:latin typeface="Cambria" panose="02040503050406030204" pitchFamily="18" charset="0"/>
          </a:endParaRPr>
        </a:p>
      </dgm:t>
    </dgm:pt>
    <dgm:pt modelId="{14A16B3F-CB0E-40A4-B333-7069C057FBA2}" type="pres">
      <dgm:prSet presAssocID="{3C79F202-46A3-4E8C-BFFB-E5230CDF8E28}" presName="Name0" presStyleCnt="0">
        <dgm:presLayoutVars>
          <dgm:dir/>
          <dgm:animLvl val="lvl"/>
          <dgm:resizeHandles val="exact"/>
        </dgm:presLayoutVars>
      </dgm:prSet>
      <dgm:spPr/>
    </dgm:pt>
    <dgm:pt modelId="{C2FA0260-AF8B-4C60-97DC-FCA88A0CE119}" type="pres">
      <dgm:prSet presAssocID="{5F803A5B-22BE-4F34-85A6-10EBFB51D6CF}" presName="parTxOnly" presStyleLbl="node1" presStyleIdx="0" presStyleCnt="7">
        <dgm:presLayoutVars>
          <dgm:chMax val="0"/>
          <dgm:chPref val="0"/>
          <dgm:bulletEnabled val="1"/>
        </dgm:presLayoutVars>
      </dgm:prSet>
      <dgm:spPr/>
    </dgm:pt>
    <dgm:pt modelId="{24E8C84A-C2E3-4FE8-8DAF-F097F8E5CB4F}" type="pres">
      <dgm:prSet presAssocID="{EFCABC26-A0ED-4FAD-A1CF-FF820C0E94D3}" presName="parTxOnlySpace" presStyleCnt="0"/>
      <dgm:spPr/>
    </dgm:pt>
    <dgm:pt modelId="{2BC94F5E-8EB4-4F53-A153-CBBA496E5432}" type="pres">
      <dgm:prSet presAssocID="{AE028A22-C341-40CA-827D-B5042E6B1D80}" presName="parTxOnly" presStyleLbl="node1" presStyleIdx="1" presStyleCnt="7">
        <dgm:presLayoutVars>
          <dgm:chMax val="0"/>
          <dgm:chPref val="0"/>
          <dgm:bulletEnabled val="1"/>
        </dgm:presLayoutVars>
      </dgm:prSet>
      <dgm:spPr/>
    </dgm:pt>
    <dgm:pt modelId="{078376D3-0A69-43B0-BA11-AA605078D740}" type="pres">
      <dgm:prSet presAssocID="{5C6B81ED-DF34-4B12-9451-3190049FAC42}" presName="parTxOnlySpace" presStyleCnt="0"/>
      <dgm:spPr/>
    </dgm:pt>
    <dgm:pt modelId="{B4AEAA16-2F9F-40E9-87CF-FBCCCCCB0E50}" type="pres">
      <dgm:prSet presAssocID="{706B95C1-C338-45B7-BA0B-A50F3207F412}" presName="parTxOnly" presStyleLbl="node1" presStyleIdx="2" presStyleCnt="7">
        <dgm:presLayoutVars>
          <dgm:chMax val="0"/>
          <dgm:chPref val="0"/>
          <dgm:bulletEnabled val="1"/>
        </dgm:presLayoutVars>
      </dgm:prSet>
      <dgm:spPr/>
    </dgm:pt>
    <dgm:pt modelId="{FB16C91A-ECE2-4021-971C-97D60E4B55F1}" type="pres">
      <dgm:prSet presAssocID="{78AD03C7-F9E8-4FC1-AB48-A2A980435588}" presName="parTxOnlySpace" presStyleCnt="0"/>
      <dgm:spPr/>
    </dgm:pt>
    <dgm:pt modelId="{C37871B3-EE4C-43B5-84AD-B8B376C4415D}" type="pres">
      <dgm:prSet presAssocID="{BF3BE9EB-683D-42D7-8B7B-69E3A26F8DCF}" presName="parTxOnly" presStyleLbl="node1" presStyleIdx="3" presStyleCnt="7">
        <dgm:presLayoutVars>
          <dgm:chMax val="0"/>
          <dgm:chPref val="0"/>
          <dgm:bulletEnabled val="1"/>
        </dgm:presLayoutVars>
      </dgm:prSet>
      <dgm:spPr/>
    </dgm:pt>
    <dgm:pt modelId="{3539B5FE-FBD7-4C5E-91B8-DDE08B3CB238}" type="pres">
      <dgm:prSet presAssocID="{0211ED15-6018-4919-ADD6-F8684B308927}" presName="parTxOnlySpace" presStyleCnt="0"/>
      <dgm:spPr/>
    </dgm:pt>
    <dgm:pt modelId="{DD5B0AA9-FD91-4124-808B-603D3166253C}" type="pres">
      <dgm:prSet presAssocID="{EBE436B8-21CF-4736-9906-1D324CB1504C}" presName="parTxOnly" presStyleLbl="node1" presStyleIdx="4" presStyleCnt="7">
        <dgm:presLayoutVars>
          <dgm:chMax val="0"/>
          <dgm:chPref val="0"/>
          <dgm:bulletEnabled val="1"/>
        </dgm:presLayoutVars>
      </dgm:prSet>
      <dgm:spPr/>
    </dgm:pt>
    <dgm:pt modelId="{5B5BC6B2-71A0-4363-BDB0-7033B75897C4}" type="pres">
      <dgm:prSet presAssocID="{97AD9ABE-C019-4AC4-B342-6B9565B3B760}" presName="parTxOnlySpace" presStyleCnt="0"/>
      <dgm:spPr/>
    </dgm:pt>
    <dgm:pt modelId="{23385F22-28E8-4903-8ED4-C59D31D2B08B}" type="pres">
      <dgm:prSet presAssocID="{7D0E81F6-2069-415D-A38D-9A2442D6F072}" presName="parTxOnly" presStyleLbl="node1" presStyleIdx="5" presStyleCnt="7">
        <dgm:presLayoutVars>
          <dgm:chMax val="0"/>
          <dgm:chPref val="0"/>
          <dgm:bulletEnabled val="1"/>
        </dgm:presLayoutVars>
      </dgm:prSet>
      <dgm:spPr/>
    </dgm:pt>
    <dgm:pt modelId="{5BB195CE-30B6-4897-8F6C-9F66C8385790}" type="pres">
      <dgm:prSet presAssocID="{BF32C263-AD54-45E7-8E47-F06D6BD01BC6}" presName="parTxOnlySpace" presStyleCnt="0"/>
      <dgm:spPr/>
    </dgm:pt>
    <dgm:pt modelId="{1C52663C-4804-444C-B9B9-C325ABAEDAEE}" type="pres">
      <dgm:prSet presAssocID="{F45E658C-CC05-431A-9742-6C84849C6A16}" presName="parTxOnly" presStyleLbl="node1" presStyleIdx="6" presStyleCnt="7">
        <dgm:presLayoutVars>
          <dgm:chMax val="0"/>
          <dgm:chPref val="0"/>
          <dgm:bulletEnabled val="1"/>
        </dgm:presLayoutVars>
      </dgm:prSet>
      <dgm:spPr/>
    </dgm:pt>
  </dgm:ptLst>
  <dgm:cxnLst>
    <dgm:cxn modelId="{B688BA00-1910-476B-B89D-A7ACB1A25AA8}" srcId="{3C79F202-46A3-4E8C-BFFB-E5230CDF8E28}" destId="{EBE436B8-21CF-4736-9906-1D324CB1504C}" srcOrd="4" destOrd="0" parTransId="{8D3E429C-83E6-439A-8E18-3293405ED7DC}" sibTransId="{97AD9ABE-C019-4AC4-B342-6B9565B3B760}"/>
    <dgm:cxn modelId="{36FFEB00-93C5-4072-99A3-B0C1B188CCE4}" srcId="{3C79F202-46A3-4E8C-BFFB-E5230CDF8E28}" destId="{AE028A22-C341-40CA-827D-B5042E6B1D80}" srcOrd="1" destOrd="0" parTransId="{156EB9FA-05E1-4075-A044-62459FF7C7F6}" sibTransId="{5C6B81ED-DF34-4B12-9451-3190049FAC42}"/>
    <dgm:cxn modelId="{65272D15-5EE3-484B-86D6-8530F08145C4}" type="presOf" srcId="{5F803A5B-22BE-4F34-85A6-10EBFB51D6CF}" destId="{C2FA0260-AF8B-4C60-97DC-FCA88A0CE119}" srcOrd="0" destOrd="0" presId="urn:microsoft.com/office/officeart/2005/8/layout/chevron1"/>
    <dgm:cxn modelId="{C44C7319-AC3D-45F3-A5D4-D4B38AAC7E2E}" srcId="{3C79F202-46A3-4E8C-BFFB-E5230CDF8E28}" destId="{F45E658C-CC05-431A-9742-6C84849C6A16}" srcOrd="6" destOrd="0" parTransId="{F5BB7C37-FF9A-4361-8FF4-5B5F9CEFDF65}" sibTransId="{CEE92780-113A-4C9D-BB87-B1555049CCCA}"/>
    <dgm:cxn modelId="{301C5036-E24A-4C29-A44B-0FB2BEFC1CCA}" srcId="{3C79F202-46A3-4E8C-BFFB-E5230CDF8E28}" destId="{5F803A5B-22BE-4F34-85A6-10EBFB51D6CF}" srcOrd="0" destOrd="0" parTransId="{92CC963A-E024-49D6-A3F9-522A10DAD15F}" sibTransId="{EFCABC26-A0ED-4FAD-A1CF-FF820C0E94D3}"/>
    <dgm:cxn modelId="{D6A1A73F-5653-443C-91CD-E8824CFAB58F}" srcId="{3C79F202-46A3-4E8C-BFFB-E5230CDF8E28}" destId="{7D0E81F6-2069-415D-A38D-9A2442D6F072}" srcOrd="5" destOrd="0" parTransId="{69DF0798-6463-415C-976A-B0E41262E338}" sibTransId="{BF32C263-AD54-45E7-8E47-F06D6BD01BC6}"/>
    <dgm:cxn modelId="{5A4BF372-92B0-4BDB-8785-F0BF1AF5080A}" type="presOf" srcId="{F45E658C-CC05-431A-9742-6C84849C6A16}" destId="{1C52663C-4804-444C-B9B9-C325ABAEDAEE}" srcOrd="0" destOrd="0" presId="urn:microsoft.com/office/officeart/2005/8/layout/chevron1"/>
    <dgm:cxn modelId="{07FC6A8B-1DF0-4B28-B706-F0589D42215E}" type="presOf" srcId="{3C79F202-46A3-4E8C-BFFB-E5230CDF8E28}" destId="{14A16B3F-CB0E-40A4-B333-7069C057FBA2}" srcOrd="0" destOrd="0" presId="urn:microsoft.com/office/officeart/2005/8/layout/chevron1"/>
    <dgm:cxn modelId="{431ADE98-E9A7-4A84-93E5-8C1FD7441F04}" type="presOf" srcId="{706B95C1-C338-45B7-BA0B-A50F3207F412}" destId="{B4AEAA16-2F9F-40E9-87CF-FBCCCCCB0E50}" srcOrd="0" destOrd="0" presId="urn:microsoft.com/office/officeart/2005/8/layout/chevron1"/>
    <dgm:cxn modelId="{E841BA9A-8B68-4A43-B656-2F87057D4DB3}" type="presOf" srcId="{7D0E81F6-2069-415D-A38D-9A2442D6F072}" destId="{23385F22-28E8-4903-8ED4-C59D31D2B08B}" srcOrd="0" destOrd="0" presId="urn:microsoft.com/office/officeart/2005/8/layout/chevron1"/>
    <dgm:cxn modelId="{C19857BA-CEF4-43F6-A3A0-2BB521C5E229}" srcId="{3C79F202-46A3-4E8C-BFFB-E5230CDF8E28}" destId="{706B95C1-C338-45B7-BA0B-A50F3207F412}" srcOrd="2" destOrd="0" parTransId="{1ED72617-956B-42C6-A6EF-B1897219DAC1}" sibTransId="{78AD03C7-F9E8-4FC1-AB48-A2A980435588}"/>
    <dgm:cxn modelId="{4E9F2DBB-3992-4510-B27B-1E147976045A}" type="presOf" srcId="{AE028A22-C341-40CA-827D-B5042E6B1D80}" destId="{2BC94F5E-8EB4-4F53-A153-CBBA496E5432}" srcOrd="0" destOrd="0" presId="urn:microsoft.com/office/officeart/2005/8/layout/chevron1"/>
    <dgm:cxn modelId="{94E58FC0-735F-4A6F-BA99-6A2B7CA4FFEE}" type="presOf" srcId="{EBE436B8-21CF-4736-9906-1D324CB1504C}" destId="{DD5B0AA9-FD91-4124-808B-603D3166253C}" srcOrd="0" destOrd="0" presId="urn:microsoft.com/office/officeart/2005/8/layout/chevron1"/>
    <dgm:cxn modelId="{D981CAE9-3DCC-460D-B260-322753AFC8F2}" type="presOf" srcId="{BF3BE9EB-683D-42D7-8B7B-69E3A26F8DCF}" destId="{C37871B3-EE4C-43B5-84AD-B8B376C4415D}" srcOrd="0" destOrd="0" presId="urn:microsoft.com/office/officeart/2005/8/layout/chevron1"/>
    <dgm:cxn modelId="{30D852F7-A1FF-4BAA-9C1F-87ED66CDF367}" srcId="{3C79F202-46A3-4E8C-BFFB-E5230CDF8E28}" destId="{BF3BE9EB-683D-42D7-8B7B-69E3A26F8DCF}" srcOrd="3" destOrd="0" parTransId="{AD86BED1-BDB7-4F90-A85C-C107562A7212}" sibTransId="{0211ED15-6018-4919-ADD6-F8684B308927}"/>
    <dgm:cxn modelId="{69919696-B0E8-4753-8F14-7E91F75FD0DB}" type="presParOf" srcId="{14A16B3F-CB0E-40A4-B333-7069C057FBA2}" destId="{C2FA0260-AF8B-4C60-97DC-FCA88A0CE119}" srcOrd="0" destOrd="0" presId="urn:microsoft.com/office/officeart/2005/8/layout/chevron1"/>
    <dgm:cxn modelId="{3699CD12-F452-4B8E-9D6C-453B86A5A166}" type="presParOf" srcId="{14A16B3F-CB0E-40A4-B333-7069C057FBA2}" destId="{24E8C84A-C2E3-4FE8-8DAF-F097F8E5CB4F}" srcOrd="1" destOrd="0" presId="urn:microsoft.com/office/officeart/2005/8/layout/chevron1"/>
    <dgm:cxn modelId="{2C398AA2-ABCA-455F-A841-D634F6D8E271}" type="presParOf" srcId="{14A16B3F-CB0E-40A4-B333-7069C057FBA2}" destId="{2BC94F5E-8EB4-4F53-A153-CBBA496E5432}" srcOrd="2" destOrd="0" presId="urn:microsoft.com/office/officeart/2005/8/layout/chevron1"/>
    <dgm:cxn modelId="{DC4062C6-9CC5-4D58-A911-41D45451C143}" type="presParOf" srcId="{14A16B3F-CB0E-40A4-B333-7069C057FBA2}" destId="{078376D3-0A69-43B0-BA11-AA605078D740}" srcOrd="3" destOrd="0" presId="urn:microsoft.com/office/officeart/2005/8/layout/chevron1"/>
    <dgm:cxn modelId="{1C51D271-541F-47A8-B256-5AE43206FEF3}" type="presParOf" srcId="{14A16B3F-CB0E-40A4-B333-7069C057FBA2}" destId="{B4AEAA16-2F9F-40E9-87CF-FBCCCCCB0E50}" srcOrd="4" destOrd="0" presId="urn:microsoft.com/office/officeart/2005/8/layout/chevron1"/>
    <dgm:cxn modelId="{C877346C-93AA-4609-BCE2-EECD2FE15056}" type="presParOf" srcId="{14A16B3F-CB0E-40A4-B333-7069C057FBA2}" destId="{FB16C91A-ECE2-4021-971C-97D60E4B55F1}" srcOrd="5" destOrd="0" presId="urn:microsoft.com/office/officeart/2005/8/layout/chevron1"/>
    <dgm:cxn modelId="{26F6693D-F002-42A6-A253-A4577C94F4C1}" type="presParOf" srcId="{14A16B3F-CB0E-40A4-B333-7069C057FBA2}" destId="{C37871B3-EE4C-43B5-84AD-B8B376C4415D}" srcOrd="6" destOrd="0" presId="urn:microsoft.com/office/officeart/2005/8/layout/chevron1"/>
    <dgm:cxn modelId="{FC3BF1D9-970B-4888-B233-9E17B9DB42FB}" type="presParOf" srcId="{14A16B3F-CB0E-40A4-B333-7069C057FBA2}" destId="{3539B5FE-FBD7-4C5E-91B8-DDE08B3CB238}" srcOrd="7" destOrd="0" presId="urn:microsoft.com/office/officeart/2005/8/layout/chevron1"/>
    <dgm:cxn modelId="{408BEE32-0C66-48BE-BD9D-B118A8F7A1DF}" type="presParOf" srcId="{14A16B3F-CB0E-40A4-B333-7069C057FBA2}" destId="{DD5B0AA9-FD91-4124-808B-603D3166253C}" srcOrd="8" destOrd="0" presId="urn:microsoft.com/office/officeart/2005/8/layout/chevron1"/>
    <dgm:cxn modelId="{402454BA-A237-4EAD-AF55-3DC31E151A60}" type="presParOf" srcId="{14A16B3F-CB0E-40A4-B333-7069C057FBA2}" destId="{5B5BC6B2-71A0-4363-BDB0-7033B75897C4}" srcOrd="9" destOrd="0" presId="urn:microsoft.com/office/officeart/2005/8/layout/chevron1"/>
    <dgm:cxn modelId="{D15024F2-5595-4825-BEFF-32A9F85FEEBD}" type="presParOf" srcId="{14A16B3F-CB0E-40A4-B333-7069C057FBA2}" destId="{23385F22-28E8-4903-8ED4-C59D31D2B08B}" srcOrd="10" destOrd="0" presId="urn:microsoft.com/office/officeart/2005/8/layout/chevron1"/>
    <dgm:cxn modelId="{33540BC7-CA78-4245-B822-13DF209B8F5D}" type="presParOf" srcId="{14A16B3F-CB0E-40A4-B333-7069C057FBA2}" destId="{5BB195CE-30B6-4897-8F6C-9F66C8385790}" srcOrd="11" destOrd="0" presId="urn:microsoft.com/office/officeart/2005/8/layout/chevron1"/>
    <dgm:cxn modelId="{614EFB3A-86D6-47DC-BBD4-DC0874A32E1E}" type="presParOf" srcId="{14A16B3F-CB0E-40A4-B333-7069C057FBA2}" destId="{1C52663C-4804-444C-B9B9-C325ABAEDAEE}"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43C9FE-37C8-4935-8C14-34825867697E}"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839F16D6-05C9-4FBB-8A52-2AB2A72E2BD7}">
      <dgm:prSet phldrT="[Text]" custT="1"/>
      <dgm:spPr>
        <a:solidFill>
          <a:srgbClr val="005A3C"/>
        </a:solidFill>
      </dgm:spPr>
      <dgm:t>
        <a:bodyPr/>
        <a:lstStyle/>
        <a:p>
          <a:r>
            <a:rPr lang="en-US" sz="2000" dirty="0">
              <a:latin typeface="Cambria" panose="02040503050406030204" pitchFamily="18" charset="0"/>
            </a:rPr>
            <a:t>Fed Policy Spring 2016</a:t>
          </a:r>
        </a:p>
      </dgm:t>
    </dgm:pt>
    <dgm:pt modelId="{96C8E58A-9902-4066-BD1B-C02D0DD3EDEF}" type="parTrans" cxnId="{E4C46C81-57C0-4E13-8B1B-505A9CA015E9}">
      <dgm:prSet/>
      <dgm:spPr/>
      <dgm:t>
        <a:bodyPr/>
        <a:lstStyle/>
        <a:p>
          <a:endParaRPr lang="en-US"/>
        </a:p>
      </dgm:t>
    </dgm:pt>
    <dgm:pt modelId="{871C5741-1484-4179-8FDE-19D857BFEC75}" type="sibTrans" cxnId="{E4C46C81-57C0-4E13-8B1B-505A9CA015E9}">
      <dgm:prSet/>
      <dgm:spPr>
        <a:solidFill>
          <a:schemeClr val="bg1">
            <a:lumMod val="65000"/>
          </a:schemeClr>
        </a:solidFill>
      </dgm:spPr>
      <dgm:t>
        <a:bodyPr/>
        <a:lstStyle/>
        <a:p>
          <a:endParaRPr lang="en-US"/>
        </a:p>
      </dgm:t>
    </dgm:pt>
    <dgm:pt modelId="{23CBE53B-F756-4464-A05A-5665BD7C4D81}">
      <dgm:prSet phldrT="[Text]" custT="1"/>
      <dgm:spPr>
        <a:ln>
          <a:solidFill>
            <a:schemeClr val="bg1">
              <a:lumMod val="65000"/>
            </a:schemeClr>
          </a:solidFill>
        </a:ln>
      </dgm:spPr>
      <dgm:t>
        <a:bodyPr/>
        <a:lstStyle/>
        <a:p>
          <a:r>
            <a:rPr lang="en" sz="1400" dirty="0">
              <a:solidFill>
                <a:schemeClr val="dk1"/>
              </a:solidFill>
              <a:latin typeface="Cambria"/>
              <a:ea typeface="Cambria"/>
              <a:cs typeface="Cambria"/>
              <a:sym typeface="Cambria"/>
            </a:rPr>
            <a:t>The Federal reserve recently increased interest rates from 0.25% to 0.50%. </a:t>
          </a:r>
          <a:endParaRPr lang="en-US" sz="1400" dirty="0"/>
        </a:p>
      </dgm:t>
    </dgm:pt>
    <dgm:pt modelId="{81917403-2F5C-4E08-8C1A-C3087CF63EEB}" type="parTrans" cxnId="{0A69A0D4-B030-4123-97F9-7055101C01BC}">
      <dgm:prSet/>
      <dgm:spPr/>
      <dgm:t>
        <a:bodyPr/>
        <a:lstStyle/>
        <a:p>
          <a:endParaRPr lang="en-US"/>
        </a:p>
      </dgm:t>
    </dgm:pt>
    <dgm:pt modelId="{BB67BCC9-2559-4DFD-A301-A6906781AA3E}" type="sibTrans" cxnId="{0A69A0D4-B030-4123-97F9-7055101C01BC}">
      <dgm:prSet/>
      <dgm:spPr/>
      <dgm:t>
        <a:bodyPr/>
        <a:lstStyle/>
        <a:p>
          <a:endParaRPr lang="en-US"/>
        </a:p>
      </dgm:t>
    </dgm:pt>
    <dgm:pt modelId="{A11F60B3-9564-4224-A9A9-E5E5F097B318}">
      <dgm:prSet phldrT="[Text]" custT="1"/>
      <dgm:spPr>
        <a:solidFill>
          <a:srgbClr val="005A3C"/>
        </a:solidFill>
      </dgm:spPr>
      <dgm:t>
        <a:bodyPr/>
        <a:lstStyle/>
        <a:p>
          <a:r>
            <a:rPr lang="en-US" sz="2000" dirty="0">
              <a:latin typeface="Cambria" panose="02040503050406030204" pitchFamily="18" charset="0"/>
            </a:rPr>
            <a:t>What Happens When Fed Rate Increases?</a:t>
          </a:r>
        </a:p>
      </dgm:t>
    </dgm:pt>
    <dgm:pt modelId="{42B53F4E-C3C5-4B07-AE3F-50338575F47D}" type="parTrans" cxnId="{CFA84846-4158-418A-A965-1633521577C6}">
      <dgm:prSet/>
      <dgm:spPr/>
      <dgm:t>
        <a:bodyPr/>
        <a:lstStyle/>
        <a:p>
          <a:endParaRPr lang="en-US"/>
        </a:p>
      </dgm:t>
    </dgm:pt>
    <dgm:pt modelId="{348C0CDB-31F0-41E6-97DE-254EB2A3EF87}" type="sibTrans" cxnId="{CFA84846-4158-418A-A965-1633521577C6}">
      <dgm:prSet/>
      <dgm:spPr/>
      <dgm:t>
        <a:bodyPr/>
        <a:lstStyle/>
        <a:p>
          <a:endParaRPr lang="en-US"/>
        </a:p>
      </dgm:t>
    </dgm:pt>
    <dgm:pt modelId="{FF1E9A82-AEDD-485B-A3D0-8DA46D608D4E}">
      <dgm:prSet phldrT="[Text]" custT="1"/>
      <dgm:spPr>
        <a:ln>
          <a:solidFill>
            <a:schemeClr val="bg1">
              <a:lumMod val="65000"/>
            </a:schemeClr>
          </a:solidFill>
        </a:ln>
      </dgm:spPr>
      <dgm:t>
        <a:bodyPr anchor="b"/>
        <a:lstStyle/>
        <a:p>
          <a:r>
            <a:rPr lang="en" sz="1400" dirty="0">
              <a:solidFill>
                <a:schemeClr val="dk1"/>
              </a:solidFill>
              <a:latin typeface="Cambria"/>
              <a:ea typeface="Cambria"/>
              <a:cs typeface="Cambria"/>
              <a:sym typeface="Cambria"/>
            </a:rPr>
            <a:t>Cost of borrowing for individuals and businesses increases.</a:t>
          </a:r>
          <a:endParaRPr lang="en-US" sz="1400" dirty="0"/>
        </a:p>
      </dgm:t>
    </dgm:pt>
    <dgm:pt modelId="{06750198-D71A-4EB4-8DCC-08242AB2B5B2}" type="parTrans" cxnId="{DA51A0D8-4672-4D9D-A0DA-A8C9F68D3354}">
      <dgm:prSet/>
      <dgm:spPr/>
      <dgm:t>
        <a:bodyPr/>
        <a:lstStyle/>
        <a:p>
          <a:endParaRPr lang="en-US"/>
        </a:p>
      </dgm:t>
    </dgm:pt>
    <dgm:pt modelId="{AA1FE6EE-D6F1-49E3-A5E6-4BBCEE5F31BE}" type="sibTrans" cxnId="{DA51A0D8-4672-4D9D-A0DA-A8C9F68D3354}">
      <dgm:prSet/>
      <dgm:spPr/>
      <dgm:t>
        <a:bodyPr/>
        <a:lstStyle/>
        <a:p>
          <a:endParaRPr lang="en-US"/>
        </a:p>
      </dgm:t>
    </dgm:pt>
    <dgm:pt modelId="{50A5A336-D080-47AA-B49A-DD1D6C23D695}">
      <dgm:prSet custT="1"/>
      <dgm:spPr>
        <a:ln>
          <a:solidFill>
            <a:schemeClr val="bg1">
              <a:lumMod val="65000"/>
            </a:schemeClr>
          </a:solidFill>
        </a:ln>
      </dgm:spPr>
      <dgm:t>
        <a:bodyPr/>
        <a:lstStyle/>
        <a:p>
          <a:r>
            <a:rPr lang="en" sz="1400" dirty="0">
              <a:solidFill>
                <a:schemeClr val="dk1"/>
              </a:solidFill>
              <a:latin typeface="Cambria"/>
              <a:ea typeface="Cambria"/>
              <a:cs typeface="Cambria"/>
              <a:sym typeface="Cambria"/>
            </a:rPr>
            <a:t>Janet L. Yellen said the United States economy remained on track this Spring regardless of the rough start to the year.</a:t>
          </a:r>
          <a:endParaRPr lang="en-US" sz="1400" dirty="0">
            <a:latin typeface="Cambria" charset="0"/>
            <a:ea typeface="Cambria" charset="0"/>
            <a:cs typeface="Cambria" charset="0"/>
          </a:endParaRPr>
        </a:p>
      </dgm:t>
    </dgm:pt>
    <dgm:pt modelId="{F43B4430-3E1F-4B00-8E98-3E19488CF2D0}" type="parTrans" cxnId="{0F2184FF-E766-4256-9B8F-5D8DBDD4DD34}">
      <dgm:prSet/>
      <dgm:spPr/>
      <dgm:t>
        <a:bodyPr/>
        <a:lstStyle/>
        <a:p>
          <a:endParaRPr lang="en-US"/>
        </a:p>
      </dgm:t>
    </dgm:pt>
    <dgm:pt modelId="{957663A9-8BBF-435D-B707-4274F4A12B65}" type="sibTrans" cxnId="{0F2184FF-E766-4256-9B8F-5D8DBDD4DD34}">
      <dgm:prSet/>
      <dgm:spPr/>
      <dgm:t>
        <a:bodyPr/>
        <a:lstStyle/>
        <a:p>
          <a:endParaRPr lang="en-US"/>
        </a:p>
      </dgm:t>
    </dgm:pt>
    <dgm:pt modelId="{7F449FE1-FB95-4EA2-935A-A65A937F4D2D}">
      <dgm:prSet custT="1"/>
      <dgm:spPr>
        <a:ln>
          <a:solidFill>
            <a:schemeClr val="bg1">
              <a:lumMod val="65000"/>
            </a:schemeClr>
          </a:solidFill>
        </a:ln>
      </dgm:spPr>
      <dgm:t>
        <a:bodyPr anchor="b"/>
        <a:lstStyle/>
        <a:p>
          <a:r>
            <a:rPr lang="en" sz="1400" dirty="0">
              <a:solidFill>
                <a:schemeClr val="dk1"/>
              </a:solidFill>
              <a:latin typeface="Cambria"/>
              <a:ea typeface="Cambria"/>
              <a:cs typeface="Cambria"/>
              <a:sym typeface="Cambria"/>
            </a:rPr>
            <a:t>Positive outlook for the economy.</a:t>
          </a:r>
          <a:endParaRPr lang="en-US" sz="1400" dirty="0">
            <a:latin typeface="Cambria" charset="0"/>
            <a:ea typeface="Cambria" charset="0"/>
            <a:cs typeface="Cambria" charset="0"/>
          </a:endParaRPr>
        </a:p>
      </dgm:t>
    </dgm:pt>
    <dgm:pt modelId="{2D9AF5A5-CDA8-4C17-A35B-E2767B8C17AC}" type="parTrans" cxnId="{A6168B24-AA7E-4AF1-BB18-33CF28890C64}">
      <dgm:prSet/>
      <dgm:spPr/>
      <dgm:t>
        <a:bodyPr/>
        <a:lstStyle/>
        <a:p>
          <a:endParaRPr lang="en-US"/>
        </a:p>
      </dgm:t>
    </dgm:pt>
    <dgm:pt modelId="{D845595D-2750-4C3F-A40D-884C940755A9}" type="sibTrans" cxnId="{A6168B24-AA7E-4AF1-BB18-33CF28890C64}">
      <dgm:prSet/>
      <dgm:spPr/>
      <dgm:t>
        <a:bodyPr/>
        <a:lstStyle/>
        <a:p>
          <a:endParaRPr lang="en-US"/>
        </a:p>
      </dgm:t>
    </dgm:pt>
    <dgm:pt modelId="{4CC54D1F-D476-4609-8D0F-E25B9F63A98B}">
      <dgm:prSet custT="1"/>
      <dgm:spPr>
        <a:ln>
          <a:solidFill>
            <a:schemeClr val="bg1">
              <a:lumMod val="65000"/>
            </a:schemeClr>
          </a:solidFill>
        </a:ln>
      </dgm:spPr>
      <dgm:t>
        <a:bodyPr anchor="b"/>
        <a:lstStyle/>
        <a:p>
          <a:r>
            <a:rPr lang="en" sz="1400" dirty="0">
              <a:solidFill>
                <a:schemeClr val="dk1"/>
              </a:solidFill>
              <a:latin typeface="Cambria"/>
              <a:ea typeface="Cambria"/>
              <a:cs typeface="Cambria"/>
              <a:sym typeface="Cambria"/>
            </a:rPr>
            <a:t>Higher returns for savers.</a:t>
          </a:r>
          <a:endParaRPr lang="en-US" sz="1400" dirty="0">
            <a:latin typeface="Cambria" charset="0"/>
            <a:ea typeface="Cambria" charset="0"/>
            <a:cs typeface="Cambria" charset="0"/>
          </a:endParaRPr>
        </a:p>
      </dgm:t>
    </dgm:pt>
    <dgm:pt modelId="{EFE94D7B-2E4A-4BA6-92FC-C66E7B2B5391}" type="parTrans" cxnId="{33C387C4-BD3A-4644-8AF5-E1927A7B6A2A}">
      <dgm:prSet/>
      <dgm:spPr/>
      <dgm:t>
        <a:bodyPr/>
        <a:lstStyle/>
        <a:p>
          <a:endParaRPr lang="en-US"/>
        </a:p>
      </dgm:t>
    </dgm:pt>
    <dgm:pt modelId="{63BBC921-FFB0-48D1-8DAA-60F45495F1C9}" type="sibTrans" cxnId="{33C387C4-BD3A-4644-8AF5-E1927A7B6A2A}">
      <dgm:prSet/>
      <dgm:spPr/>
      <dgm:t>
        <a:bodyPr/>
        <a:lstStyle/>
        <a:p>
          <a:endParaRPr lang="en-US"/>
        </a:p>
      </dgm:t>
    </dgm:pt>
    <dgm:pt modelId="{70738C3C-552C-4F91-B413-498E46914FE4}">
      <dgm:prSet custT="1"/>
      <dgm:spPr>
        <a:ln>
          <a:solidFill>
            <a:schemeClr val="bg1">
              <a:lumMod val="65000"/>
            </a:schemeClr>
          </a:solidFill>
        </a:ln>
      </dgm:spPr>
      <dgm:t>
        <a:bodyPr/>
        <a:lstStyle/>
        <a:p>
          <a:r>
            <a:rPr lang="en" sz="1400" dirty="0">
              <a:solidFill>
                <a:schemeClr val="dk1"/>
              </a:solidFill>
              <a:latin typeface="Cambria"/>
              <a:ea typeface="Cambria"/>
              <a:cs typeface="Cambria"/>
              <a:sym typeface="Cambria"/>
            </a:rPr>
            <a:t>Weak growth in other countries was being offset by lower borrowing costs.</a:t>
          </a:r>
          <a:endParaRPr lang="en-US" sz="1400" dirty="0">
            <a:latin typeface="Cambria" charset="0"/>
            <a:ea typeface="Cambria" charset="0"/>
            <a:cs typeface="Cambria" charset="0"/>
          </a:endParaRPr>
        </a:p>
      </dgm:t>
    </dgm:pt>
    <dgm:pt modelId="{4A899498-3B56-463D-9776-82E48746B321}" type="parTrans" cxnId="{2FB69497-1902-4C7E-A82C-11A096F60FF3}">
      <dgm:prSet/>
      <dgm:spPr/>
      <dgm:t>
        <a:bodyPr/>
        <a:lstStyle/>
        <a:p>
          <a:endParaRPr lang="en-US"/>
        </a:p>
      </dgm:t>
    </dgm:pt>
    <dgm:pt modelId="{8D604C3E-1DE3-4877-AC6B-57824CF4EF72}" type="sibTrans" cxnId="{2FB69497-1902-4C7E-A82C-11A096F60FF3}">
      <dgm:prSet/>
      <dgm:spPr/>
      <dgm:t>
        <a:bodyPr/>
        <a:lstStyle/>
        <a:p>
          <a:endParaRPr lang="en-US"/>
        </a:p>
      </dgm:t>
    </dgm:pt>
    <dgm:pt modelId="{33106954-31C0-46EE-8ABE-E1D426549DEF}" type="pres">
      <dgm:prSet presAssocID="{4D43C9FE-37C8-4935-8C14-34825867697E}" presName="Name0" presStyleCnt="0">
        <dgm:presLayoutVars>
          <dgm:dir/>
          <dgm:animLvl val="lvl"/>
          <dgm:resizeHandles val="exact"/>
        </dgm:presLayoutVars>
      </dgm:prSet>
      <dgm:spPr/>
    </dgm:pt>
    <dgm:pt modelId="{F6507CDC-E4A0-42B7-85D7-7B9DB1D622A7}" type="pres">
      <dgm:prSet presAssocID="{4D43C9FE-37C8-4935-8C14-34825867697E}" presName="tSp" presStyleCnt="0"/>
      <dgm:spPr/>
    </dgm:pt>
    <dgm:pt modelId="{F27D3DE3-18CB-4C27-833B-02FA7445193D}" type="pres">
      <dgm:prSet presAssocID="{4D43C9FE-37C8-4935-8C14-34825867697E}" presName="bSp" presStyleCnt="0"/>
      <dgm:spPr/>
    </dgm:pt>
    <dgm:pt modelId="{9FA7970A-80D4-4172-A755-B50CFC83EEAE}" type="pres">
      <dgm:prSet presAssocID="{4D43C9FE-37C8-4935-8C14-34825867697E}" presName="process" presStyleCnt="0"/>
      <dgm:spPr/>
    </dgm:pt>
    <dgm:pt modelId="{924B455B-246C-45D2-8590-ACE49E84374B}" type="pres">
      <dgm:prSet presAssocID="{839F16D6-05C9-4FBB-8A52-2AB2A72E2BD7}" presName="composite1" presStyleCnt="0"/>
      <dgm:spPr/>
    </dgm:pt>
    <dgm:pt modelId="{64D553F7-AF21-4458-8161-4D3EE36BD26F}" type="pres">
      <dgm:prSet presAssocID="{839F16D6-05C9-4FBB-8A52-2AB2A72E2BD7}" presName="dummyNode1" presStyleLbl="node1" presStyleIdx="0" presStyleCnt="2"/>
      <dgm:spPr/>
    </dgm:pt>
    <dgm:pt modelId="{B92F7F14-9570-4E7E-BE89-100E6B5C2935}" type="pres">
      <dgm:prSet presAssocID="{839F16D6-05C9-4FBB-8A52-2AB2A72E2BD7}" presName="childNode1" presStyleLbl="bgAcc1" presStyleIdx="0" presStyleCnt="2" custScaleX="105962" custScaleY="104775" custLinFactNeighborX="3862" custLinFactNeighborY="-20057">
        <dgm:presLayoutVars>
          <dgm:bulletEnabled val="1"/>
        </dgm:presLayoutVars>
      </dgm:prSet>
      <dgm:spPr/>
    </dgm:pt>
    <dgm:pt modelId="{B4721FB3-4979-43DC-9F05-D995E62599B7}" type="pres">
      <dgm:prSet presAssocID="{839F16D6-05C9-4FBB-8A52-2AB2A72E2BD7}" presName="childNode1tx" presStyleLbl="bgAcc1" presStyleIdx="0" presStyleCnt="2">
        <dgm:presLayoutVars>
          <dgm:bulletEnabled val="1"/>
        </dgm:presLayoutVars>
      </dgm:prSet>
      <dgm:spPr/>
    </dgm:pt>
    <dgm:pt modelId="{01918D12-442D-4E61-AA82-1B4A41C28C3F}" type="pres">
      <dgm:prSet presAssocID="{839F16D6-05C9-4FBB-8A52-2AB2A72E2BD7}" presName="parentNode1" presStyleLbl="node1" presStyleIdx="0" presStyleCnt="2" custLinFactNeighborX="5008" custLinFactNeighborY="2156">
        <dgm:presLayoutVars>
          <dgm:chMax val="1"/>
          <dgm:bulletEnabled val="1"/>
        </dgm:presLayoutVars>
      </dgm:prSet>
      <dgm:spPr/>
    </dgm:pt>
    <dgm:pt modelId="{A780BE5E-9A56-4E99-BFF5-08BC8243D659}" type="pres">
      <dgm:prSet presAssocID="{839F16D6-05C9-4FBB-8A52-2AB2A72E2BD7}" presName="connSite1" presStyleCnt="0"/>
      <dgm:spPr/>
    </dgm:pt>
    <dgm:pt modelId="{8C99155E-AB04-423D-826A-87BE3E36E9F4}" type="pres">
      <dgm:prSet presAssocID="{871C5741-1484-4179-8FDE-19D857BFEC75}" presName="Name9" presStyleLbl="sibTrans2D1" presStyleIdx="0" presStyleCnt="1"/>
      <dgm:spPr/>
    </dgm:pt>
    <dgm:pt modelId="{138066BF-6E32-40D6-9449-6C02159C412D}" type="pres">
      <dgm:prSet presAssocID="{A11F60B3-9564-4224-A9A9-E5E5F097B318}" presName="composite2" presStyleCnt="0"/>
      <dgm:spPr/>
    </dgm:pt>
    <dgm:pt modelId="{7B4018F6-FF62-45DF-99F2-017435305DB9}" type="pres">
      <dgm:prSet presAssocID="{A11F60B3-9564-4224-A9A9-E5E5F097B318}" presName="dummyNode2" presStyleLbl="node1" presStyleIdx="0" presStyleCnt="2"/>
      <dgm:spPr/>
    </dgm:pt>
    <dgm:pt modelId="{E825A555-2180-46D8-A2C8-3DB6CC36186C}" type="pres">
      <dgm:prSet presAssocID="{A11F60B3-9564-4224-A9A9-E5E5F097B318}" presName="childNode2" presStyleLbl="bgAcc1" presStyleIdx="1" presStyleCnt="2" custScaleX="92641" custScaleY="113560" custLinFactNeighborX="-5938" custLinFactNeighborY="-25812">
        <dgm:presLayoutVars>
          <dgm:bulletEnabled val="1"/>
        </dgm:presLayoutVars>
      </dgm:prSet>
      <dgm:spPr/>
    </dgm:pt>
    <dgm:pt modelId="{F6B557D7-63C7-4813-9DEE-FDD0447CCD51}" type="pres">
      <dgm:prSet presAssocID="{A11F60B3-9564-4224-A9A9-E5E5F097B318}" presName="childNode2tx" presStyleLbl="bgAcc1" presStyleIdx="1" presStyleCnt="2">
        <dgm:presLayoutVars>
          <dgm:bulletEnabled val="1"/>
        </dgm:presLayoutVars>
      </dgm:prSet>
      <dgm:spPr/>
    </dgm:pt>
    <dgm:pt modelId="{D0D32457-2BAC-47A0-B20F-FD276C695720}" type="pres">
      <dgm:prSet presAssocID="{A11F60B3-9564-4224-A9A9-E5E5F097B318}" presName="parentNode2" presStyleLbl="node1" presStyleIdx="1" presStyleCnt="2" custLinFactNeighborX="-38040" custLinFactNeighborY="-30808">
        <dgm:presLayoutVars>
          <dgm:chMax val="0"/>
          <dgm:bulletEnabled val="1"/>
        </dgm:presLayoutVars>
      </dgm:prSet>
      <dgm:spPr/>
    </dgm:pt>
    <dgm:pt modelId="{3304544A-7DD1-4362-9C97-D7B4ECABFBE2}" type="pres">
      <dgm:prSet presAssocID="{A11F60B3-9564-4224-A9A9-E5E5F097B318}" presName="connSite2" presStyleCnt="0"/>
      <dgm:spPr/>
    </dgm:pt>
  </dgm:ptLst>
  <dgm:cxnLst>
    <dgm:cxn modelId="{5C22F60B-B1CC-414D-8BEA-559B70679590}" type="presOf" srcId="{70738C3C-552C-4F91-B413-498E46914FE4}" destId="{B4721FB3-4979-43DC-9F05-D995E62599B7}" srcOrd="1" destOrd="2" presId="urn:microsoft.com/office/officeart/2005/8/layout/hProcess4"/>
    <dgm:cxn modelId="{74D0810F-75D1-4745-A977-3D5FC4F7D7B6}" type="presOf" srcId="{4CC54D1F-D476-4609-8D0F-E25B9F63A98B}" destId="{E825A555-2180-46D8-A2C8-3DB6CC36186C}" srcOrd="0" destOrd="2" presId="urn:microsoft.com/office/officeart/2005/8/layout/hProcess4"/>
    <dgm:cxn modelId="{A6168B24-AA7E-4AF1-BB18-33CF28890C64}" srcId="{A11F60B3-9564-4224-A9A9-E5E5F097B318}" destId="{7F449FE1-FB95-4EA2-935A-A65A937F4D2D}" srcOrd="1" destOrd="0" parTransId="{2D9AF5A5-CDA8-4C17-A35B-E2767B8C17AC}" sibTransId="{D845595D-2750-4C3F-A40D-884C940755A9}"/>
    <dgm:cxn modelId="{F650F230-EECC-49B3-902D-B44650DAB169}" type="presOf" srcId="{FF1E9A82-AEDD-485B-A3D0-8DA46D608D4E}" destId="{F6B557D7-63C7-4813-9DEE-FDD0447CCD51}" srcOrd="1" destOrd="0" presId="urn:microsoft.com/office/officeart/2005/8/layout/hProcess4"/>
    <dgm:cxn modelId="{CFA84846-4158-418A-A965-1633521577C6}" srcId="{4D43C9FE-37C8-4935-8C14-34825867697E}" destId="{A11F60B3-9564-4224-A9A9-E5E5F097B318}" srcOrd="1" destOrd="0" parTransId="{42B53F4E-C3C5-4B07-AE3F-50338575F47D}" sibTransId="{348C0CDB-31F0-41E6-97DE-254EB2A3EF87}"/>
    <dgm:cxn modelId="{4AF7F76D-ED2A-41D9-AA6E-EF711C2724F7}" type="presOf" srcId="{A11F60B3-9564-4224-A9A9-E5E5F097B318}" destId="{D0D32457-2BAC-47A0-B20F-FD276C695720}" srcOrd="0" destOrd="0" presId="urn:microsoft.com/office/officeart/2005/8/layout/hProcess4"/>
    <dgm:cxn modelId="{53CBCE7B-D51A-4E0A-BA98-EE221DA1FBBB}" type="presOf" srcId="{50A5A336-D080-47AA-B49A-DD1D6C23D695}" destId="{B92F7F14-9570-4E7E-BE89-100E6B5C2935}" srcOrd="0" destOrd="1" presId="urn:microsoft.com/office/officeart/2005/8/layout/hProcess4"/>
    <dgm:cxn modelId="{E4C46C81-57C0-4E13-8B1B-505A9CA015E9}" srcId="{4D43C9FE-37C8-4935-8C14-34825867697E}" destId="{839F16D6-05C9-4FBB-8A52-2AB2A72E2BD7}" srcOrd="0" destOrd="0" parTransId="{96C8E58A-9902-4066-BD1B-C02D0DD3EDEF}" sibTransId="{871C5741-1484-4179-8FDE-19D857BFEC75}"/>
    <dgm:cxn modelId="{79A20088-7E7B-4315-9054-F538F215AFB3}" type="presOf" srcId="{50A5A336-D080-47AA-B49A-DD1D6C23D695}" destId="{B4721FB3-4979-43DC-9F05-D995E62599B7}" srcOrd="1" destOrd="1" presId="urn:microsoft.com/office/officeart/2005/8/layout/hProcess4"/>
    <dgm:cxn modelId="{29BF7888-FA8D-4AC5-856A-8F0742E2B269}" type="presOf" srcId="{23CBE53B-F756-4464-A05A-5665BD7C4D81}" destId="{B4721FB3-4979-43DC-9F05-D995E62599B7}" srcOrd="1" destOrd="0" presId="urn:microsoft.com/office/officeart/2005/8/layout/hProcess4"/>
    <dgm:cxn modelId="{C7DAE595-D4B0-41D0-ABDC-7BD08112AF34}" type="presOf" srcId="{7F449FE1-FB95-4EA2-935A-A65A937F4D2D}" destId="{F6B557D7-63C7-4813-9DEE-FDD0447CCD51}" srcOrd="1" destOrd="1" presId="urn:microsoft.com/office/officeart/2005/8/layout/hProcess4"/>
    <dgm:cxn modelId="{2FB69497-1902-4C7E-A82C-11A096F60FF3}" srcId="{839F16D6-05C9-4FBB-8A52-2AB2A72E2BD7}" destId="{70738C3C-552C-4F91-B413-498E46914FE4}" srcOrd="2" destOrd="0" parTransId="{4A899498-3B56-463D-9776-82E48746B321}" sibTransId="{8D604C3E-1DE3-4877-AC6B-57824CF4EF72}"/>
    <dgm:cxn modelId="{AAE350B6-48D2-414A-9C69-2F3822F1A3E0}" type="presOf" srcId="{23CBE53B-F756-4464-A05A-5665BD7C4D81}" destId="{B92F7F14-9570-4E7E-BE89-100E6B5C2935}" srcOrd="0" destOrd="0" presId="urn:microsoft.com/office/officeart/2005/8/layout/hProcess4"/>
    <dgm:cxn modelId="{2D6DA8BE-1BC6-4EB7-8CFB-E0402399F13B}" type="presOf" srcId="{7F449FE1-FB95-4EA2-935A-A65A937F4D2D}" destId="{E825A555-2180-46D8-A2C8-3DB6CC36186C}" srcOrd="0" destOrd="1" presId="urn:microsoft.com/office/officeart/2005/8/layout/hProcess4"/>
    <dgm:cxn modelId="{FB62FEC2-21E8-4A13-B05A-8E72410426D7}" type="presOf" srcId="{70738C3C-552C-4F91-B413-498E46914FE4}" destId="{B92F7F14-9570-4E7E-BE89-100E6B5C2935}" srcOrd="0" destOrd="2" presId="urn:microsoft.com/office/officeart/2005/8/layout/hProcess4"/>
    <dgm:cxn modelId="{33C387C4-BD3A-4644-8AF5-E1927A7B6A2A}" srcId="{A11F60B3-9564-4224-A9A9-E5E5F097B318}" destId="{4CC54D1F-D476-4609-8D0F-E25B9F63A98B}" srcOrd="2" destOrd="0" parTransId="{EFE94D7B-2E4A-4BA6-92FC-C66E7B2B5391}" sibTransId="{63BBC921-FFB0-48D1-8DAA-60F45495F1C9}"/>
    <dgm:cxn modelId="{3ABD4BD0-10B5-4233-94C9-398C36CE3C79}" type="presOf" srcId="{4D43C9FE-37C8-4935-8C14-34825867697E}" destId="{33106954-31C0-46EE-8ABE-E1D426549DEF}" srcOrd="0" destOrd="0" presId="urn:microsoft.com/office/officeart/2005/8/layout/hProcess4"/>
    <dgm:cxn modelId="{0A69A0D4-B030-4123-97F9-7055101C01BC}" srcId="{839F16D6-05C9-4FBB-8A52-2AB2A72E2BD7}" destId="{23CBE53B-F756-4464-A05A-5665BD7C4D81}" srcOrd="0" destOrd="0" parTransId="{81917403-2F5C-4E08-8C1A-C3087CF63EEB}" sibTransId="{BB67BCC9-2559-4DFD-A301-A6906781AA3E}"/>
    <dgm:cxn modelId="{DA51A0D8-4672-4D9D-A0DA-A8C9F68D3354}" srcId="{A11F60B3-9564-4224-A9A9-E5E5F097B318}" destId="{FF1E9A82-AEDD-485B-A3D0-8DA46D608D4E}" srcOrd="0" destOrd="0" parTransId="{06750198-D71A-4EB4-8DCC-08242AB2B5B2}" sibTransId="{AA1FE6EE-D6F1-49E3-A5E6-4BBCEE5F31BE}"/>
    <dgm:cxn modelId="{C54BF3DD-251C-4392-A1DE-E2DBA2114C48}" type="presOf" srcId="{871C5741-1484-4179-8FDE-19D857BFEC75}" destId="{8C99155E-AB04-423D-826A-87BE3E36E9F4}" srcOrd="0" destOrd="0" presId="urn:microsoft.com/office/officeart/2005/8/layout/hProcess4"/>
    <dgm:cxn modelId="{E0B690E0-64B4-4580-8A44-891396468CD5}" type="presOf" srcId="{839F16D6-05C9-4FBB-8A52-2AB2A72E2BD7}" destId="{01918D12-442D-4E61-AA82-1B4A41C28C3F}" srcOrd="0" destOrd="0" presId="urn:microsoft.com/office/officeart/2005/8/layout/hProcess4"/>
    <dgm:cxn modelId="{FCA0A1E7-70BE-4B99-8440-698867A74ED9}" type="presOf" srcId="{4CC54D1F-D476-4609-8D0F-E25B9F63A98B}" destId="{F6B557D7-63C7-4813-9DEE-FDD0447CCD51}" srcOrd="1" destOrd="2" presId="urn:microsoft.com/office/officeart/2005/8/layout/hProcess4"/>
    <dgm:cxn modelId="{91EAFAFE-2020-463E-B9FD-D772307565FE}" type="presOf" srcId="{FF1E9A82-AEDD-485B-A3D0-8DA46D608D4E}" destId="{E825A555-2180-46D8-A2C8-3DB6CC36186C}" srcOrd="0" destOrd="0" presId="urn:microsoft.com/office/officeart/2005/8/layout/hProcess4"/>
    <dgm:cxn modelId="{0F2184FF-E766-4256-9B8F-5D8DBDD4DD34}" srcId="{839F16D6-05C9-4FBB-8A52-2AB2A72E2BD7}" destId="{50A5A336-D080-47AA-B49A-DD1D6C23D695}" srcOrd="1" destOrd="0" parTransId="{F43B4430-3E1F-4B00-8E98-3E19488CF2D0}" sibTransId="{957663A9-8BBF-435D-B707-4274F4A12B65}"/>
    <dgm:cxn modelId="{4851203F-CD19-4802-9162-E634D33718D4}" type="presParOf" srcId="{33106954-31C0-46EE-8ABE-E1D426549DEF}" destId="{F6507CDC-E4A0-42B7-85D7-7B9DB1D622A7}" srcOrd="0" destOrd="0" presId="urn:microsoft.com/office/officeart/2005/8/layout/hProcess4"/>
    <dgm:cxn modelId="{E9F8A73D-9074-4308-A37D-F9B5FD7D076F}" type="presParOf" srcId="{33106954-31C0-46EE-8ABE-E1D426549DEF}" destId="{F27D3DE3-18CB-4C27-833B-02FA7445193D}" srcOrd="1" destOrd="0" presId="urn:microsoft.com/office/officeart/2005/8/layout/hProcess4"/>
    <dgm:cxn modelId="{1E4FA92D-8EE8-48A3-9232-1DC3A37CA615}" type="presParOf" srcId="{33106954-31C0-46EE-8ABE-E1D426549DEF}" destId="{9FA7970A-80D4-4172-A755-B50CFC83EEAE}" srcOrd="2" destOrd="0" presId="urn:microsoft.com/office/officeart/2005/8/layout/hProcess4"/>
    <dgm:cxn modelId="{FEA9F075-29A4-4637-B208-11C149F6AF32}" type="presParOf" srcId="{9FA7970A-80D4-4172-A755-B50CFC83EEAE}" destId="{924B455B-246C-45D2-8590-ACE49E84374B}" srcOrd="0" destOrd="0" presId="urn:microsoft.com/office/officeart/2005/8/layout/hProcess4"/>
    <dgm:cxn modelId="{1F2D8137-170C-4140-81F0-72BDA1E8C48F}" type="presParOf" srcId="{924B455B-246C-45D2-8590-ACE49E84374B}" destId="{64D553F7-AF21-4458-8161-4D3EE36BD26F}" srcOrd="0" destOrd="0" presId="urn:microsoft.com/office/officeart/2005/8/layout/hProcess4"/>
    <dgm:cxn modelId="{7A39CD6E-41A7-4ACF-8250-5117B116E5A7}" type="presParOf" srcId="{924B455B-246C-45D2-8590-ACE49E84374B}" destId="{B92F7F14-9570-4E7E-BE89-100E6B5C2935}" srcOrd="1" destOrd="0" presId="urn:microsoft.com/office/officeart/2005/8/layout/hProcess4"/>
    <dgm:cxn modelId="{21E126BA-25DF-42E1-ADFC-9CE4698C4E1A}" type="presParOf" srcId="{924B455B-246C-45D2-8590-ACE49E84374B}" destId="{B4721FB3-4979-43DC-9F05-D995E62599B7}" srcOrd="2" destOrd="0" presId="urn:microsoft.com/office/officeart/2005/8/layout/hProcess4"/>
    <dgm:cxn modelId="{3F466F89-3C1A-4269-830E-27A5841DC161}" type="presParOf" srcId="{924B455B-246C-45D2-8590-ACE49E84374B}" destId="{01918D12-442D-4E61-AA82-1B4A41C28C3F}" srcOrd="3" destOrd="0" presId="urn:microsoft.com/office/officeart/2005/8/layout/hProcess4"/>
    <dgm:cxn modelId="{C1A2F9DB-E5CA-4382-8A34-498F50674A8B}" type="presParOf" srcId="{924B455B-246C-45D2-8590-ACE49E84374B}" destId="{A780BE5E-9A56-4E99-BFF5-08BC8243D659}" srcOrd="4" destOrd="0" presId="urn:microsoft.com/office/officeart/2005/8/layout/hProcess4"/>
    <dgm:cxn modelId="{0E42461B-8C92-43E3-AC1F-CAEA05BDDA24}" type="presParOf" srcId="{9FA7970A-80D4-4172-A755-B50CFC83EEAE}" destId="{8C99155E-AB04-423D-826A-87BE3E36E9F4}" srcOrd="1" destOrd="0" presId="urn:microsoft.com/office/officeart/2005/8/layout/hProcess4"/>
    <dgm:cxn modelId="{62C5ED4D-2D70-4FD8-B93C-01D7EE89E89E}" type="presParOf" srcId="{9FA7970A-80D4-4172-A755-B50CFC83EEAE}" destId="{138066BF-6E32-40D6-9449-6C02159C412D}" srcOrd="2" destOrd="0" presId="urn:microsoft.com/office/officeart/2005/8/layout/hProcess4"/>
    <dgm:cxn modelId="{0F6FA00C-20DF-496B-8969-E0A2596E4861}" type="presParOf" srcId="{138066BF-6E32-40D6-9449-6C02159C412D}" destId="{7B4018F6-FF62-45DF-99F2-017435305DB9}" srcOrd="0" destOrd="0" presId="urn:microsoft.com/office/officeart/2005/8/layout/hProcess4"/>
    <dgm:cxn modelId="{96E5BE1F-2ECF-48A4-BFC9-A5F56E8959D8}" type="presParOf" srcId="{138066BF-6E32-40D6-9449-6C02159C412D}" destId="{E825A555-2180-46D8-A2C8-3DB6CC36186C}" srcOrd="1" destOrd="0" presId="urn:microsoft.com/office/officeart/2005/8/layout/hProcess4"/>
    <dgm:cxn modelId="{19617744-7BB8-4A07-8B55-ACA31A7D5B89}" type="presParOf" srcId="{138066BF-6E32-40D6-9449-6C02159C412D}" destId="{F6B557D7-63C7-4813-9DEE-FDD0447CCD51}" srcOrd="2" destOrd="0" presId="urn:microsoft.com/office/officeart/2005/8/layout/hProcess4"/>
    <dgm:cxn modelId="{0FAF3031-76AF-45D2-9854-107EBA63A82A}" type="presParOf" srcId="{138066BF-6E32-40D6-9449-6C02159C412D}" destId="{D0D32457-2BAC-47A0-B20F-FD276C695720}" srcOrd="3" destOrd="0" presId="urn:microsoft.com/office/officeart/2005/8/layout/hProcess4"/>
    <dgm:cxn modelId="{F1C734FB-4A77-4BB3-9C9D-D3D621261E0D}" type="presParOf" srcId="{138066BF-6E32-40D6-9449-6C02159C412D}" destId="{3304544A-7DD1-4362-9C97-D7B4ECABFBE2}"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45E949-BE46-40DF-A58F-DF25D092E8DF}" type="doc">
      <dgm:prSet loTypeId="urn:microsoft.com/office/officeart/2005/8/layout/cycle4" loCatId="relationship" qsTypeId="urn:microsoft.com/office/officeart/2005/8/quickstyle/simple1" qsCatId="simple" csTypeId="urn:microsoft.com/office/officeart/2005/8/colors/accent1_2" csCatId="accent1" phldr="1"/>
      <dgm:spPr/>
      <dgm:t>
        <a:bodyPr/>
        <a:lstStyle/>
        <a:p>
          <a:endParaRPr lang="en-US"/>
        </a:p>
      </dgm:t>
    </dgm:pt>
    <dgm:pt modelId="{186BDF7F-9E24-4192-8AC2-8091F4F573DC}">
      <dgm:prSet custT="1"/>
      <dgm:spPr>
        <a:ln>
          <a:solidFill>
            <a:srgbClr val="005A3C"/>
          </a:solidFill>
        </a:ln>
      </dgm:spPr>
      <dgm:t>
        <a:bodyPr/>
        <a:lstStyle/>
        <a:p>
          <a:pPr rtl="0"/>
          <a:endParaRPr lang="en-US" sz="900" dirty="0">
            <a:latin typeface="Cambria" panose="02040503050406030204" pitchFamily="18" charset="0"/>
          </a:endParaRPr>
        </a:p>
      </dgm:t>
    </dgm:pt>
    <dgm:pt modelId="{D3D50C2D-A01A-4A33-B736-B96E79A368AD}" type="parTrans" cxnId="{263E15C5-49AB-4C31-B59C-7B1CFA4C49DB}">
      <dgm:prSet/>
      <dgm:spPr/>
      <dgm:t>
        <a:bodyPr/>
        <a:lstStyle/>
        <a:p>
          <a:endParaRPr lang="en-US"/>
        </a:p>
      </dgm:t>
    </dgm:pt>
    <dgm:pt modelId="{D11BBF15-DF39-4C30-BA46-A97B983D9121}" type="sibTrans" cxnId="{263E15C5-49AB-4C31-B59C-7B1CFA4C49DB}">
      <dgm:prSet/>
      <dgm:spPr/>
      <dgm:t>
        <a:bodyPr/>
        <a:lstStyle/>
        <a:p>
          <a:endParaRPr lang="en-US"/>
        </a:p>
      </dgm:t>
    </dgm:pt>
    <dgm:pt modelId="{06613D96-5E79-4504-B4FD-E080E97CA12F}">
      <dgm:prSet custT="1"/>
      <dgm:spPr>
        <a:solidFill>
          <a:srgbClr val="D2D2D2"/>
        </a:solidFill>
      </dgm:spPr>
      <dgm:t>
        <a:bodyPr/>
        <a:lstStyle/>
        <a:p>
          <a:pPr rtl="0"/>
          <a:r>
            <a:rPr lang="en-US" sz="1200" b="0" dirty="0">
              <a:solidFill>
                <a:schemeClr val="tx1"/>
              </a:solidFill>
              <a:latin typeface="Cambria" panose="02040503050406030204" pitchFamily="18" charset="0"/>
            </a:rPr>
            <a:t>Nonfarm Payroll Employment</a:t>
          </a:r>
        </a:p>
      </dgm:t>
    </dgm:pt>
    <dgm:pt modelId="{EBE7451A-E3C8-4C87-8C10-EC7A12B023EE}" type="parTrans" cxnId="{390220C1-56AF-4756-82DA-BF7B01754AE7}">
      <dgm:prSet/>
      <dgm:spPr/>
      <dgm:t>
        <a:bodyPr/>
        <a:lstStyle/>
        <a:p>
          <a:endParaRPr lang="en-US"/>
        </a:p>
      </dgm:t>
    </dgm:pt>
    <dgm:pt modelId="{7056DEE6-4129-46A6-91E1-126E0A4218E1}" type="sibTrans" cxnId="{390220C1-56AF-4756-82DA-BF7B01754AE7}">
      <dgm:prSet/>
      <dgm:spPr/>
      <dgm:t>
        <a:bodyPr/>
        <a:lstStyle/>
        <a:p>
          <a:endParaRPr lang="en-US"/>
        </a:p>
      </dgm:t>
    </dgm:pt>
    <dgm:pt modelId="{2D3AA4C8-E33A-4E6D-A266-2E09F436E02D}">
      <dgm:prSet custT="1"/>
      <dgm:spPr>
        <a:solidFill>
          <a:srgbClr val="005A3C"/>
        </a:solidFill>
      </dgm:spPr>
      <dgm:t>
        <a:bodyPr anchor="ctr"/>
        <a:lstStyle/>
        <a:p>
          <a:pPr algn="l" rtl="0"/>
          <a:r>
            <a:rPr lang="en-US" sz="1200" b="0" dirty="0">
              <a:latin typeface="Cambria" panose="02040503050406030204" pitchFamily="18" charset="0"/>
            </a:rPr>
            <a:t>Unemployment</a:t>
          </a:r>
        </a:p>
      </dgm:t>
    </dgm:pt>
    <dgm:pt modelId="{22B3BA87-FFB6-44D8-BF4C-9C3C79E84905}" type="parTrans" cxnId="{68D9ED59-E477-48C4-8514-1EF93A038729}">
      <dgm:prSet/>
      <dgm:spPr/>
      <dgm:t>
        <a:bodyPr/>
        <a:lstStyle/>
        <a:p>
          <a:endParaRPr lang="en-US"/>
        </a:p>
      </dgm:t>
    </dgm:pt>
    <dgm:pt modelId="{E2B46237-FCC0-427C-866E-9B6E821AEC74}" type="sibTrans" cxnId="{68D9ED59-E477-48C4-8514-1EF93A038729}">
      <dgm:prSet/>
      <dgm:spPr/>
      <dgm:t>
        <a:bodyPr/>
        <a:lstStyle/>
        <a:p>
          <a:endParaRPr lang="en-US"/>
        </a:p>
      </dgm:t>
    </dgm:pt>
    <dgm:pt modelId="{EE45AE5D-021C-49A2-842B-D79D76060828}">
      <dgm:prSet custT="1"/>
      <dgm:spPr>
        <a:ln>
          <a:solidFill>
            <a:srgbClr val="D2D2D2"/>
          </a:solidFill>
        </a:ln>
      </dgm:spPr>
      <dgm:t>
        <a:bodyPr anchor="t"/>
        <a:lstStyle/>
        <a:p>
          <a:pPr algn="l" rtl="0"/>
          <a:endParaRPr lang="en-US" sz="900" dirty="0">
            <a:latin typeface="Cambria" panose="02040503050406030204" pitchFamily="18" charset="0"/>
          </a:endParaRPr>
        </a:p>
      </dgm:t>
    </dgm:pt>
    <dgm:pt modelId="{C6066BF7-6AD5-4742-803C-9CD0B4EAEEDB}" type="sibTrans" cxnId="{9B37C2FF-1D48-4DDA-A5D4-268522026171}">
      <dgm:prSet/>
      <dgm:spPr/>
      <dgm:t>
        <a:bodyPr/>
        <a:lstStyle/>
        <a:p>
          <a:endParaRPr lang="en-US"/>
        </a:p>
      </dgm:t>
    </dgm:pt>
    <dgm:pt modelId="{D19FA536-5D7B-4CF0-AE83-90E468EA4CA5}" type="parTrans" cxnId="{9B37C2FF-1D48-4DDA-A5D4-268522026171}">
      <dgm:prSet/>
      <dgm:spPr/>
      <dgm:t>
        <a:bodyPr/>
        <a:lstStyle/>
        <a:p>
          <a:endParaRPr lang="en-US"/>
        </a:p>
      </dgm:t>
    </dgm:pt>
    <dgm:pt modelId="{F830CF80-6D14-48AC-8C3B-609F7ACD0A11}">
      <dgm:prSet custT="1"/>
      <dgm:spPr>
        <a:solidFill>
          <a:srgbClr val="005A3C"/>
        </a:solidFill>
      </dgm:spPr>
      <dgm:t>
        <a:bodyPr/>
        <a:lstStyle/>
        <a:p>
          <a:pPr rtl="0"/>
          <a:r>
            <a:rPr lang="en-US" sz="1200" b="0" dirty="0">
              <a:latin typeface="Cambria" panose="02040503050406030204" pitchFamily="18" charset="0"/>
            </a:rPr>
            <a:t>Labor Force Participation Rate</a:t>
          </a:r>
        </a:p>
      </dgm:t>
    </dgm:pt>
    <dgm:pt modelId="{761A6DF4-62D1-4F71-9661-709788F29571}" type="sibTrans" cxnId="{38E41444-4C71-4479-998C-767A6CEC1488}">
      <dgm:prSet/>
      <dgm:spPr/>
      <dgm:t>
        <a:bodyPr/>
        <a:lstStyle/>
        <a:p>
          <a:endParaRPr lang="en-US"/>
        </a:p>
      </dgm:t>
    </dgm:pt>
    <dgm:pt modelId="{FC79CB4C-4988-4D7C-A3F2-2FB072D75700}" type="parTrans" cxnId="{38E41444-4C71-4479-998C-767A6CEC1488}">
      <dgm:prSet/>
      <dgm:spPr/>
      <dgm:t>
        <a:bodyPr/>
        <a:lstStyle/>
        <a:p>
          <a:endParaRPr lang="en-US"/>
        </a:p>
      </dgm:t>
    </dgm:pt>
    <dgm:pt modelId="{3DAF617F-49E3-4AA5-84FC-516EF4B62589}">
      <dgm:prSet custT="1"/>
      <dgm:spPr>
        <a:solidFill>
          <a:srgbClr val="D2D2D2"/>
        </a:solidFill>
        <a:ln>
          <a:noFill/>
        </a:ln>
      </dgm:spPr>
      <dgm:t>
        <a:bodyPr/>
        <a:lstStyle/>
        <a:p>
          <a:pPr rtl="0"/>
          <a:r>
            <a:rPr lang="en-US" sz="1200" b="0" dirty="0">
              <a:solidFill>
                <a:schemeClr val="tx1"/>
              </a:solidFill>
              <a:latin typeface="Cambria" panose="02040503050406030204" pitchFamily="18" charset="0"/>
            </a:rPr>
            <a:t>Movement of employment by Sector</a:t>
          </a:r>
        </a:p>
      </dgm:t>
    </dgm:pt>
    <dgm:pt modelId="{0E1D6E5E-9600-4E55-A093-BBF9F056C4AB}" type="sibTrans" cxnId="{5292927B-C491-4FBC-84DC-3222854FAF49}">
      <dgm:prSet/>
      <dgm:spPr/>
      <dgm:t>
        <a:bodyPr/>
        <a:lstStyle/>
        <a:p>
          <a:endParaRPr lang="en-US"/>
        </a:p>
      </dgm:t>
    </dgm:pt>
    <dgm:pt modelId="{CD5B16BA-6AF0-40CE-9CA5-0D9877E36F41}" type="parTrans" cxnId="{5292927B-C491-4FBC-84DC-3222854FAF49}">
      <dgm:prSet/>
      <dgm:spPr/>
      <dgm:t>
        <a:bodyPr/>
        <a:lstStyle/>
        <a:p>
          <a:endParaRPr lang="en-US"/>
        </a:p>
      </dgm:t>
    </dgm:pt>
    <dgm:pt modelId="{3B461AD9-AEDD-43A0-9E2D-84E7B586776A}">
      <dgm:prSet custT="1"/>
      <dgm:spPr>
        <a:ln>
          <a:solidFill>
            <a:srgbClr val="D2D2D2"/>
          </a:solidFill>
        </a:ln>
      </dgm:spPr>
      <dgm:t>
        <a:bodyPr anchor="b"/>
        <a:lstStyle/>
        <a:p>
          <a:pPr rtl="0"/>
          <a:endParaRPr lang="en-US" sz="900" dirty="0">
            <a:latin typeface="Cambria" panose="02040503050406030204" pitchFamily="18" charset="0"/>
          </a:endParaRPr>
        </a:p>
      </dgm:t>
    </dgm:pt>
    <dgm:pt modelId="{87880525-62E0-45CB-95F4-A87043A6BA5D}" type="parTrans" cxnId="{B907F335-B9C5-4FE0-AD7B-4103DBBC6321}">
      <dgm:prSet/>
      <dgm:spPr/>
      <dgm:t>
        <a:bodyPr/>
        <a:lstStyle/>
        <a:p>
          <a:endParaRPr lang="en-US"/>
        </a:p>
      </dgm:t>
    </dgm:pt>
    <dgm:pt modelId="{3A37EF84-E477-4E6B-A064-2DCE7059AA76}" type="sibTrans" cxnId="{B907F335-B9C5-4FE0-AD7B-4103DBBC6321}">
      <dgm:prSet/>
      <dgm:spPr/>
      <dgm:t>
        <a:bodyPr/>
        <a:lstStyle/>
        <a:p>
          <a:endParaRPr lang="en-US"/>
        </a:p>
      </dgm:t>
    </dgm:pt>
    <dgm:pt modelId="{9296179E-7E19-4054-9CB6-7F0DDA4AF8F3}">
      <dgm:prSet custT="1"/>
      <dgm:spPr>
        <a:ln>
          <a:solidFill>
            <a:srgbClr val="005A3C"/>
          </a:solidFill>
        </a:ln>
      </dgm:spPr>
      <dgm:t>
        <a:bodyPr anchor="b"/>
        <a:lstStyle/>
        <a:p>
          <a:pPr rtl="0"/>
          <a:endParaRPr lang="en-US" sz="900" dirty="0">
            <a:latin typeface="Cambria" panose="02040503050406030204" pitchFamily="18" charset="0"/>
          </a:endParaRPr>
        </a:p>
      </dgm:t>
    </dgm:pt>
    <dgm:pt modelId="{19E7D94D-FDA5-4B21-B623-F717D4E38395}" type="parTrans" cxnId="{E92B9F6D-2D18-42A9-92EF-2F5F1646AFBF}">
      <dgm:prSet/>
      <dgm:spPr/>
      <dgm:t>
        <a:bodyPr/>
        <a:lstStyle/>
        <a:p>
          <a:endParaRPr lang="en-US"/>
        </a:p>
      </dgm:t>
    </dgm:pt>
    <dgm:pt modelId="{1F232D86-47DC-4991-B373-F02DC9487B45}" type="sibTrans" cxnId="{E92B9F6D-2D18-42A9-92EF-2F5F1646AFBF}">
      <dgm:prSet/>
      <dgm:spPr/>
      <dgm:t>
        <a:bodyPr/>
        <a:lstStyle/>
        <a:p>
          <a:endParaRPr lang="en-US"/>
        </a:p>
      </dgm:t>
    </dgm:pt>
    <dgm:pt modelId="{1A0802B4-C682-4055-9F3A-65DF9A600458}" type="pres">
      <dgm:prSet presAssocID="{1C45E949-BE46-40DF-A58F-DF25D092E8DF}" presName="cycleMatrixDiagram" presStyleCnt="0">
        <dgm:presLayoutVars>
          <dgm:chMax val="1"/>
          <dgm:dir/>
          <dgm:animLvl val="lvl"/>
          <dgm:resizeHandles val="exact"/>
        </dgm:presLayoutVars>
      </dgm:prSet>
      <dgm:spPr/>
    </dgm:pt>
    <dgm:pt modelId="{7A95548F-A99C-43A3-A835-4355B90E5AD9}" type="pres">
      <dgm:prSet presAssocID="{1C45E949-BE46-40DF-A58F-DF25D092E8DF}" presName="children" presStyleCnt="0"/>
      <dgm:spPr/>
    </dgm:pt>
    <dgm:pt modelId="{C8F66F46-40D3-4230-B5AA-BEEC3705F3E9}" type="pres">
      <dgm:prSet presAssocID="{1C45E949-BE46-40DF-A58F-DF25D092E8DF}" presName="child1group" presStyleCnt="0"/>
      <dgm:spPr/>
    </dgm:pt>
    <dgm:pt modelId="{2E585CE1-F1BB-4A55-A4A6-48707B86ACC8}" type="pres">
      <dgm:prSet presAssocID="{1C45E949-BE46-40DF-A58F-DF25D092E8DF}" presName="child1" presStyleLbl="bgAcc1" presStyleIdx="0" presStyleCnt="4" custScaleX="135436" custScaleY="139812"/>
      <dgm:spPr/>
    </dgm:pt>
    <dgm:pt modelId="{7C56BD5B-B086-4039-9705-40DC4AD9E239}" type="pres">
      <dgm:prSet presAssocID="{1C45E949-BE46-40DF-A58F-DF25D092E8DF}" presName="child1Text" presStyleLbl="bgAcc1" presStyleIdx="0" presStyleCnt="4">
        <dgm:presLayoutVars>
          <dgm:bulletEnabled val="1"/>
        </dgm:presLayoutVars>
      </dgm:prSet>
      <dgm:spPr/>
    </dgm:pt>
    <dgm:pt modelId="{F060BE3E-E965-430C-8DDC-42F4568AC282}" type="pres">
      <dgm:prSet presAssocID="{1C45E949-BE46-40DF-A58F-DF25D092E8DF}" presName="child2group" presStyleCnt="0"/>
      <dgm:spPr/>
    </dgm:pt>
    <dgm:pt modelId="{C1CA96F3-E11F-421B-B4E3-2A59CFADB4C2}" type="pres">
      <dgm:prSet presAssocID="{1C45E949-BE46-40DF-A58F-DF25D092E8DF}" presName="child2" presStyleLbl="bgAcc1" presStyleIdx="1" presStyleCnt="4" custScaleX="135436" custScaleY="139812" custLinFactNeighborY="-6585"/>
      <dgm:spPr/>
    </dgm:pt>
    <dgm:pt modelId="{F6355E07-01C0-4B10-9290-810087DC97F6}" type="pres">
      <dgm:prSet presAssocID="{1C45E949-BE46-40DF-A58F-DF25D092E8DF}" presName="child2Text" presStyleLbl="bgAcc1" presStyleIdx="1" presStyleCnt="4">
        <dgm:presLayoutVars>
          <dgm:bulletEnabled val="1"/>
        </dgm:presLayoutVars>
      </dgm:prSet>
      <dgm:spPr/>
    </dgm:pt>
    <dgm:pt modelId="{874E00FD-D0F3-4ED9-BABC-B474AC0C0FFE}" type="pres">
      <dgm:prSet presAssocID="{1C45E949-BE46-40DF-A58F-DF25D092E8DF}" presName="child3group" presStyleCnt="0"/>
      <dgm:spPr/>
    </dgm:pt>
    <dgm:pt modelId="{53C07757-309B-41DC-9497-1972DA325DA8}" type="pres">
      <dgm:prSet presAssocID="{1C45E949-BE46-40DF-A58F-DF25D092E8DF}" presName="child3" presStyleLbl="bgAcc1" presStyleIdx="2" presStyleCnt="4" custScaleX="135436" custScaleY="139812"/>
      <dgm:spPr/>
    </dgm:pt>
    <dgm:pt modelId="{AFEE5D88-3D32-4D6B-931C-9885AE99C403}" type="pres">
      <dgm:prSet presAssocID="{1C45E949-BE46-40DF-A58F-DF25D092E8DF}" presName="child3Text" presStyleLbl="bgAcc1" presStyleIdx="2" presStyleCnt="4">
        <dgm:presLayoutVars>
          <dgm:bulletEnabled val="1"/>
        </dgm:presLayoutVars>
      </dgm:prSet>
      <dgm:spPr/>
    </dgm:pt>
    <dgm:pt modelId="{9BC32C60-6444-4A74-8916-A0BD5686F575}" type="pres">
      <dgm:prSet presAssocID="{1C45E949-BE46-40DF-A58F-DF25D092E8DF}" presName="child4group" presStyleCnt="0"/>
      <dgm:spPr/>
    </dgm:pt>
    <dgm:pt modelId="{583CDFBE-A746-4F54-B93F-509E4E76BCB0}" type="pres">
      <dgm:prSet presAssocID="{1C45E949-BE46-40DF-A58F-DF25D092E8DF}" presName="child4" presStyleLbl="bgAcc1" presStyleIdx="3" presStyleCnt="4" custScaleX="135436" custScaleY="139812"/>
      <dgm:spPr/>
    </dgm:pt>
    <dgm:pt modelId="{8BF6B8CB-6974-4F22-8A91-EA08C1ABC09A}" type="pres">
      <dgm:prSet presAssocID="{1C45E949-BE46-40DF-A58F-DF25D092E8DF}" presName="child4Text" presStyleLbl="bgAcc1" presStyleIdx="3" presStyleCnt="4">
        <dgm:presLayoutVars>
          <dgm:bulletEnabled val="1"/>
        </dgm:presLayoutVars>
      </dgm:prSet>
      <dgm:spPr/>
    </dgm:pt>
    <dgm:pt modelId="{696394C7-6858-4561-BFC7-BB669EE42B99}" type="pres">
      <dgm:prSet presAssocID="{1C45E949-BE46-40DF-A58F-DF25D092E8DF}" presName="childPlaceholder" presStyleCnt="0"/>
      <dgm:spPr/>
    </dgm:pt>
    <dgm:pt modelId="{9B0B3B78-7A0F-4BE4-9981-DDD14B45F725}" type="pres">
      <dgm:prSet presAssocID="{1C45E949-BE46-40DF-A58F-DF25D092E8DF}" presName="circle" presStyleCnt="0"/>
      <dgm:spPr/>
    </dgm:pt>
    <dgm:pt modelId="{F09B7313-D560-4418-B40B-F70F8EADBC95}" type="pres">
      <dgm:prSet presAssocID="{1C45E949-BE46-40DF-A58F-DF25D092E8DF}" presName="quadrant1" presStyleLbl="node1" presStyleIdx="0" presStyleCnt="4">
        <dgm:presLayoutVars>
          <dgm:chMax val="1"/>
          <dgm:bulletEnabled val="1"/>
        </dgm:presLayoutVars>
      </dgm:prSet>
      <dgm:spPr/>
    </dgm:pt>
    <dgm:pt modelId="{FDA5E0D0-E7D9-4637-AFC5-A71988969882}" type="pres">
      <dgm:prSet presAssocID="{1C45E949-BE46-40DF-A58F-DF25D092E8DF}" presName="quadrant2" presStyleLbl="node1" presStyleIdx="1" presStyleCnt="4">
        <dgm:presLayoutVars>
          <dgm:chMax val="1"/>
          <dgm:bulletEnabled val="1"/>
        </dgm:presLayoutVars>
      </dgm:prSet>
      <dgm:spPr/>
    </dgm:pt>
    <dgm:pt modelId="{2332FB1D-331A-4422-8170-3E19B7F055D3}" type="pres">
      <dgm:prSet presAssocID="{1C45E949-BE46-40DF-A58F-DF25D092E8DF}" presName="quadrant3" presStyleLbl="node1" presStyleIdx="2" presStyleCnt="4">
        <dgm:presLayoutVars>
          <dgm:chMax val="1"/>
          <dgm:bulletEnabled val="1"/>
        </dgm:presLayoutVars>
      </dgm:prSet>
      <dgm:spPr/>
    </dgm:pt>
    <dgm:pt modelId="{7CE9B107-2B99-4E55-824C-1FD8452A06B2}" type="pres">
      <dgm:prSet presAssocID="{1C45E949-BE46-40DF-A58F-DF25D092E8DF}" presName="quadrant4" presStyleLbl="node1" presStyleIdx="3" presStyleCnt="4">
        <dgm:presLayoutVars>
          <dgm:chMax val="1"/>
          <dgm:bulletEnabled val="1"/>
        </dgm:presLayoutVars>
      </dgm:prSet>
      <dgm:spPr/>
    </dgm:pt>
    <dgm:pt modelId="{6373478D-756E-4C59-B178-C2E90A189C57}" type="pres">
      <dgm:prSet presAssocID="{1C45E949-BE46-40DF-A58F-DF25D092E8DF}" presName="quadrantPlaceholder" presStyleCnt="0"/>
      <dgm:spPr/>
    </dgm:pt>
    <dgm:pt modelId="{BAA609E2-424F-4626-A73E-E4CF2B47506E}" type="pres">
      <dgm:prSet presAssocID="{1C45E949-BE46-40DF-A58F-DF25D092E8DF}" presName="center1" presStyleLbl="fgShp" presStyleIdx="0" presStyleCnt="2"/>
      <dgm:spPr>
        <a:solidFill>
          <a:srgbClr val="005A3C"/>
        </a:solidFill>
        <a:ln>
          <a:solidFill>
            <a:srgbClr val="D2D2D2"/>
          </a:solidFill>
        </a:ln>
      </dgm:spPr>
    </dgm:pt>
    <dgm:pt modelId="{F839E96A-D261-4585-A049-7B44B37704E7}" type="pres">
      <dgm:prSet presAssocID="{1C45E949-BE46-40DF-A58F-DF25D092E8DF}" presName="center2" presStyleLbl="fgShp" presStyleIdx="1" presStyleCnt="2"/>
      <dgm:spPr>
        <a:solidFill>
          <a:srgbClr val="005A3C"/>
        </a:solidFill>
        <a:ln>
          <a:solidFill>
            <a:srgbClr val="D2D2D2"/>
          </a:solidFill>
        </a:ln>
      </dgm:spPr>
    </dgm:pt>
  </dgm:ptLst>
  <dgm:cxnLst>
    <dgm:cxn modelId="{730B8912-DE5D-423F-B249-37EF9CB53C0A}" type="presOf" srcId="{EE45AE5D-021C-49A2-842B-D79D76060828}" destId="{F6355E07-01C0-4B10-9290-810087DC97F6}" srcOrd="1" destOrd="0" presId="urn:microsoft.com/office/officeart/2005/8/layout/cycle4"/>
    <dgm:cxn modelId="{A8159F29-3B8E-4774-9ADB-374BBC235E58}" type="presOf" srcId="{F830CF80-6D14-48AC-8C3B-609F7ACD0A11}" destId="{2332FB1D-331A-4422-8170-3E19B7F055D3}" srcOrd="0" destOrd="0" presId="urn:microsoft.com/office/officeart/2005/8/layout/cycle4"/>
    <dgm:cxn modelId="{44E81730-BD76-417C-8BC2-83BD63DC098B}" type="presOf" srcId="{9296179E-7E19-4054-9CB6-7F0DDA4AF8F3}" destId="{53C07757-309B-41DC-9497-1972DA325DA8}" srcOrd="0" destOrd="0" presId="urn:microsoft.com/office/officeart/2005/8/layout/cycle4"/>
    <dgm:cxn modelId="{B907F335-B9C5-4FE0-AD7B-4103DBBC6321}" srcId="{3DAF617F-49E3-4AA5-84FC-516EF4B62589}" destId="{3B461AD9-AEDD-43A0-9E2D-84E7B586776A}" srcOrd="0" destOrd="0" parTransId="{87880525-62E0-45CB-95F4-A87043A6BA5D}" sibTransId="{3A37EF84-E477-4E6B-A064-2DCE7059AA76}"/>
    <dgm:cxn modelId="{C7892243-B40C-4B8B-B756-E0499C7CBCDC}" type="presOf" srcId="{1C45E949-BE46-40DF-A58F-DF25D092E8DF}" destId="{1A0802B4-C682-4055-9F3A-65DF9A600458}" srcOrd="0" destOrd="0" presId="urn:microsoft.com/office/officeart/2005/8/layout/cycle4"/>
    <dgm:cxn modelId="{38E41444-4C71-4479-998C-767A6CEC1488}" srcId="{1C45E949-BE46-40DF-A58F-DF25D092E8DF}" destId="{F830CF80-6D14-48AC-8C3B-609F7ACD0A11}" srcOrd="2" destOrd="0" parTransId="{FC79CB4C-4988-4D7C-A3F2-2FB072D75700}" sibTransId="{761A6DF4-62D1-4F71-9661-709788F29571}"/>
    <dgm:cxn modelId="{5C6BD968-530D-4B75-A9BA-B9AB1A763550}" type="presOf" srcId="{EE45AE5D-021C-49A2-842B-D79D76060828}" destId="{C1CA96F3-E11F-421B-B4E3-2A59CFADB4C2}" srcOrd="0" destOrd="0" presId="urn:microsoft.com/office/officeart/2005/8/layout/cycle4"/>
    <dgm:cxn modelId="{E92B9F6D-2D18-42A9-92EF-2F5F1646AFBF}" srcId="{F830CF80-6D14-48AC-8C3B-609F7ACD0A11}" destId="{9296179E-7E19-4054-9CB6-7F0DDA4AF8F3}" srcOrd="0" destOrd="0" parTransId="{19E7D94D-FDA5-4B21-B623-F717D4E38395}" sibTransId="{1F232D86-47DC-4991-B373-F02DC9487B45}"/>
    <dgm:cxn modelId="{68D9ED59-E477-48C4-8514-1EF93A038729}" srcId="{1C45E949-BE46-40DF-A58F-DF25D092E8DF}" destId="{2D3AA4C8-E33A-4E6D-A266-2E09F436E02D}" srcOrd="0" destOrd="0" parTransId="{22B3BA87-FFB6-44D8-BF4C-9C3C79E84905}" sibTransId="{E2B46237-FCC0-427C-866E-9B6E821AEC74}"/>
    <dgm:cxn modelId="{5292927B-C491-4FBC-84DC-3222854FAF49}" srcId="{1C45E949-BE46-40DF-A58F-DF25D092E8DF}" destId="{3DAF617F-49E3-4AA5-84FC-516EF4B62589}" srcOrd="3" destOrd="0" parTransId="{CD5B16BA-6AF0-40CE-9CA5-0D9877E36F41}" sibTransId="{0E1D6E5E-9600-4E55-A093-BBF9F056C4AB}"/>
    <dgm:cxn modelId="{13E77F7E-C63F-4EB4-A3E1-A1461AEE3542}" type="presOf" srcId="{2D3AA4C8-E33A-4E6D-A266-2E09F436E02D}" destId="{F09B7313-D560-4418-B40B-F70F8EADBC95}" srcOrd="0" destOrd="0" presId="urn:microsoft.com/office/officeart/2005/8/layout/cycle4"/>
    <dgm:cxn modelId="{79A26A9D-FCCF-4ADE-A6A4-48617B8C2DE4}" type="presOf" srcId="{3DAF617F-49E3-4AA5-84FC-516EF4B62589}" destId="{7CE9B107-2B99-4E55-824C-1FD8452A06B2}" srcOrd="0" destOrd="0" presId="urn:microsoft.com/office/officeart/2005/8/layout/cycle4"/>
    <dgm:cxn modelId="{763B22B2-F161-4BA4-B865-EDD5865124CC}" type="presOf" srcId="{06613D96-5E79-4504-B4FD-E080E97CA12F}" destId="{FDA5E0D0-E7D9-4637-AFC5-A71988969882}" srcOrd="0" destOrd="0" presId="urn:microsoft.com/office/officeart/2005/8/layout/cycle4"/>
    <dgm:cxn modelId="{61F3C8BC-DBF4-4979-806D-2B296205FFD2}" type="presOf" srcId="{3B461AD9-AEDD-43A0-9E2D-84E7B586776A}" destId="{583CDFBE-A746-4F54-B93F-509E4E76BCB0}" srcOrd="0" destOrd="0" presId="urn:microsoft.com/office/officeart/2005/8/layout/cycle4"/>
    <dgm:cxn modelId="{390220C1-56AF-4756-82DA-BF7B01754AE7}" srcId="{1C45E949-BE46-40DF-A58F-DF25D092E8DF}" destId="{06613D96-5E79-4504-B4FD-E080E97CA12F}" srcOrd="1" destOrd="0" parTransId="{EBE7451A-E3C8-4C87-8C10-EC7A12B023EE}" sibTransId="{7056DEE6-4129-46A6-91E1-126E0A4218E1}"/>
    <dgm:cxn modelId="{2152D3C1-0061-4D73-9BD8-E1735469E95A}" type="presOf" srcId="{9296179E-7E19-4054-9CB6-7F0DDA4AF8F3}" destId="{AFEE5D88-3D32-4D6B-931C-9885AE99C403}" srcOrd="1" destOrd="0" presId="urn:microsoft.com/office/officeart/2005/8/layout/cycle4"/>
    <dgm:cxn modelId="{263E15C5-49AB-4C31-B59C-7B1CFA4C49DB}" srcId="{2D3AA4C8-E33A-4E6D-A266-2E09F436E02D}" destId="{186BDF7F-9E24-4192-8AC2-8091F4F573DC}" srcOrd="0" destOrd="0" parTransId="{D3D50C2D-A01A-4A33-B736-B96E79A368AD}" sibTransId="{D11BBF15-DF39-4C30-BA46-A97B983D9121}"/>
    <dgm:cxn modelId="{5A65F6E2-67FC-4610-806E-5C99877BFF79}" type="presOf" srcId="{3B461AD9-AEDD-43A0-9E2D-84E7B586776A}" destId="{8BF6B8CB-6974-4F22-8A91-EA08C1ABC09A}" srcOrd="1" destOrd="0" presId="urn:microsoft.com/office/officeart/2005/8/layout/cycle4"/>
    <dgm:cxn modelId="{D055BCE6-F3FD-4A8A-8F84-E32DC909DB5C}" type="presOf" srcId="{186BDF7F-9E24-4192-8AC2-8091F4F573DC}" destId="{2E585CE1-F1BB-4A55-A4A6-48707B86ACC8}" srcOrd="0" destOrd="0" presId="urn:microsoft.com/office/officeart/2005/8/layout/cycle4"/>
    <dgm:cxn modelId="{75CA54E7-2BA2-47FD-947F-CDC417FDF705}" type="presOf" srcId="{186BDF7F-9E24-4192-8AC2-8091F4F573DC}" destId="{7C56BD5B-B086-4039-9705-40DC4AD9E239}" srcOrd="1" destOrd="0" presId="urn:microsoft.com/office/officeart/2005/8/layout/cycle4"/>
    <dgm:cxn modelId="{9B37C2FF-1D48-4DDA-A5D4-268522026171}" srcId="{06613D96-5E79-4504-B4FD-E080E97CA12F}" destId="{EE45AE5D-021C-49A2-842B-D79D76060828}" srcOrd="0" destOrd="0" parTransId="{D19FA536-5D7B-4CF0-AE83-90E468EA4CA5}" sibTransId="{C6066BF7-6AD5-4742-803C-9CD0B4EAEEDB}"/>
    <dgm:cxn modelId="{E55ED4CB-985A-4F12-9A8D-42DC45C44719}" type="presParOf" srcId="{1A0802B4-C682-4055-9F3A-65DF9A600458}" destId="{7A95548F-A99C-43A3-A835-4355B90E5AD9}" srcOrd="0" destOrd="0" presId="urn:microsoft.com/office/officeart/2005/8/layout/cycle4"/>
    <dgm:cxn modelId="{23197DFF-03CE-4DAE-98CD-B00B0530A10D}" type="presParOf" srcId="{7A95548F-A99C-43A3-A835-4355B90E5AD9}" destId="{C8F66F46-40D3-4230-B5AA-BEEC3705F3E9}" srcOrd="0" destOrd="0" presId="urn:microsoft.com/office/officeart/2005/8/layout/cycle4"/>
    <dgm:cxn modelId="{AAA689DF-7CD2-46CA-A25B-1DDC23716EA0}" type="presParOf" srcId="{C8F66F46-40D3-4230-B5AA-BEEC3705F3E9}" destId="{2E585CE1-F1BB-4A55-A4A6-48707B86ACC8}" srcOrd="0" destOrd="0" presId="urn:microsoft.com/office/officeart/2005/8/layout/cycle4"/>
    <dgm:cxn modelId="{62E326B8-2A37-4A45-8ED2-4BCECA475E18}" type="presParOf" srcId="{C8F66F46-40D3-4230-B5AA-BEEC3705F3E9}" destId="{7C56BD5B-B086-4039-9705-40DC4AD9E239}" srcOrd="1" destOrd="0" presId="urn:microsoft.com/office/officeart/2005/8/layout/cycle4"/>
    <dgm:cxn modelId="{CB41C0C9-1F02-4056-8009-2CF5F6539922}" type="presParOf" srcId="{7A95548F-A99C-43A3-A835-4355B90E5AD9}" destId="{F060BE3E-E965-430C-8DDC-42F4568AC282}" srcOrd="1" destOrd="0" presId="urn:microsoft.com/office/officeart/2005/8/layout/cycle4"/>
    <dgm:cxn modelId="{B70B6027-A285-4098-8032-EB42F79908C3}" type="presParOf" srcId="{F060BE3E-E965-430C-8DDC-42F4568AC282}" destId="{C1CA96F3-E11F-421B-B4E3-2A59CFADB4C2}" srcOrd="0" destOrd="0" presId="urn:microsoft.com/office/officeart/2005/8/layout/cycle4"/>
    <dgm:cxn modelId="{914444D7-7CA4-4E1E-8A15-2E25D090456C}" type="presParOf" srcId="{F060BE3E-E965-430C-8DDC-42F4568AC282}" destId="{F6355E07-01C0-4B10-9290-810087DC97F6}" srcOrd="1" destOrd="0" presId="urn:microsoft.com/office/officeart/2005/8/layout/cycle4"/>
    <dgm:cxn modelId="{DCE82AEF-BD53-4A4F-8961-56EB45DA449E}" type="presParOf" srcId="{7A95548F-A99C-43A3-A835-4355B90E5AD9}" destId="{874E00FD-D0F3-4ED9-BABC-B474AC0C0FFE}" srcOrd="2" destOrd="0" presId="urn:microsoft.com/office/officeart/2005/8/layout/cycle4"/>
    <dgm:cxn modelId="{E44D15C2-A807-4F9B-BAC9-600B1E49AA2E}" type="presParOf" srcId="{874E00FD-D0F3-4ED9-BABC-B474AC0C0FFE}" destId="{53C07757-309B-41DC-9497-1972DA325DA8}" srcOrd="0" destOrd="0" presId="urn:microsoft.com/office/officeart/2005/8/layout/cycle4"/>
    <dgm:cxn modelId="{7B2D60F9-6B77-46C1-ABC7-417FDF50AB35}" type="presParOf" srcId="{874E00FD-D0F3-4ED9-BABC-B474AC0C0FFE}" destId="{AFEE5D88-3D32-4D6B-931C-9885AE99C403}" srcOrd="1" destOrd="0" presId="urn:microsoft.com/office/officeart/2005/8/layout/cycle4"/>
    <dgm:cxn modelId="{5519AD0F-A4DB-4CF2-B2BF-EFB9B77F3FFD}" type="presParOf" srcId="{7A95548F-A99C-43A3-A835-4355B90E5AD9}" destId="{9BC32C60-6444-4A74-8916-A0BD5686F575}" srcOrd="3" destOrd="0" presId="urn:microsoft.com/office/officeart/2005/8/layout/cycle4"/>
    <dgm:cxn modelId="{DE010519-40BD-44D5-93E8-845B6C073D1B}" type="presParOf" srcId="{9BC32C60-6444-4A74-8916-A0BD5686F575}" destId="{583CDFBE-A746-4F54-B93F-509E4E76BCB0}" srcOrd="0" destOrd="0" presId="urn:microsoft.com/office/officeart/2005/8/layout/cycle4"/>
    <dgm:cxn modelId="{A8165B43-753F-4ABF-8F2D-0AA5DFCADB8A}" type="presParOf" srcId="{9BC32C60-6444-4A74-8916-A0BD5686F575}" destId="{8BF6B8CB-6974-4F22-8A91-EA08C1ABC09A}" srcOrd="1" destOrd="0" presId="urn:microsoft.com/office/officeart/2005/8/layout/cycle4"/>
    <dgm:cxn modelId="{B668C770-F848-4B04-B810-98C924988C45}" type="presParOf" srcId="{7A95548F-A99C-43A3-A835-4355B90E5AD9}" destId="{696394C7-6858-4561-BFC7-BB669EE42B99}" srcOrd="4" destOrd="0" presId="urn:microsoft.com/office/officeart/2005/8/layout/cycle4"/>
    <dgm:cxn modelId="{D666C98F-0E89-42BD-9513-F9425EC1877C}" type="presParOf" srcId="{1A0802B4-C682-4055-9F3A-65DF9A600458}" destId="{9B0B3B78-7A0F-4BE4-9981-DDD14B45F725}" srcOrd="1" destOrd="0" presId="urn:microsoft.com/office/officeart/2005/8/layout/cycle4"/>
    <dgm:cxn modelId="{7A8E23DE-1B30-42DC-8BF4-086C598C0778}" type="presParOf" srcId="{9B0B3B78-7A0F-4BE4-9981-DDD14B45F725}" destId="{F09B7313-D560-4418-B40B-F70F8EADBC95}" srcOrd="0" destOrd="0" presId="urn:microsoft.com/office/officeart/2005/8/layout/cycle4"/>
    <dgm:cxn modelId="{AF617A44-8F1F-45A0-9480-552D082E188F}" type="presParOf" srcId="{9B0B3B78-7A0F-4BE4-9981-DDD14B45F725}" destId="{FDA5E0D0-E7D9-4637-AFC5-A71988969882}" srcOrd="1" destOrd="0" presId="urn:microsoft.com/office/officeart/2005/8/layout/cycle4"/>
    <dgm:cxn modelId="{5314D08A-E1DD-46BD-9A01-F4562AA2BD9B}" type="presParOf" srcId="{9B0B3B78-7A0F-4BE4-9981-DDD14B45F725}" destId="{2332FB1D-331A-4422-8170-3E19B7F055D3}" srcOrd="2" destOrd="0" presId="urn:microsoft.com/office/officeart/2005/8/layout/cycle4"/>
    <dgm:cxn modelId="{27FC4586-6397-437A-A1C0-998E30D3910B}" type="presParOf" srcId="{9B0B3B78-7A0F-4BE4-9981-DDD14B45F725}" destId="{7CE9B107-2B99-4E55-824C-1FD8452A06B2}" srcOrd="3" destOrd="0" presId="urn:microsoft.com/office/officeart/2005/8/layout/cycle4"/>
    <dgm:cxn modelId="{04B53F9E-CADD-448E-8164-3A86E15352A2}" type="presParOf" srcId="{9B0B3B78-7A0F-4BE4-9981-DDD14B45F725}" destId="{6373478D-756E-4C59-B178-C2E90A189C57}" srcOrd="4" destOrd="0" presId="urn:microsoft.com/office/officeart/2005/8/layout/cycle4"/>
    <dgm:cxn modelId="{FCA6DC1E-8475-4389-B6F5-B48D9D083E01}" type="presParOf" srcId="{1A0802B4-C682-4055-9F3A-65DF9A600458}" destId="{BAA609E2-424F-4626-A73E-E4CF2B47506E}" srcOrd="2" destOrd="0" presId="urn:microsoft.com/office/officeart/2005/8/layout/cycle4"/>
    <dgm:cxn modelId="{B07881B8-A286-470B-B315-CF1FF80AE7C7}" type="presParOf" srcId="{1A0802B4-C682-4055-9F3A-65DF9A600458}" destId="{F839E96A-D261-4585-A049-7B44B37704E7}"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1D0DF1F-FE05-4BB3-A115-73E52460AE09}" type="doc">
      <dgm:prSet loTypeId="urn:microsoft.com/office/officeart/2009/3/layout/PieProcess" loCatId="process" qsTypeId="urn:microsoft.com/office/officeart/2005/8/quickstyle/simple1" qsCatId="simple" csTypeId="urn:microsoft.com/office/officeart/2005/8/colors/accent1_2" csCatId="accent1" phldr="1"/>
      <dgm:spPr/>
      <dgm:t>
        <a:bodyPr/>
        <a:lstStyle/>
        <a:p>
          <a:endParaRPr lang="en-US"/>
        </a:p>
      </dgm:t>
    </dgm:pt>
    <dgm:pt modelId="{FE398884-AFF0-4858-8ECD-B17EF5CBD128}">
      <dgm:prSet custT="1"/>
      <dgm:spPr/>
      <dgm:t>
        <a:bodyPr/>
        <a:lstStyle/>
        <a:p>
          <a:pPr rtl="0"/>
          <a:r>
            <a:rPr lang="en-US" sz="4000" b="0" dirty="0">
              <a:latin typeface="Cambria" panose="02040503050406030204" pitchFamily="18" charset="0"/>
            </a:rPr>
            <a:t>China </a:t>
          </a:r>
        </a:p>
      </dgm:t>
    </dgm:pt>
    <dgm:pt modelId="{7254D80B-4EA4-4275-B0E2-D98F34DBEE89}" type="parTrans" cxnId="{02440491-DDCF-47D1-86AB-C32ECC3EB4B1}">
      <dgm:prSet/>
      <dgm:spPr/>
      <dgm:t>
        <a:bodyPr/>
        <a:lstStyle/>
        <a:p>
          <a:endParaRPr lang="en-US"/>
        </a:p>
      </dgm:t>
    </dgm:pt>
    <dgm:pt modelId="{D03957B6-3EE4-4744-979B-0FAF225B2A36}" type="sibTrans" cxnId="{02440491-DDCF-47D1-86AB-C32ECC3EB4B1}">
      <dgm:prSet/>
      <dgm:spPr/>
      <dgm:t>
        <a:bodyPr/>
        <a:lstStyle/>
        <a:p>
          <a:endParaRPr lang="en-US"/>
        </a:p>
      </dgm:t>
    </dgm:pt>
    <dgm:pt modelId="{9B482CDC-F81C-4CC1-AC61-AB8B9EC3D328}">
      <dgm:prSet custT="1"/>
      <dgm:spPr/>
      <dgm:t>
        <a:bodyPr/>
        <a:lstStyle/>
        <a:p>
          <a:pPr rtl="0"/>
          <a:r>
            <a:rPr lang="en" sz="1800" dirty="0">
              <a:latin typeface="Cambria"/>
              <a:ea typeface="Cambria"/>
              <a:cs typeface="Cambria"/>
              <a:sym typeface="Cambria"/>
            </a:rPr>
            <a:t>Investors say that China’s debt-fueled economy resembles the U.S. in 2008, before credit markets seized up and caused a global recession.</a:t>
          </a:r>
          <a:endParaRPr lang="en-US" sz="1800" dirty="0">
            <a:latin typeface="Cambria" panose="02040503050406030204" pitchFamily="18" charset="0"/>
          </a:endParaRPr>
        </a:p>
      </dgm:t>
    </dgm:pt>
    <dgm:pt modelId="{4AAC8987-2E87-488C-81B1-FB3E14C44E75}" type="parTrans" cxnId="{968E3DE2-4BEE-44A6-9348-6B3B5800DD01}">
      <dgm:prSet/>
      <dgm:spPr/>
      <dgm:t>
        <a:bodyPr/>
        <a:lstStyle/>
        <a:p>
          <a:endParaRPr lang="en-US"/>
        </a:p>
      </dgm:t>
    </dgm:pt>
    <dgm:pt modelId="{E7D53113-7B3D-4D88-8743-2E1837E65800}" type="sibTrans" cxnId="{968E3DE2-4BEE-44A6-9348-6B3B5800DD01}">
      <dgm:prSet/>
      <dgm:spPr/>
      <dgm:t>
        <a:bodyPr/>
        <a:lstStyle/>
        <a:p>
          <a:endParaRPr lang="en-US"/>
        </a:p>
      </dgm:t>
    </dgm:pt>
    <dgm:pt modelId="{9192D25B-6D52-4172-9945-83667F1192B6}">
      <dgm:prSet custT="1"/>
      <dgm:spPr/>
      <dgm:t>
        <a:bodyPr/>
        <a:lstStyle/>
        <a:p>
          <a:pPr rtl="0"/>
          <a:r>
            <a:rPr lang="en" sz="1800" dirty="0">
              <a:latin typeface="Cambria"/>
              <a:ea typeface="Cambria"/>
              <a:cs typeface="Cambria"/>
              <a:sym typeface="Cambria"/>
            </a:rPr>
            <a:t>Housing values in first-tier cities have increased 62% in one year.  </a:t>
          </a:r>
          <a:endParaRPr lang="en-US" sz="1800" dirty="0">
            <a:latin typeface="Cambria" panose="02040503050406030204" pitchFamily="18" charset="0"/>
          </a:endParaRPr>
        </a:p>
      </dgm:t>
    </dgm:pt>
    <dgm:pt modelId="{04BC326D-0BFF-4181-B322-BC72FC3C2126}" type="parTrans" cxnId="{95E631ED-9E16-4E5C-A52D-3EA9239989FF}">
      <dgm:prSet/>
      <dgm:spPr/>
      <dgm:t>
        <a:bodyPr/>
        <a:lstStyle/>
        <a:p>
          <a:endParaRPr lang="en-US"/>
        </a:p>
      </dgm:t>
    </dgm:pt>
    <dgm:pt modelId="{283EB49C-478A-4F28-B624-7B5C36BEC638}" type="sibTrans" cxnId="{95E631ED-9E16-4E5C-A52D-3EA9239989FF}">
      <dgm:prSet/>
      <dgm:spPr/>
      <dgm:t>
        <a:bodyPr/>
        <a:lstStyle/>
        <a:p>
          <a:endParaRPr lang="en-US"/>
        </a:p>
      </dgm:t>
    </dgm:pt>
    <dgm:pt modelId="{45AA5D25-F1ED-46AF-90CC-A9A06A3CF391}">
      <dgm:prSet custT="1"/>
      <dgm:spPr/>
      <dgm:t>
        <a:bodyPr/>
        <a:lstStyle/>
        <a:p>
          <a:pPr rtl="0"/>
          <a:r>
            <a:rPr lang="en" sz="1800" dirty="0">
              <a:latin typeface="Cambria"/>
              <a:ea typeface="Cambria"/>
              <a:cs typeface="Cambria"/>
              <a:sym typeface="Cambria"/>
            </a:rPr>
            <a:t>In March of this year, it was reported that exports were recovering and foreign exchange reserves increased since November of 2015</a:t>
          </a:r>
          <a:endParaRPr lang="en-US" sz="1800" dirty="0">
            <a:latin typeface="Cambria" panose="02040503050406030204" pitchFamily="18" charset="0"/>
          </a:endParaRPr>
        </a:p>
      </dgm:t>
    </dgm:pt>
    <dgm:pt modelId="{A33B6042-8372-4E30-9F83-FFFF25602B3A}" type="parTrans" cxnId="{91BD6F92-F627-46DA-A398-7EB04127401F}">
      <dgm:prSet/>
      <dgm:spPr/>
      <dgm:t>
        <a:bodyPr/>
        <a:lstStyle/>
        <a:p>
          <a:endParaRPr lang="en-US"/>
        </a:p>
      </dgm:t>
    </dgm:pt>
    <dgm:pt modelId="{08ADF727-8D72-4616-B4BF-BCB1FE5D0BB7}" type="sibTrans" cxnId="{91BD6F92-F627-46DA-A398-7EB04127401F}">
      <dgm:prSet/>
      <dgm:spPr/>
      <dgm:t>
        <a:bodyPr/>
        <a:lstStyle/>
        <a:p>
          <a:endParaRPr lang="en-US"/>
        </a:p>
      </dgm:t>
    </dgm:pt>
    <dgm:pt modelId="{90130EF1-81D5-4F3E-81FA-914CA3C62B6B}">
      <dgm:prSet custT="1"/>
      <dgm:spPr/>
      <dgm:t>
        <a:bodyPr/>
        <a:lstStyle/>
        <a:p>
          <a:pPr rtl="0"/>
          <a:r>
            <a:rPr lang="en-US" sz="4000" b="0" dirty="0">
              <a:latin typeface="Cambria" panose="02040503050406030204" pitchFamily="18" charset="0"/>
            </a:rPr>
            <a:t>Europe</a:t>
          </a:r>
        </a:p>
      </dgm:t>
    </dgm:pt>
    <dgm:pt modelId="{1B74F253-131F-4D6E-97C7-7335A41680BE}" type="parTrans" cxnId="{520B1FDC-910B-4A0D-909E-E0BF13159817}">
      <dgm:prSet/>
      <dgm:spPr/>
      <dgm:t>
        <a:bodyPr/>
        <a:lstStyle/>
        <a:p>
          <a:endParaRPr lang="en-US"/>
        </a:p>
      </dgm:t>
    </dgm:pt>
    <dgm:pt modelId="{A79469FC-ABB6-441F-84DC-3E4A32C5064A}" type="sibTrans" cxnId="{520B1FDC-910B-4A0D-909E-E0BF13159817}">
      <dgm:prSet/>
      <dgm:spPr/>
      <dgm:t>
        <a:bodyPr/>
        <a:lstStyle/>
        <a:p>
          <a:endParaRPr lang="en-US"/>
        </a:p>
      </dgm:t>
    </dgm:pt>
    <dgm:pt modelId="{092E14AC-2D7E-4CAE-886F-09E2BC837401}">
      <dgm:prSet custT="1"/>
      <dgm:spPr/>
      <dgm:t>
        <a:bodyPr/>
        <a:lstStyle/>
        <a:p>
          <a:pPr rtl="0"/>
          <a:r>
            <a:rPr lang="en" sz="1800" dirty="0">
              <a:latin typeface="Cambria"/>
              <a:ea typeface="Cambria"/>
              <a:cs typeface="Cambria"/>
              <a:sym typeface="Cambria"/>
            </a:rPr>
            <a:t>Economic recovery continued in the last quarter of 2015, with GDP increasing by 0.3%.</a:t>
          </a:r>
          <a:endParaRPr lang="en-US" sz="1800" dirty="0">
            <a:latin typeface="Cambria" panose="02040503050406030204" pitchFamily="18" charset="0"/>
          </a:endParaRPr>
        </a:p>
      </dgm:t>
    </dgm:pt>
    <dgm:pt modelId="{2F30B7CD-25AF-429C-B4F4-A65FB509758A}" type="parTrans" cxnId="{E7655A77-B395-4DB4-A5B7-2FE97765A059}">
      <dgm:prSet/>
      <dgm:spPr/>
      <dgm:t>
        <a:bodyPr/>
        <a:lstStyle/>
        <a:p>
          <a:endParaRPr lang="en-US"/>
        </a:p>
      </dgm:t>
    </dgm:pt>
    <dgm:pt modelId="{94FCDB5A-A844-4CC2-BE87-978866F4494A}" type="sibTrans" cxnId="{E7655A77-B395-4DB4-A5B7-2FE97765A059}">
      <dgm:prSet/>
      <dgm:spPr/>
      <dgm:t>
        <a:bodyPr/>
        <a:lstStyle/>
        <a:p>
          <a:endParaRPr lang="en-US"/>
        </a:p>
      </dgm:t>
    </dgm:pt>
    <dgm:pt modelId="{439C17F8-9EEE-4B81-A1D1-1A02D283CB10}">
      <dgm:prSet custT="1"/>
      <dgm:spPr/>
      <dgm:t>
        <a:bodyPr/>
        <a:lstStyle/>
        <a:p>
          <a:pPr rtl="0"/>
          <a:r>
            <a:rPr lang="en" sz="1800" dirty="0">
              <a:latin typeface="Cambria"/>
              <a:ea typeface="Cambria"/>
              <a:cs typeface="Cambria"/>
              <a:sym typeface="Cambria"/>
            </a:rPr>
            <a:t>Labor reform in France caused strikes because of the worry of undermining worker’s rights and jobs security.</a:t>
          </a:r>
          <a:endParaRPr lang="en-US" sz="1800" dirty="0">
            <a:latin typeface="Cambria" panose="02040503050406030204" pitchFamily="18" charset="0"/>
          </a:endParaRPr>
        </a:p>
      </dgm:t>
    </dgm:pt>
    <dgm:pt modelId="{0757FF22-6750-49A4-8FE5-1089E1D7763F}" type="parTrans" cxnId="{7FAA62F5-BBD9-45A7-BBA1-0A5CF0FE0E30}">
      <dgm:prSet/>
      <dgm:spPr/>
      <dgm:t>
        <a:bodyPr/>
        <a:lstStyle/>
        <a:p>
          <a:endParaRPr lang="en-US"/>
        </a:p>
      </dgm:t>
    </dgm:pt>
    <dgm:pt modelId="{0476531D-0DA9-4807-8CC4-2BF5087FC725}" type="sibTrans" cxnId="{7FAA62F5-BBD9-45A7-BBA1-0A5CF0FE0E30}">
      <dgm:prSet/>
      <dgm:spPr/>
      <dgm:t>
        <a:bodyPr/>
        <a:lstStyle/>
        <a:p>
          <a:endParaRPr lang="en-US"/>
        </a:p>
      </dgm:t>
    </dgm:pt>
    <dgm:pt modelId="{CE554453-B7E5-4E60-961B-F3AC2D0DC6C8}">
      <dgm:prSet custT="1"/>
      <dgm:spPr/>
      <dgm:t>
        <a:bodyPr/>
        <a:lstStyle/>
        <a:p>
          <a:pPr rtl="0"/>
          <a:r>
            <a:rPr lang="en-US" sz="4000" b="0" dirty="0">
              <a:latin typeface="Cambria" panose="02040503050406030204" pitchFamily="18" charset="0"/>
            </a:rPr>
            <a:t>Middle East</a:t>
          </a:r>
        </a:p>
      </dgm:t>
    </dgm:pt>
    <dgm:pt modelId="{A009773B-47C0-4891-AD3D-4131401D01C1}" type="parTrans" cxnId="{1AF1A073-CCEF-41AE-A0F4-BA782F439746}">
      <dgm:prSet/>
      <dgm:spPr/>
      <dgm:t>
        <a:bodyPr/>
        <a:lstStyle/>
        <a:p>
          <a:endParaRPr lang="en-US"/>
        </a:p>
      </dgm:t>
    </dgm:pt>
    <dgm:pt modelId="{42893C34-A228-4C54-8D51-51284BE4D8DC}" type="sibTrans" cxnId="{1AF1A073-CCEF-41AE-A0F4-BA782F439746}">
      <dgm:prSet/>
      <dgm:spPr/>
      <dgm:t>
        <a:bodyPr/>
        <a:lstStyle/>
        <a:p>
          <a:endParaRPr lang="en-US"/>
        </a:p>
      </dgm:t>
    </dgm:pt>
    <dgm:pt modelId="{99FB3278-5454-4354-A977-E8FC66E21A21}">
      <dgm:prSet custT="1"/>
      <dgm:spPr/>
      <dgm:t>
        <a:bodyPr/>
        <a:lstStyle/>
        <a:p>
          <a:pPr rtl="0"/>
          <a:r>
            <a:rPr lang="en" sz="1800" dirty="0">
              <a:latin typeface="Cambria"/>
              <a:ea typeface="Cambria"/>
              <a:cs typeface="Cambria"/>
              <a:sym typeface="Cambria"/>
            </a:rPr>
            <a:t>With the collapse in oil prices, Saudi Arabia is expected to have a budget deficit of 13.5% of GDP this year.</a:t>
          </a:r>
          <a:endParaRPr lang="en-US" sz="1800" dirty="0">
            <a:latin typeface="Cambria" panose="02040503050406030204" pitchFamily="18" charset="0"/>
          </a:endParaRPr>
        </a:p>
      </dgm:t>
    </dgm:pt>
    <dgm:pt modelId="{4283343A-8492-41F7-99D1-190185804AD8}" type="parTrans" cxnId="{CA7200BD-A09C-402D-9651-F3B0C9D1F9EA}">
      <dgm:prSet/>
      <dgm:spPr/>
      <dgm:t>
        <a:bodyPr/>
        <a:lstStyle/>
        <a:p>
          <a:endParaRPr lang="en-US"/>
        </a:p>
      </dgm:t>
    </dgm:pt>
    <dgm:pt modelId="{7D859726-2B5E-463A-846B-F7FE6E6AA537}" type="sibTrans" cxnId="{CA7200BD-A09C-402D-9651-F3B0C9D1F9EA}">
      <dgm:prSet/>
      <dgm:spPr/>
      <dgm:t>
        <a:bodyPr/>
        <a:lstStyle/>
        <a:p>
          <a:endParaRPr lang="en-US"/>
        </a:p>
      </dgm:t>
    </dgm:pt>
    <dgm:pt modelId="{41BE9417-22C3-42C4-9B18-B1914C5CAC15}">
      <dgm:prSet custT="1"/>
      <dgm:spPr/>
      <dgm:t>
        <a:bodyPr/>
        <a:lstStyle/>
        <a:p>
          <a:pPr rtl="0"/>
          <a:r>
            <a:rPr lang="en" sz="1800" dirty="0">
              <a:latin typeface="Cambria"/>
              <a:ea typeface="Cambria"/>
              <a:cs typeface="Cambria"/>
              <a:sym typeface="Cambria"/>
            </a:rPr>
            <a:t>There is no sign of end to the oil market weakness.</a:t>
          </a:r>
          <a:endParaRPr lang="en-US" sz="1800" dirty="0">
            <a:latin typeface="Cambria" panose="02040503050406030204" pitchFamily="18" charset="0"/>
          </a:endParaRPr>
        </a:p>
      </dgm:t>
    </dgm:pt>
    <dgm:pt modelId="{C516D457-25B6-4F5F-9FCC-837AB12EC38F}" type="parTrans" cxnId="{E3940E12-8FEC-41BE-A45B-BFFD9CEC06DF}">
      <dgm:prSet/>
      <dgm:spPr/>
      <dgm:t>
        <a:bodyPr/>
        <a:lstStyle/>
        <a:p>
          <a:endParaRPr lang="en-US"/>
        </a:p>
      </dgm:t>
    </dgm:pt>
    <dgm:pt modelId="{1F294DD5-B88B-404B-86E1-A1EB3CAC13B9}" type="sibTrans" cxnId="{E3940E12-8FEC-41BE-A45B-BFFD9CEC06DF}">
      <dgm:prSet/>
      <dgm:spPr/>
      <dgm:t>
        <a:bodyPr/>
        <a:lstStyle/>
        <a:p>
          <a:endParaRPr lang="en-US"/>
        </a:p>
      </dgm:t>
    </dgm:pt>
    <dgm:pt modelId="{4C62A0B4-8FBE-4CE7-BC92-F31D2A73F04A}">
      <dgm:prSet custT="1"/>
      <dgm:spPr/>
      <dgm:t>
        <a:bodyPr/>
        <a:lstStyle/>
        <a:p>
          <a:pPr rtl="0"/>
          <a:r>
            <a:rPr lang="en" sz="1800" dirty="0">
              <a:latin typeface="Cambria"/>
              <a:ea typeface="Cambria"/>
              <a:cs typeface="Cambria"/>
              <a:sym typeface="Cambria"/>
            </a:rPr>
            <a:t>Continued infrastructure investment in anticipation of the World Expo 2020 should lead to growth of 2.7% in 2016.</a:t>
          </a:r>
          <a:endParaRPr lang="en-US" sz="1800" dirty="0">
            <a:latin typeface="Cambria" panose="02040503050406030204" pitchFamily="18" charset="0"/>
          </a:endParaRPr>
        </a:p>
      </dgm:t>
    </dgm:pt>
    <dgm:pt modelId="{C675D3A4-F9AF-4F0C-863D-0F82389F1AAE}" type="parTrans" cxnId="{DC61DCCA-64FD-4158-84A6-49F387E10C47}">
      <dgm:prSet/>
      <dgm:spPr/>
      <dgm:t>
        <a:bodyPr/>
        <a:lstStyle/>
        <a:p>
          <a:endParaRPr lang="en-US"/>
        </a:p>
      </dgm:t>
    </dgm:pt>
    <dgm:pt modelId="{392311FE-3E73-4FD6-86C5-D30E4167A87F}" type="sibTrans" cxnId="{DC61DCCA-64FD-4158-84A6-49F387E10C47}">
      <dgm:prSet/>
      <dgm:spPr/>
      <dgm:t>
        <a:bodyPr/>
        <a:lstStyle/>
        <a:p>
          <a:endParaRPr lang="en-US"/>
        </a:p>
      </dgm:t>
    </dgm:pt>
    <dgm:pt modelId="{ABD80ED3-9DC7-4806-99C6-96E8BADF3DBC}">
      <dgm:prSet custT="1"/>
      <dgm:spPr/>
      <dgm:t>
        <a:bodyPr/>
        <a:lstStyle/>
        <a:p>
          <a:pPr rtl="0"/>
          <a:r>
            <a:rPr lang="en" sz="1800" dirty="0">
              <a:latin typeface="Cambria"/>
              <a:ea typeface="Cambria"/>
              <a:cs typeface="Cambria"/>
              <a:sym typeface="Cambria"/>
            </a:rPr>
            <a:t>Europe is facing a lot of political conflicts that could hurt the region’s recovery such as whether to remain in the EU and high inflow of refugees from outside countries.</a:t>
          </a:r>
          <a:endParaRPr lang="en-US" sz="1800" dirty="0">
            <a:latin typeface="Cambria" panose="02040503050406030204" pitchFamily="18" charset="0"/>
          </a:endParaRPr>
        </a:p>
      </dgm:t>
    </dgm:pt>
    <dgm:pt modelId="{7F8D8670-4AF8-4FDB-9949-55C11D4B3244}" type="parTrans" cxnId="{A0577AC8-AF03-4CF7-8421-DF05717EA607}">
      <dgm:prSet/>
      <dgm:spPr/>
      <dgm:t>
        <a:bodyPr/>
        <a:lstStyle/>
        <a:p>
          <a:endParaRPr lang="en-US"/>
        </a:p>
      </dgm:t>
    </dgm:pt>
    <dgm:pt modelId="{F296EF39-46C1-4C84-BB3F-34A7539590F3}" type="sibTrans" cxnId="{A0577AC8-AF03-4CF7-8421-DF05717EA607}">
      <dgm:prSet/>
      <dgm:spPr/>
      <dgm:t>
        <a:bodyPr/>
        <a:lstStyle/>
        <a:p>
          <a:endParaRPr lang="en-US"/>
        </a:p>
      </dgm:t>
    </dgm:pt>
    <dgm:pt modelId="{306B032A-E619-4518-9650-88ED92E8067C}" type="pres">
      <dgm:prSet presAssocID="{81D0DF1F-FE05-4BB3-A115-73E52460AE09}" presName="Name0" presStyleCnt="0">
        <dgm:presLayoutVars>
          <dgm:chMax val="7"/>
          <dgm:chPref val="7"/>
          <dgm:dir/>
          <dgm:animOne val="branch"/>
          <dgm:animLvl val="lvl"/>
        </dgm:presLayoutVars>
      </dgm:prSet>
      <dgm:spPr/>
    </dgm:pt>
    <dgm:pt modelId="{0C1B2622-FA9E-49CF-8A04-74152B11D0C2}" type="pres">
      <dgm:prSet presAssocID="{FE398884-AFF0-4858-8ECD-B17EF5CBD128}" presName="ParentComposite" presStyleCnt="0"/>
      <dgm:spPr/>
    </dgm:pt>
    <dgm:pt modelId="{FD88ED4F-DAFD-480A-89AC-4A1024641118}" type="pres">
      <dgm:prSet presAssocID="{FE398884-AFF0-4858-8ECD-B17EF5CBD128}" presName="Chord" presStyleLbl="bgShp" presStyleIdx="0" presStyleCnt="3"/>
      <dgm:spPr>
        <a:solidFill>
          <a:srgbClr val="008A5C"/>
        </a:solidFill>
      </dgm:spPr>
    </dgm:pt>
    <dgm:pt modelId="{FCE7C606-3CF0-461E-AD0F-3FA8ADB3C9CC}" type="pres">
      <dgm:prSet presAssocID="{FE398884-AFF0-4858-8ECD-B17EF5CBD128}" presName="Pie" presStyleLbl="alignNode1" presStyleIdx="0" presStyleCnt="3"/>
      <dgm:spPr>
        <a:solidFill>
          <a:srgbClr val="005A3C"/>
        </a:solidFill>
        <a:ln>
          <a:solidFill>
            <a:srgbClr val="D2D2D2"/>
          </a:solidFill>
        </a:ln>
      </dgm:spPr>
    </dgm:pt>
    <dgm:pt modelId="{E3CECE32-876D-4F42-921C-86A9D4A465E0}" type="pres">
      <dgm:prSet presAssocID="{FE398884-AFF0-4858-8ECD-B17EF5CBD128}" presName="Parent" presStyleLbl="revTx" presStyleIdx="0" presStyleCnt="6">
        <dgm:presLayoutVars>
          <dgm:chMax val="1"/>
          <dgm:chPref val="1"/>
          <dgm:bulletEnabled val="1"/>
        </dgm:presLayoutVars>
      </dgm:prSet>
      <dgm:spPr/>
    </dgm:pt>
    <dgm:pt modelId="{9773BCC2-3A7B-461B-9F4E-461E9D8BEEC2}" type="pres">
      <dgm:prSet presAssocID="{E7D53113-7B3D-4D88-8743-2E1837E65800}" presName="negSibTrans" presStyleCnt="0"/>
      <dgm:spPr/>
    </dgm:pt>
    <dgm:pt modelId="{8E9161BC-935E-4E31-8537-9AF67E0C10F8}" type="pres">
      <dgm:prSet presAssocID="{FE398884-AFF0-4858-8ECD-B17EF5CBD128}" presName="composite" presStyleCnt="0"/>
      <dgm:spPr/>
    </dgm:pt>
    <dgm:pt modelId="{5A50EDC7-40EB-429F-B4D7-01FEF6563AF2}" type="pres">
      <dgm:prSet presAssocID="{FE398884-AFF0-4858-8ECD-B17EF5CBD128}" presName="Child" presStyleLbl="revTx" presStyleIdx="1" presStyleCnt="6" custScaleX="108969" custLinFactNeighborX="3225">
        <dgm:presLayoutVars>
          <dgm:chMax val="0"/>
          <dgm:chPref val="0"/>
          <dgm:bulletEnabled val="1"/>
        </dgm:presLayoutVars>
      </dgm:prSet>
      <dgm:spPr/>
    </dgm:pt>
    <dgm:pt modelId="{356AC5B3-2C08-4E25-BB0F-6E9EC8580700}" type="pres">
      <dgm:prSet presAssocID="{D03957B6-3EE4-4744-979B-0FAF225B2A36}" presName="sibTrans" presStyleCnt="0"/>
      <dgm:spPr/>
    </dgm:pt>
    <dgm:pt modelId="{B2899B74-89A3-4FC7-B7B7-186170716E88}" type="pres">
      <dgm:prSet presAssocID="{90130EF1-81D5-4F3E-81FA-914CA3C62B6B}" presName="ParentComposite" presStyleCnt="0"/>
      <dgm:spPr/>
    </dgm:pt>
    <dgm:pt modelId="{DB6EFFE2-C18D-44AB-939B-E093CE9619D7}" type="pres">
      <dgm:prSet presAssocID="{90130EF1-81D5-4F3E-81FA-914CA3C62B6B}" presName="Chord" presStyleLbl="bgShp" presStyleIdx="1" presStyleCnt="3"/>
      <dgm:spPr>
        <a:solidFill>
          <a:srgbClr val="008A5C"/>
        </a:solidFill>
      </dgm:spPr>
    </dgm:pt>
    <dgm:pt modelId="{403EE6E3-D64D-4675-BE0D-441D90323736}" type="pres">
      <dgm:prSet presAssocID="{90130EF1-81D5-4F3E-81FA-914CA3C62B6B}" presName="Pie" presStyleLbl="alignNode1" presStyleIdx="1" presStyleCnt="3"/>
      <dgm:spPr>
        <a:solidFill>
          <a:srgbClr val="005A3C"/>
        </a:solidFill>
        <a:ln>
          <a:solidFill>
            <a:srgbClr val="D2D2D2"/>
          </a:solidFill>
        </a:ln>
      </dgm:spPr>
    </dgm:pt>
    <dgm:pt modelId="{7911ED05-89F4-4004-B4E3-A3B8B67AAC50}" type="pres">
      <dgm:prSet presAssocID="{90130EF1-81D5-4F3E-81FA-914CA3C62B6B}" presName="Parent" presStyleLbl="revTx" presStyleIdx="2" presStyleCnt="6">
        <dgm:presLayoutVars>
          <dgm:chMax val="1"/>
          <dgm:chPref val="1"/>
          <dgm:bulletEnabled val="1"/>
        </dgm:presLayoutVars>
      </dgm:prSet>
      <dgm:spPr/>
    </dgm:pt>
    <dgm:pt modelId="{FBE5744B-3FE1-446D-8216-F891D3093D29}" type="pres">
      <dgm:prSet presAssocID="{94FCDB5A-A844-4CC2-BE87-978866F4494A}" presName="negSibTrans" presStyleCnt="0"/>
      <dgm:spPr/>
    </dgm:pt>
    <dgm:pt modelId="{618FAA8A-FA7E-4062-B50F-3F27C88F3988}" type="pres">
      <dgm:prSet presAssocID="{90130EF1-81D5-4F3E-81FA-914CA3C62B6B}" presName="composite" presStyleCnt="0"/>
      <dgm:spPr/>
    </dgm:pt>
    <dgm:pt modelId="{24EEC5A0-81F2-4C27-ACF4-15B661DA2727}" type="pres">
      <dgm:prSet presAssocID="{90130EF1-81D5-4F3E-81FA-914CA3C62B6B}" presName="Child" presStyleLbl="revTx" presStyleIdx="3" presStyleCnt="6">
        <dgm:presLayoutVars>
          <dgm:chMax val="0"/>
          <dgm:chPref val="0"/>
          <dgm:bulletEnabled val="1"/>
        </dgm:presLayoutVars>
      </dgm:prSet>
      <dgm:spPr/>
    </dgm:pt>
    <dgm:pt modelId="{62A8463F-3406-4CBE-9420-0ADC76287DA6}" type="pres">
      <dgm:prSet presAssocID="{A79469FC-ABB6-441F-84DC-3E4A32C5064A}" presName="sibTrans" presStyleCnt="0"/>
      <dgm:spPr/>
    </dgm:pt>
    <dgm:pt modelId="{CC27132D-73B3-4938-9767-1F011DAE91CC}" type="pres">
      <dgm:prSet presAssocID="{CE554453-B7E5-4E60-961B-F3AC2D0DC6C8}" presName="ParentComposite" presStyleCnt="0"/>
      <dgm:spPr/>
    </dgm:pt>
    <dgm:pt modelId="{CB1CEE49-CB11-4D51-BB82-6ED1656F4045}" type="pres">
      <dgm:prSet presAssocID="{CE554453-B7E5-4E60-961B-F3AC2D0DC6C8}" presName="Chord" presStyleLbl="bgShp" presStyleIdx="2" presStyleCnt="3"/>
      <dgm:spPr>
        <a:solidFill>
          <a:srgbClr val="008A5C"/>
        </a:solidFill>
      </dgm:spPr>
    </dgm:pt>
    <dgm:pt modelId="{F0C59E8E-93FC-405F-8AC0-F562B3800EB0}" type="pres">
      <dgm:prSet presAssocID="{CE554453-B7E5-4E60-961B-F3AC2D0DC6C8}" presName="Pie" presStyleLbl="alignNode1" presStyleIdx="2" presStyleCnt="3"/>
      <dgm:spPr>
        <a:solidFill>
          <a:srgbClr val="005A3C"/>
        </a:solidFill>
        <a:ln>
          <a:solidFill>
            <a:srgbClr val="D2D2D2"/>
          </a:solidFill>
        </a:ln>
      </dgm:spPr>
    </dgm:pt>
    <dgm:pt modelId="{6BC1552D-375C-4AD1-A80D-F23361F0843B}" type="pres">
      <dgm:prSet presAssocID="{CE554453-B7E5-4E60-961B-F3AC2D0DC6C8}" presName="Parent" presStyleLbl="revTx" presStyleIdx="4" presStyleCnt="6">
        <dgm:presLayoutVars>
          <dgm:chMax val="1"/>
          <dgm:chPref val="1"/>
          <dgm:bulletEnabled val="1"/>
        </dgm:presLayoutVars>
      </dgm:prSet>
      <dgm:spPr/>
    </dgm:pt>
    <dgm:pt modelId="{A05C35DF-73B5-4389-8DD7-162A985ACB97}" type="pres">
      <dgm:prSet presAssocID="{7D859726-2B5E-463A-846B-F7FE6E6AA537}" presName="negSibTrans" presStyleCnt="0"/>
      <dgm:spPr/>
    </dgm:pt>
    <dgm:pt modelId="{5DBA9766-E97A-498C-B3E3-82DE0F28732B}" type="pres">
      <dgm:prSet presAssocID="{CE554453-B7E5-4E60-961B-F3AC2D0DC6C8}" presName="composite" presStyleCnt="0"/>
      <dgm:spPr/>
    </dgm:pt>
    <dgm:pt modelId="{57271242-9AF3-46F3-8D1B-38A1636AD49A}" type="pres">
      <dgm:prSet presAssocID="{CE554453-B7E5-4E60-961B-F3AC2D0DC6C8}" presName="Child" presStyleLbl="revTx" presStyleIdx="5" presStyleCnt="6">
        <dgm:presLayoutVars>
          <dgm:chMax val="0"/>
          <dgm:chPref val="0"/>
          <dgm:bulletEnabled val="1"/>
        </dgm:presLayoutVars>
      </dgm:prSet>
      <dgm:spPr/>
    </dgm:pt>
  </dgm:ptLst>
  <dgm:cxnLst>
    <dgm:cxn modelId="{565DC803-6682-44F7-B08D-2905CD7A62F2}" type="presOf" srcId="{9B482CDC-F81C-4CC1-AC61-AB8B9EC3D328}" destId="{5A50EDC7-40EB-429F-B4D7-01FEF6563AF2}" srcOrd="0" destOrd="0" presId="urn:microsoft.com/office/officeart/2009/3/layout/PieProcess"/>
    <dgm:cxn modelId="{36E4C10F-53BE-4EA1-A626-72E68F9E8C15}" type="presOf" srcId="{CE554453-B7E5-4E60-961B-F3AC2D0DC6C8}" destId="{6BC1552D-375C-4AD1-A80D-F23361F0843B}" srcOrd="0" destOrd="0" presId="urn:microsoft.com/office/officeart/2009/3/layout/PieProcess"/>
    <dgm:cxn modelId="{E3940E12-8FEC-41BE-A45B-BFFD9CEC06DF}" srcId="{CE554453-B7E5-4E60-961B-F3AC2D0DC6C8}" destId="{41BE9417-22C3-42C4-9B18-B1914C5CAC15}" srcOrd="1" destOrd="0" parTransId="{C516D457-25B6-4F5F-9FCC-837AB12EC38F}" sibTransId="{1F294DD5-B88B-404B-86E1-A1EB3CAC13B9}"/>
    <dgm:cxn modelId="{71B04235-7C75-4D60-BD74-C038D3B7E435}" type="presOf" srcId="{439C17F8-9EEE-4B81-A1D1-1A02D283CB10}" destId="{24EEC5A0-81F2-4C27-ACF4-15B661DA2727}" srcOrd="0" destOrd="2" presId="urn:microsoft.com/office/officeart/2009/3/layout/PieProcess"/>
    <dgm:cxn modelId="{20403A40-8906-4DCF-8FA1-A2146A80AE80}" type="presOf" srcId="{9192D25B-6D52-4172-9945-83667F1192B6}" destId="{5A50EDC7-40EB-429F-B4D7-01FEF6563AF2}" srcOrd="0" destOrd="1" presId="urn:microsoft.com/office/officeart/2009/3/layout/PieProcess"/>
    <dgm:cxn modelId="{3A6CB048-2F40-4870-97BE-E229B197F761}" type="presOf" srcId="{90130EF1-81D5-4F3E-81FA-914CA3C62B6B}" destId="{7911ED05-89F4-4004-B4E3-A3B8B67AAC50}" srcOrd="0" destOrd="0" presId="urn:microsoft.com/office/officeart/2009/3/layout/PieProcess"/>
    <dgm:cxn modelId="{B245724F-FCC7-47FD-91F5-AFA8B9A2D43B}" type="presOf" srcId="{41BE9417-22C3-42C4-9B18-B1914C5CAC15}" destId="{57271242-9AF3-46F3-8D1B-38A1636AD49A}" srcOrd="0" destOrd="1" presId="urn:microsoft.com/office/officeart/2009/3/layout/PieProcess"/>
    <dgm:cxn modelId="{1AF1A073-CCEF-41AE-A0F4-BA782F439746}" srcId="{81D0DF1F-FE05-4BB3-A115-73E52460AE09}" destId="{CE554453-B7E5-4E60-961B-F3AC2D0DC6C8}" srcOrd="2" destOrd="0" parTransId="{A009773B-47C0-4891-AD3D-4131401D01C1}" sibTransId="{42893C34-A228-4C54-8D51-51284BE4D8DC}"/>
    <dgm:cxn modelId="{E7655A77-B395-4DB4-A5B7-2FE97765A059}" srcId="{90130EF1-81D5-4F3E-81FA-914CA3C62B6B}" destId="{092E14AC-2D7E-4CAE-886F-09E2BC837401}" srcOrd="0" destOrd="0" parTransId="{2F30B7CD-25AF-429C-B4F4-A65FB509758A}" sibTransId="{94FCDB5A-A844-4CC2-BE87-978866F4494A}"/>
    <dgm:cxn modelId="{7C3D397A-2D7C-454B-B2AE-EAA44CF3ECC4}" type="presOf" srcId="{092E14AC-2D7E-4CAE-886F-09E2BC837401}" destId="{24EEC5A0-81F2-4C27-ACF4-15B661DA2727}" srcOrd="0" destOrd="0" presId="urn:microsoft.com/office/officeart/2009/3/layout/PieProcess"/>
    <dgm:cxn modelId="{43EBB588-DA3A-47C4-9C7D-BF94012B78EE}" type="presOf" srcId="{81D0DF1F-FE05-4BB3-A115-73E52460AE09}" destId="{306B032A-E619-4518-9650-88ED92E8067C}" srcOrd="0" destOrd="0" presId="urn:microsoft.com/office/officeart/2009/3/layout/PieProcess"/>
    <dgm:cxn modelId="{9A02928E-5F82-4FBD-920E-4FD38CC7C484}" type="presOf" srcId="{99FB3278-5454-4354-A977-E8FC66E21A21}" destId="{57271242-9AF3-46F3-8D1B-38A1636AD49A}" srcOrd="0" destOrd="0" presId="urn:microsoft.com/office/officeart/2009/3/layout/PieProcess"/>
    <dgm:cxn modelId="{02440491-DDCF-47D1-86AB-C32ECC3EB4B1}" srcId="{81D0DF1F-FE05-4BB3-A115-73E52460AE09}" destId="{FE398884-AFF0-4858-8ECD-B17EF5CBD128}" srcOrd="0" destOrd="0" parTransId="{7254D80B-4EA4-4275-B0E2-D98F34DBEE89}" sibTransId="{D03957B6-3EE4-4744-979B-0FAF225B2A36}"/>
    <dgm:cxn modelId="{91BD6F92-F627-46DA-A398-7EB04127401F}" srcId="{FE398884-AFF0-4858-8ECD-B17EF5CBD128}" destId="{45AA5D25-F1ED-46AF-90CC-A9A06A3CF391}" srcOrd="2" destOrd="0" parTransId="{A33B6042-8372-4E30-9F83-FFFF25602B3A}" sibTransId="{08ADF727-8D72-4616-B4BF-BCB1FE5D0BB7}"/>
    <dgm:cxn modelId="{CB28E292-55FE-407B-83DD-C7EDDE0BB44E}" type="presOf" srcId="{4C62A0B4-8FBE-4CE7-BC92-F31D2A73F04A}" destId="{57271242-9AF3-46F3-8D1B-38A1636AD49A}" srcOrd="0" destOrd="2" presId="urn:microsoft.com/office/officeart/2009/3/layout/PieProcess"/>
    <dgm:cxn modelId="{1CA216A1-F062-4D0C-9D3D-1B5610820D77}" type="presOf" srcId="{ABD80ED3-9DC7-4806-99C6-96E8BADF3DBC}" destId="{24EEC5A0-81F2-4C27-ACF4-15B661DA2727}" srcOrd="0" destOrd="1" presId="urn:microsoft.com/office/officeart/2009/3/layout/PieProcess"/>
    <dgm:cxn modelId="{5F0B7CBB-7C6E-4819-81B1-303BF509F7A0}" type="presOf" srcId="{45AA5D25-F1ED-46AF-90CC-A9A06A3CF391}" destId="{5A50EDC7-40EB-429F-B4D7-01FEF6563AF2}" srcOrd="0" destOrd="2" presId="urn:microsoft.com/office/officeart/2009/3/layout/PieProcess"/>
    <dgm:cxn modelId="{CA7200BD-A09C-402D-9651-F3B0C9D1F9EA}" srcId="{CE554453-B7E5-4E60-961B-F3AC2D0DC6C8}" destId="{99FB3278-5454-4354-A977-E8FC66E21A21}" srcOrd="0" destOrd="0" parTransId="{4283343A-8492-41F7-99D1-190185804AD8}" sibTransId="{7D859726-2B5E-463A-846B-F7FE6E6AA537}"/>
    <dgm:cxn modelId="{A0577AC8-AF03-4CF7-8421-DF05717EA607}" srcId="{90130EF1-81D5-4F3E-81FA-914CA3C62B6B}" destId="{ABD80ED3-9DC7-4806-99C6-96E8BADF3DBC}" srcOrd="1" destOrd="0" parTransId="{7F8D8670-4AF8-4FDB-9949-55C11D4B3244}" sibTransId="{F296EF39-46C1-4C84-BB3F-34A7539590F3}"/>
    <dgm:cxn modelId="{C9A31CC9-1228-4D7E-912D-CA117E5FC07F}" type="presOf" srcId="{FE398884-AFF0-4858-8ECD-B17EF5CBD128}" destId="{E3CECE32-876D-4F42-921C-86A9D4A465E0}" srcOrd="0" destOrd="0" presId="urn:microsoft.com/office/officeart/2009/3/layout/PieProcess"/>
    <dgm:cxn modelId="{DC61DCCA-64FD-4158-84A6-49F387E10C47}" srcId="{CE554453-B7E5-4E60-961B-F3AC2D0DC6C8}" destId="{4C62A0B4-8FBE-4CE7-BC92-F31D2A73F04A}" srcOrd="2" destOrd="0" parTransId="{C675D3A4-F9AF-4F0C-863D-0F82389F1AAE}" sibTransId="{392311FE-3E73-4FD6-86C5-D30E4167A87F}"/>
    <dgm:cxn modelId="{520B1FDC-910B-4A0D-909E-E0BF13159817}" srcId="{81D0DF1F-FE05-4BB3-A115-73E52460AE09}" destId="{90130EF1-81D5-4F3E-81FA-914CA3C62B6B}" srcOrd="1" destOrd="0" parTransId="{1B74F253-131F-4D6E-97C7-7335A41680BE}" sibTransId="{A79469FC-ABB6-441F-84DC-3E4A32C5064A}"/>
    <dgm:cxn modelId="{968E3DE2-4BEE-44A6-9348-6B3B5800DD01}" srcId="{FE398884-AFF0-4858-8ECD-B17EF5CBD128}" destId="{9B482CDC-F81C-4CC1-AC61-AB8B9EC3D328}" srcOrd="0" destOrd="0" parTransId="{4AAC8987-2E87-488C-81B1-FB3E14C44E75}" sibTransId="{E7D53113-7B3D-4D88-8743-2E1837E65800}"/>
    <dgm:cxn modelId="{95E631ED-9E16-4E5C-A52D-3EA9239989FF}" srcId="{FE398884-AFF0-4858-8ECD-B17EF5CBD128}" destId="{9192D25B-6D52-4172-9945-83667F1192B6}" srcOrd="1" destOrd="0" parTransId="{04BC326D-0BFF-4181-B322-BC72FC3C2126}" sibTransId="{283EB49C-478A-4F28-B624-7B5C36BEC638}"/>
    <dgm:cxn modelId="{7FAA62F5-BBD9-45A7-BBA1-0A5CF0FE0E30}" srcId="{90130EF1-81D5-4F3E-81FA-914CA3C62B6B}" destId="{439C17F8-9EEE-4B81-A1D1-1A02D283CB10}" srcOrd="2" destOrd="0" parTransId="{0757FF22-6750-49A4-8FE5-1089E1D7763F}" sibTransId="{0476531D-0DA9-4807-8CC4-2BF5087FC725}"/>
    <dgm:cxn modelId="{664C38C5-ACF3-476B-89AE-6683CA3DB2C1}" type="presParOf" srcId="{306B032A-E619-4518-9650-88ED92E8067C}" destId="{0C1B2622-FA9E-49CF-8A04-74152B11D0C2}" srcOrd="0" destOrd="0" presId="urn:microsoft.com/office/officeart/2009/3/layout/PieProcess"/>
    <dgm:cxn modelId="{32E6AADB-3D25-4425-8852-B93609A3D9AF}" type="presParOf" srcId="{0C1B2622-FA9E-49CF-8A04-74152B11D0C2}" destId="{FD88ED4F-DAFD-480A-89AC-4A1024641118}" srcOrd="0" destOrd="0" presId="urn:microsoft.com/office/officeart/2009/3/layout/PieProcess"/>
    <dgm:cxn modelId="{D3BF30D6-56DB-41A0-9653-4451A630C111}" type="presParOf" srcId="{0C1B2622-FA9E-49CF-8A04-74152B11D0C2}" destId="{FCE7C606-3CF0-461E-AD0F-3FA8ADB3C9CC}" srcOrd="1" destOrd="0" presId="urn:microsoft.com/office/officeart/2009/3/layout/PieProcess"/>
    <dgm:cxn modelId="{1C9228DB-1D17-4A3B-9FA2-2AC85975356A}" type="presParOf" srcId="{0C1B2622-FA9E-49CF-8A04-74152B11D0C2}" destId="{E3CECE32-876D-4F42-921C-86A9D4A465E0}" srcOrd="2" destOrd="0" presId="urn:microsoft.com/office/officeart/2009/3/layout/PieProcess"/>
    <dgm:cxn modelId="{C76FAEF7-A0A8-4F99-A1D6-C1933744E76D}" type="presParOf" srcId="{306B032A-E619-4518-9650-88ED92E8067C}" destId="{9773BCC2-3A7B-461B-9F4E-461E9D8BEEC2}" srcOrd="1" destOrd="0" presId="urn:microsoft.com/office/officeart/2009/3/layout/PieProcess"/>
    <dgm:cxn modelId="{9C097CF6-CB02-4D67-9EEA-7504BC6AF01D}" type="presParOf" srcId="{306B032A-E619-4518-9650-88ED92E8067C}" destId="{8E9161BC-935E-4E31-8537-9AF67E0C10F8}" srcOrd="2" destOrd="0" presId="urn:microsoft.com/office/officeart/2009/3/layout/PieProcess"/>
    <dgm:cxn modelId="{A2C8D94D-ADE9-46EF-8C4A-CC0DF117732F}" type="presParOf" srcId="{8E9161BC-935E-4E31-8537-9AF67E0C10F8}" destId="{5A50EDC7-40EB-429F-B4D7-01FEF6563AF2}" srcOrd="0" destOrd="0" presId="urn:microsoft.com/office/officeart/2009/3/layout/PieProcess"/>
    <dgm:cxn modelId="{9E10CDBA-0C43-4571-AE17-59F85C975A9C}" type="presParOf" srcId="{306B032A-E619-4518-9650-88ED92E8067C}" destId="{356AC5B3-2C08-4E25-BB0F-6E9EC8580700}" srcOrd="3" destOrd="0" presId="urn:microsoft.com/office/officeart/2009/3/layout/PieProcess"/>
    <dgm:cxn modelId="{99AB18AB-3154-4819-A9D5-1E1263C03B53}" type="presParOf" srcId="{306B032A-E619-4518-9650-88ED92E8067C}" destId="{B2899B74-89A3-4FC7-B7B7-186170716E88}" srcOrd="4" destOrd="0" presId="urn:microsoft.com/office/officeart/2009/3/layout/PieProcess"/>
    <dgm:cxn modelId="{FED1470C-D8F5-4609-BF7B-4CBEBB8F781A}" type="presParOf" srcId="{B2899B74-89A3-4FC7-B7B7-186170716E88}" destId="{DB6EFFE2-C18D-44AB-939B-E093CE9619D7}" srcOrd="0" destOrd="0" presId="urn:microsoft.com/office/officeart/2009/3/layout/PieProcess"/>
    <dgm:cxn modelId="{F18CFE7B-B8AB-40EB-8417-BF64F4F511E4}" type="presParOf" srcId="{B2899B74-89A3-4FC7-B7B7-186170716E88}" destId="{403EE6E3-D64D-4675-BE0D-441D90323736}" srcOrd="1" destOrd="0" presId="urn:microsoft.com/office/officeart/2009/3/layout/PieProcess"/>
    <dgm:cxn modelId="{4AA0116F-74A0-4053-B9E0-B3523CD57AF7}" type="presParOf" srcId="{B2899B74-89A3-4FC7-B7B7-186170716E88}" destId="{7911ED05-89F4-4004-B4E3-A3B8B67AAC50}" srcOrd="2" destOrd="0" presId="urn:microsoft.com/office/officeart/2009/3/layout/PieProcess"/>
    <dgm:cxn modelId="{B0CC36D5-5079-473D-9158-E707FA4FE2B3}" type="presParOf" srcId="{306B032A-E619-4518-9650-88ED92E8067C}" destId="{FBE5744B-3FE1-446D-8216-F891D3093D29}" srcOrd="5" destOrd="0" presId="urn:microsoft.com/office/officeart/2009/3/layout/PieProcess"/>
    <dgm:cxn modelId="{E4226331-D386-42C8-A00C-9AE31B19E133}" type="presParOf" srcId="{306B032A-E619-4518-9650-88ED92E8067C}" destId="{618FAA8A-FA7E-4062-B50F-3F27C88F3988}" srcOrd="6" destOrd="0" presId="urn:microsoft.com/office/officeart/2009/3/layout/PieProcess"/>
    <dgm:cxn modelId="{B507B9C4-9BE2-42AE-847B-2C08DACAB436}" type="presParOf" srcId="{618FAA8A-FA7E-4062-B50F-3F27C88F3988}" destId="{24EEC5A0-81F2-4C27-ACF4-15B661DA2727}" srcOrd="0" destOrd="0" presId="urn:microsoft.com/office/officeart/2009/3/layout/PieProcess"/>
    <dgm:cxn modelId="{EF8156DC-FB87-4AD1-A79B-8FDE70C43A9B}" type="presParOf" srcId="{306B032A-E619-4518-9650-88ED92E8067C}" destId="{62A8463F-3406-4CBE-9420-0ADC76287DA6}" srcOrd="7" destOrd="0" presId="urn:microsoft.com/office/officeart/2009/3/layout/PieProcess"/>
    <dgm:cxn modelId="{8AA116C8-5C5B-4A18-82E8-CE69881ACC98}" type="presParOf" srcId="{306B032A-E619-4518-9650-88ED92E8067C}" destId="{CC27132D-73B3-4938-9767-1F011DAE91CC}" srcOrd="8" destOrd="0" presId="urn:microsoft.com/office/officeart/2009/3/layout/PieProcess"/>
    <dgm:cxn modelId="{EDFED1A1-2194-43FB-B3FA-5AB45BC53EB8}" type="presParOf" srcId="{CC27132D-73B3-4938-9767-1F011DAE91CC}" destId="{CB1CEE49-CB11-4D51-BB82-6ED1656F4045}" srcOrd="0" destOrd="0" presId="urn:microsoft.com/office/officeart/2009/3/layout/PieProcess"/>
    <dgm:cxn modelId="{7FC06846-AD82-40DC-87FE-E67130DF0DD0}" type="presParOf" srcId="{CC27132D-73B3-4938-9767-1F011DAE91CC}" destId="{F0C59E8E-93FC-405F-8AC0-F562B3800EB0}" srcOrd="1" destOrd="0" presId="urn:microsoft.com/office/officeart/2009/3/layout/PieProcess"/>
    <dgm:cxn modelId="{CF4D81E9-5372-4C6A-89A7-65B136EE5DB7}" type="presParOf" srcId="{CC27132D-73B3-4938-9767-1F011DAE91CC}" destId="{6BC1552D-375C-4AD1-A80D-F23361F0843B}" srcOrd="2" destOrd="0" presId="urn:microsoft.com/office/officeart/2009/3/layout/PieProcess"/>
    <dgm:cxn modelId="{3D346469-CD88-4B3F-9E43-CC172FB1587F}" type="presParOf" srcId="{306B032A-E619-4518-9650-88ED92E8067C}" destId="{A05C35DF-73B5-4389-8DD7-162A985ACB97}" srcOrd="9" destOrd="0" presId="urn:microsoft.com/office/officeart/2009/3/layout/PieProcess"/>
    <dgm:cxn modelId="{1E5DDE25-4FCA-4B21-818C-3FF6EE393172}" type="presParOf" srcId="{306B032A-E619-4518-9650-88ED92E8067C}" destId="{5DBA9766-E97A-498C-B3E3-82DE0F28732B}" srcOrd="10" destOrd="0" presId="urn:microsoft.com/office/officeart/2009/3/layout/PieProcess"/>
    <dgm:cxn modelId="{30628D7A-1238-41A6-B1CF-F5A8E3DA5587}" type="presParOf" srcId="{5DBA9766-E97A-498C-B3E3-82DE0F28732B}" destId="{57271242-9AF3-46F3-8D1B-38A1636AD49A}" srcOrd="0" destOrd="0" presId="urn:microsoft.com/office/officeart/2009/3/layout/Pi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C79F202-46A3-4E8C-BFFB-E5230CDF8E28}" type="doc">
      <dgm:prSet loTypeId="urn:microsoft.com/office/officeart/2005/8/layout/chevron1" loCatId="process" qsTypeId="urn:microsoft.com/office/officeart/2005/8/quickstyle/simple1" qsCatId="simple" csTypeId="urn:microsoft.com/office/officeart/2005/8/colors/accent1_2" csCatId="accent1" phldr="1"/>
      <dgm:spPr/>
    </dgm:pt>
    <dgm:pt modelId="{5F803A5B-22BE-4F34-85A6-10EBFB51D6CF}">
      <dgm:prSet phldrT="[Text]"/>
      <dgm:spPr>
        <a:solidFill>
          <a:schemeClr val="bg1">
            <a:lumMod val="75000"/>
          </a:schemeClr>
        </a:solidFill>
      </dgm:spPr>
      <dgm:t>
        <a:bodyPr/>
        <a:lstStyle/>
        <a:p>
          <a:r>
            <a:rPr lang="en-US" dirty="0">
              <a:solidFill>
                <a:schemeClr val="tx1"/>
              </a:solidFill>
              <a:latin typeface="Cambria" panose="02040503050406030204" pitchFamily="18" charset="0"/>
            </a:rPr>
            <a:t>Overview </a:t>
          </a:r>
        </a:p>
      </dgm:t>
    </dgm:pt>
    <dgm:pt modelId="{92CC963A-E024-49D6-A3F9-522A10DAD15F}" type="parTrans" cxnId="{301C5036-E24A-4C29-A44B-0FB2BEFC1CCA}">
      <dgm:prSet/>
      <dgm:spPr/>
      <dgm:t>
        <a:bodyPr/>
        <a:lstStyle/>
        <a:p>
          <a:endParaRPr lang="en-US">
            <a:latin typeface="Cambria" panose="02040503050406030204" pitchFamily="18" charset="0"/>
          </a:endParaRPr>
        </a:p>
      </dgm:t>
    </dgm:pt>
    <dgm:pt modelId="{EFCABC26-A0ED-4FAD-A1CF-FF820C0E94D3}" type="sibTrans" cxnId="{301C5036-E24A-4C29-A44B-0FB2BEFC1CCA}">
      <dgm:prSet/>
      <dgm:spPr/>
      <dgm:t>
        <a:bodyPr/>
        <a:lstStyle/>
        <a:p>
          <a:endParaRPr lang="en-US">
            <a:latin typeface="Cambria" panose="02040503050406030204" pitchFamily="18" charset="0"/>
          </a:endParaRPr>
        </a:p>
      </dgm:t>
    </dgm:pt>
    <dgm:pt modelId="{AE028A22-C341-40CA-827D-B5042E6B1D80}">
      <dgm:prSet phldrT="[Text]"/>
      <dgm:spPr>
        <a:solidFill>
          <a:schemeClr val="bg1">
            <a:lumMod val="75000"/>
          </a:schemeClr>
        </a:solidFill>
      </dgm:spPr>
      <dgm:t>
        <a:bodyPr/>
        <a:lstStyle/>
        <a:p>
          <a:r>
            <a:rPr lang="en-US" dirty="0">
              <a:solidFill>
                <a:schemeClr val="tx1"/>
              </a:solidFill>
              <a:latin typeface="Cambria" panose="02040503050406030204" pitchFamily="18" charset="0"/>
            </a:rPr>
            <a:t>Economic Conditions</a:t>
          </a:r>
        </a:p>
      </dgm:t>
    </dgm:pt>
    <dgm:pt modelId="{156EB9FA-05E1-4075-A044-62459FF7C7F6}" type="parTrans" cxnId="{36FFEB00-93C5-4072-99A3-B0C1B188CCE4}">
      <dgm:prSet/>
      <dgm:spPr/>
      <dgm:t>
        <a:bodyPr/>
        <a:lstStyle/>
        <a:p>
          <a:endParaRPr lang="en-US">
            <a:latin typeface="Cambria" panose="02040503050406030204" pitchFamily="18" charset="0"/>
          </a:endParaRPr>
        </a:p>
      </dgm:t>
    </dgm:pt>
    <dgm:pt modelId="{5C6B81ED-DF34-4B12-9451-3190049FAC42}" type="sibTrans" cxnId="{36FFEB00-93C5-4072-99A3-B0C1B188CCE4}">
      <dgm:prSet/>
      <dgm:spPr/>
      <dgm:t>
        <a:bodyPr/>
        <a:lstStyle/>
        <a:p>
          <a:endParaRPr lang="en-US">
            <a:latin typeface="Cambria" panose="02040503050406030204" pitchFamily="18" charset="0"/>
          </a:endParaRPr>
        </a:p>
      </dgm:t>
    </dgm:pt>
    <dgm:pt modelId="{BF3BE9EB-683D-42D7-8B7B-69E3A26F8DCF}">
      <dgm:prSet phldrT="[Text]"/>
      <dgm:spPr>
        <a:solidFill>
          <a:schemeClr val="bg1">
            <a:lumMod val="75000"/>
          </a:schemeClr>
        </a:solidFill>
      </dgm:spPr>
      <dgm:t>
        <a:bodyPr/>
        <a:lstStyle/>
        <a:p>
          <a:r>
            <a:rPr lang="en-US" dirty="0">
              <a:solidFill>
                <a:schemeClr val="tx1"/>
              </a:solidFill>
              <a:latin typeface="Cambria" panose="02040503050406030204" pitchFamily="18" charset="0"/>
            </a:rPr>
            <a:t>Portfolio Strategy &amp; Composition</a:t>
          </a:r>
        </a:p>
      </dgm:t>
    </dgm:pt>
    <dgm:pt modelId="{AD86BED1-BDB7-4F90-A85C-C107562A7212}" type="parTrans" cxnId="{30D852F7-A1FF-4BAA-9C1F-87ED66CDF367}">
      <dgm:prSet/>
      <dgm:spPr/>
      <dgm:t>
        <a:bodyPr/>
        <a:lstStyle/>
        <a:p>
          <a:endParaRPr lang="en-US">
            <a:latin typeface="Cambria" panose="02040503050406030204" pitchFamily="18" charset="0"/>
          </a:endParaRPr>
        </a:p>
      </dgm:t>
    </dgm:pt>
    <dgm:pt modelId="{0211ED15-6018-4919-ADD6-F8684B308927}" type="sibTrans" cxnId="{30D852F7-A1FF-4BAA-9C1F-87ED66CDF367}">
      <dgm:prSet/>
      <dgm:spPr/>
      <dgm:t>
        <a:bodyPr/>
        <a:lstStyle/>
        <a:p>
          <a:endParaRPr lang="en-US">
            <a:latin typeface="Cambria" panose="02040503050406030204" pitchFamily="18" charset="0"/>
          </a:endParaRPr>
        </a:p>
      </dgm:t>
    </dgm:pt>
    <dgm:pt modelId="{706B95C1-C338-45B7-BA0B-A50F3207F412}">
      <dgm:prSet phldrT="[Text]"/>
      <dgm:spPr>
        <a:solidFill>
          <a:srgbClr val="005A3C"/>
        </a:solidFill>
      </dgm:spPr>
      <dgm:t>
        <a:bodyPr/>
        <a:lstStyle/>
        <a:p>
          <a:r>
            <a:rPr lang="en-US" dirty="0">
              <a:solidFill>
                <a:schemeClr val="bg1"/>
              </a:solidFill>
              <a:latin typeface="Cambria" panose="02040503050406030204" pitchFamily="18" charset="0"/>
            </a:rPr>
            <a:t>Sector Summaries</a:t>
          </a:r>
        </a:p>
      </dgm:t>
    </dgm:pt>
    <dgm:pt modelId="{1ED72617-956B-42C6-A6EF-B1897219DAC1}" type="parTrans" cxnId="{C19857BA-CEF4-43F6-A3A0-2BB521C5E229}">
      <dgm:prSet/>
      <dgm:spPr/>
      <dgm:t>
        <a:bodyPr/>
        <a:lstStyle/>
        <a:p>
          <a:endParaRPr lang="en-US">
            <a:latin typeface="Cambria" panose="02040503050406030204" pitchFamily="18" charset="0"/>
          </a:endParaRPr>
        </a:p>
      </dgm:t>
    </dgm:pt>
    <dgm:pt modelId="{78AD03C7-F9E8-4FC1-AB48-A2A980435588}" type="sibTrans" cxnId="{C19857BA-CEF4-43F6-A3A0-2BB521C5E229}">
      <dgm:prSet/>
      <dgm:spPr/>
      <dgm:t>
        <a:bodyPr/>
        <a:lstStyle/>
        <a:p>
          <a:endParaRPr lang="en-US">
            <a:latin typeface="Cambria" panose="02040503050406030204" pitchFamily="18" charset="0"/>
          </a:endParaRPr>
        </a:p>
      </dgm:t>
    </dgm:pt>
    <dgm:pt modelId="{EBE436B8-21CF-4736-9906-1D324CB1504C}">
      <dgm:prSet phldrT="[Text]"/>
      <dgm:spPr>
        <a:solidFill>
          <a:schemeClr val="bg1">
            <a:lumMod val="75000"/>
          </a:schemeClr>
        </a:solidFill>
      </dgm:spPr>
      <dgm:t>
        <a:bodyPr/>
        <a:lstStyle/>
        <a:p>
          <a:r>
            <a:rPr lang="en-US" dirty="0">
              <a:solidFill>
                <a:schemeClr val="tx1"/>
              </a:solidFill>
              <a:latin typeface="Cambria" panose="02040503050406030204" pitchFamily="18" charset="0"/>
            </a:rPr>
            <a:t>Risk Analysis</a:t>
          </a:r>
        </a:p>
      </dgm:t>
    </dgm:pt>
    <dgm:pt modelId="{8D3E429C-83E6-439A-8E18-3293405ED7DC}" type="parTrans" cxnId="{B688BA00-1910-476B-B89D-A7ACB1A25AA8}">
      <dgm:prSet/>
      <dgm:spPr/>
      <dgm:t>
        <a:bodyPr/>
        <a:lstStyle/>
        <a:p>
          <a:endParaRPr lang="en-US">
            <a:latin typeface="Cambria" panose="02040503050406030204" pitchFamily="18" charset="0"/>
          </a:endParaRPr>
        </a:p>
      </dgm:t>
    </dgm:pt>
    <dgm:pt modelId="{97AD9ABE-C019-4AC4-B342-6B9565B3B760}" type="sibTrans" cxnId="{B688BA00-1910-476B-B89D-A7ACB1A25AA8}">
      <dgm:prSet/>
      <dgm:spPr/>
      <dgm:t>
        <a:bodyPr/>
        <a:lstStyle/>
        <a:p>
          <a:endParaRPr lang="en-US">
            <a:latin typeface="Cambria" panose="02040503050406030204" pitchFamily="18" charset="0"/>
          </a:endParaRPr>
        </a:p>
      </dgm:t>
    </dgm:pt>
    <dgm:pt modelId="{7D0E81F6-2069-415D-A38D-9A2442D6F072}">
      <dgm:prSet phldrT="[Text]"/>
      <dgm:spPr>
        <a:solidFill>
          <a:schemeClr val="bg1">
            <a:lumMod val="75000"/>
          </a:schemeClr>
        </a:solidFill>
      </dgm:spPr>
      <dgm:t>
        <a:bodyPr/>
        <a:lstStyle/>
        <a:p>
          <a:r>
            <a:rPr lang="en-US" dirty="0">
              <a:solidFill>
                <a:schemeClr val="tx1"/>
              </a:solidFill>
              <a:latin typeface="Cambria" panose="02040503050406030204" pitchFamily="18" charset="0"/>
            </a:rPr>
            <a:t>Performance Review</a:t>
          </a:r>
        </a:p>
      </dgm:t>
    </dgm:pt>
    <dgm:pt modelId="{69DF0798-6463-415C-976A-B0E41262E338}" type="parTrans" cxnId="{D6A1A73F-5653-443C-91CD-E8824CFAB58F}">
      <dgm:prSet/>
      <dgm:spPr/>
      <dgm:t>
        <a:bodyPr/>
        <a:lstStyle/>
        <a:p>
          <a:endParaRPr lang="en-US">
            <a:latin typeface="Cambria" panose="02040503050406030204" pitchFamily="18" charset="0"/>
          </a:endParaRPr>
        </a:p>
      </dgm:t>
    </dgm:pt>
    <dgm:pt modelId="{BF32C263-AD54-45E7-8E47-F06D6BD01BC6}" type="sibTrans" cxnId="{D6A1A73F-5653-443C-91CD-E8824CFAB58F}">
      <dgm:prSet/>
      <dgm:spPr/>
      <dgm:t>
        <a:bodyPr/>
        <a:lstStyle/>
        <a:p>
          <a:endParaRPr lang="en-US">
            <a:latin typeface="Cambria" panose="02040503050406030204" pitchFamily="18" charset="0"/>
          </a:endParaRPr>
        </a:p>
      </dgm:t>
    </dgm:pt>
    <dgm:pt modelId="{F45E658C-CC05-431A-9742-6C84849C6A16}">
      <dgm:prSet phldrT="[Text]"/>
      <dgm:spPr>
        <a:solidFill>
          <a:schemeClr val="bg1">
            <a:lumMod val="75000"/>
          </a:schemeClr>
        </a:solidFill>
      </dgm:spPr>
      <dgm:t>
        <a:bodyPr/>
        <a:lstStyle/>
        <a:p>
          <a:r>
            <a:rPr lang="en-US" dirty="0">
              <a:solidFill>
                <a:schemeClr val="tx1"/>
              </a:solidFill>
              <a:latin typeface="Cambria" panose="02040503050406030204" pitchFamily="18" charset="0"/>
            </a:rPr>
            <a:t>Student Biographies</a:t>
          </a:r>
        </a:p>
      </dgm:t>
    </dgm:pt>
    <dgm:pt modelId="{F5BB7C37-FF9A-4361-8FF4-5B5F9CEFDF65}" type="parTrans" cxnId="{C44C7319-AC3D-45F3-A5D4-D4B38AAC7E2E}">
      <dgm:prSet/>
      <dgm:spPr/>
      <dgm:t>
        <a:bodyPr/>
        <a:lstStyle/>
        <a:p>
          <a:endParaRPr lang="en-US">
            <a:latin typeface="Cambria" panose="02040503050406030204" pitchFamily="18" charset="0"/>
          </a:endParaRPr>
        </a:p>
      </dgm:t>
    </dgm:pt>
    <dgm:pt modelId="{CEE92780-113A-4C9D-BB87-B1555049CCCA}" type="sibTrans" cxnId="{C44C7319-AC3D-45F3-A5D4-D4B38AAC7E2E}">
      <dgm:prSet/>
      <dgm:spPr/>
      <dgm:t>
        <a:bodyPr/>
        <a:lstStyle/>
        <a:p>
          <a:endParaRPr lang="en-US">
            <a:latin typeface="Cambria" panose="02040503050406030204" pitchFamily="18" charset="0"/>
          </a:endParaRPr>
        </a:p>
      </dgm:t>
    </dgm:pt>
    <dgm:pt modelId="{14A16B3F-CB0E-40A4-B333-7069C057FBA2}" type="pres">
      <dgm:prSet presAssocID="{3C79F202-46A3-4E8C-BFFB-E5230CDF8E28}" presName="Name0" presStyleCnt="0">
        <dgm:presLayoutVars>
          <dgm:dir/>
          <dgm:animLvl val="lvl"/>
          <dgm:resizeHandles val="exact"/>
        </dgm:presLayoutVars>
      </dgm:prSet>
      <dgm:spPr/>
    </dgm:pt>
    <dgm:pt modelId="{C2FA0260-AF8B-4C60-97DC-FCA88A0CE119}" type="pres">
      <dgm:prSet presAssocID="{5F803A5B-22BE-4F34-85A6-10EBFB51D6CF}" presName="parTxOnly" presStyleLbl="node1" presStyleIdx="0" presStyleCnt="7">
        <dgm:presLayoutVars>
          <dgm:chMax val="0"/>
          <dgm:chPref val="0"/>
          <dgm:bulletEnabled val="1"/>
        </dgm:presLayoutVars>
      </dgm:prSet>
      <dgm:spPr/>
    </dgm:pt>
    <dgm:pt modelId="{24E8C84A-C2E3-4FE8-8DAF-F097F8E5CB4F}" type="pres">
      <dgm:prSet presAssocID="{EFCABC26-A0ED-4FAD-A1CF-FF820C0E94D3}" presName="parTxOnlySpace" presStyleCnt="0"/>
      <dgm:spPr/>
    </dgm:pt>
    <dgm:pt modelId="{2BC94F5E-8EB4-4F53-A153-CBBA496E5432}" type="pres">
      <dgm:prSet presAssocID="{AE028A22-C341-40CA-827D-B5042E6B1D80}" presName="parTxOnly" presStyleLbl="node1" presStyleIdx="1" presStyleCnt="7">
        <dgm:presLayoutVars>
          <dgm:chMax val="0"/>
          <dgm:chPref val="0"/>
          <dgm:bulletEnabled val="1"/>
        </dgm:presLayoutVars>
      </dgm:prSet>
      <dgm:spPr/>
    </dgm:pt>
    <dgm:pt modelId="{078376D3-0A69-43B0-BA11-AA605078D740}" type="pres">
      <dgm:prSet presAssocID="{5C6B81ED-DF34-4B12-9451-3190049FAC42}" presName="parTxOnlySpace" presStyleCnt="0"/>
      <dgm:spPr/>
    </dgm:pt>
    <dgm:pt modelId="{B4AEAA16-2F9F-40E9-87CF-FBCCCCCB0E50}" type="pres">
      <dgm:prSet presAssocID="{706B95C1-C338-45B7-BA0B-A50F3207F412}" presName="parTxOnly" presStyleLbl="node1" presStyleIdx="2" presStyleCnt="7">
        <dgm:presLayoutVars>
          <dgm:chMax val="0"/>
          <dgm:chPref val="0"/>
          <dgm:bulletEnabled val="1"/>
        </dgm:presLayoutVars>
      </dgm:prSet>
      <dgm:spPr/>
    </dgm:pt>
    <dgm:pt modelId="{FB16C91A-ECE2-4021-971C-97D60E4B55F1}" type="pres">
      <dgm:prSet presAssocID="{78AD03C7-F9E8-4FC1-AB48-A2A980435588}" presName="parTxOnlySpace" presStyleCnt="0"/>
      <dgm:spPr/>
    </dgm:pt>
    <dgm:pt modelId="{C37871B3-EE4C-43B5-84AD-B8B376C4415D}" type="pres">
      <dgm:prSet presAssocID="{BF3BE9EB-683D-42D7-8B7B-69E3A26F8DCF}" presName="parTxOnly" presStyleLbl="node1" presStyleIdx="3" presStyleCnt="7">
        <dgm:presLayoutVars>
          <dgm:chMax val="0"/>
          <dgm:chPref val="0"/>
          <dgm:bulletEnabled val="1"/>
        </dgm:presLayoutVars>
      </dgm:prSet>
      <dgm:spPr/>
    </dgm:pt>
    <dgm:pt modelId="{3539B5FE-FBD7-4C5E-91B8-DDE08B3CB238}" type="pres">
      <dgm:prSet presAssocID="{0211ED15-6018-4919-ADD6-F8684B308927}" presName="parTxOnlySpace" presStyleCnt="0"/>
      <dgm:spPr/>
    </dgm:pt>
    <dgm:pt modelId="{DD5B0AA9-FD91-4124-808B-603D3166253C}" type="pres">
      <dgm:prSet presAssocID="{EBE436B8-21CF-4736-9906-1D324CB1504C}" presName="parTxOnly" presStyleLbl="node1" presStyleIdx="4" presStyleCnt="7">
        <dgm:presLayoutVars>
          <dgm:chMax val="0"/>
          <dgm:chPref val="0"/>
          <dgm:bulletEnabled val="1"/>
        </dgm:presLayoutVars>
      </dgm:prSet>
      <dgm:spPr/>
    </dgm:pt>
    <dgm:pt modelId="{5B5BC6B2-71A0-4363-BDB0-7033B75897C4}" type="pres">
      <dgm:prSet presAssocID="{97AD9ABE-C019-4AC4-B342-6B9565B3B760}" presName="parTxOnlySpace" presStyleCnt="0"/>
      <dgm:spPr/>
    </dgm:pt>
    <dgm:pt modelId="{23385F22-28E8-4903-8ED4-C59D31D2B08B}" type="pres">
      <dgm:prSet presAssocID="{7D0E81F6-2069-415D-A38D-9A2442D6F072}" presName="parTxOnly" presStyleLbl="node1" presStyleIdx="5" presStyleCnt="7">
        <dgm:presLayoutVars>
          <dgm:chMax val="0"/>
          <dgm:chPref val="0"/>
          <dgm:bulletEnabled val="1"/>
        </dgm:presLayoutVars>
      </dgm:prSet>
      <dgm:spPr/>
    </dgm:pt>
    <dgm:pt modelId="{5BB195CE-30B6-4897-8F6C-9F66C8385790}" type="pres">
      <dgm:prSet presAssocID="{BF32C263-AD54-45E7-8E47-F06D6BD01BC6}" presName="parTxOnlySpace" presStyleCnt="0"/>
      <dgm:spPr/>
    </dgm:pt>
    <dgm:pt modelId="{1C52663C-4804-444C-B9B9-C325ABAEDAEE}" type="pres">
      <dgm:prSet presAssocID="{F45E658C-CC05-431A-9742-6C84849C6A16}" presName="parTxOnly" presStyleLbl="node1" presStyleIdx="6" presStyleCnt="7">
        <dgm:presLayoutVars>
          <dgm:chMax val="0"/>
          <dgm:chPref val="0"/>
          <dgm:bulletEnabled val="1"/>
        </dgm:presLayoutVars>
      </dgm:prSet>
      <dgm:spPr/>
    </dgm:pt>
  </dgm:ptLst>
  <dgm:cxnLst>
    <dgm:cxn modelId="{B688BA00-1910-476B-B89D-A7ACB1A25AA8}" srcId="{3C79F202-46A3-4E8C-BFFB-E5230CDF8E28}" destId="{EBE436B8-21CF-4736-9906-1D324CB1504C}" srcOrd="4" destOrd="0" parTransId="{8D3E429C-83E6-439A-8E18-3293405ED7DC}" sibTransId="{97AD9ABE-C019-4AC4-B342-6B9565B3B760}"/>
    <dgm:cxn modelId="{36FFEB00-93C5-4072-99A3-B0C1B188CCE4}" srcId="{3C79F202-46A3-4E8C-BFFB-E5230CDF8E28}" destId="{AE028A22-C341-40CA-827D-B5042E6B1D80}" srcOrd="1" destOrd="0" parTransId="{156EB9FA-05E1-4075-A044-62459FF7C7F6}" sibTransId="{5C6B81ED-DF34-4B12-9451-3190049FAC42}"/>
    <dgm:cxn modelId="{979C8411-834E-4E69-B123-08FCD0B4CCF4}" type="presOf" srcId="{5F803A5B-22BE-4F34-85A6-10EBFB51D6CF}" destId="{C2FA0260-AF8B-4C60-97DC-FCA88A0CE119}" srcOrd="0" destOrd="0" presId="urn:microsoft.com/office/officeart/2005/8/layout/chevron1"/>
    <dgm:cxn modelId="{C44C7319-AC3D-45F3-A5D4-D4B38AAC7E2E}" srcId="{3C79F202-46A3-4E8C-BFFB-E5230CDF8E28}" destId="{F45E658C-CC05-431A-9742-6C84849C6A16}" srcOrd="6" destOrd="0" parTransId="{F5BB7C37-FF9A-4361-8FF4-5B5F9CEFDF65}" sibTransId="{CEE92780-113A-4C9D-BB87-B1555049CCCA}"/>
    <dgm:cxn modelId="{301C5036-E24A-4C29-A44B-0FB2BEFC1CCA}" srcId="{3C79F202-46A3-4E8C-BFFB-E5230CDF8E28}" destId="{5F803A5B-22BE-4F34-85A6-10EBFB51D6CF}" srcOrd="0" destOrd="0" parTransId="{92CC963A-E024-49D6-A3F9-522A10DAD15F}" sibTransId="{EFCABC26-A0ED-4FAD-A1CF-FF820C0E94D3}"/>
    <dgm:cxn modelId="{D6A1A73F-5653-443C-91CD-E8824CFAB58F}" srcId="{3C79F202-46A3-4E8C-BFFB-E5230CDF8E28}" destId="{7D0E81F6-2069-415D-A38D-9A2442D6F072}" srcOrd="5" destOrd="0" parTransId="{69DF0798-6463-415C-976A-B0E41262E338}" sibTransId="{BF32C263-AD54-45E7-8E47-F06D6BD01BC6}"/>
    <dgm:cxn modelId="{F31AEA5E-DDD1-4C18-9CF2-7B7E07D82707}" type="presOf" srcId="{AE028A22-C341-40CA-827D-B5042E6B1D80}" destId="{2BC94F5E-8EB4-4F53-A153-CBBA496E5432}" srcOrd="0" destOrd="0" presId="urn:microsoft.com/office/officeart/2005/8/layout/chevron1"/>
    <dgm:cxn modelId="{4A1BEB6B-5D58-4CEF-867C-B4299187E8AD}" type="presOf" srcId="{706B95C1-C338-45B7-BA0B-A50F3207F412}" destId="{B4AEAA16-2F9F-40E9-87CF-FBCCCCCB0E50}" srcOrd="0" destOrd="0" presId="urn:microsoft.com/office/officeart/2005/8/layout/chevron1"/>
    <dgm:cxn modelId="{3E2F706C-A3EF-46D2-9786-E2B0009E978B}" type="presOf" srcId="{3C79F202-46A3-4E8C-BFFB-E5230CDF8E28}" destId="{14A16B3F-CB0E-40A4-B333-7069C057FBA2}" srcOrd="0" destOrd="0" presId="urn:microsoft.com/office/officeart/2005/8/layout/chevron1"/>
    <dgm:cxn modelId="{2B13C785-6E0E-4AAB-AB08-97561CA00290}" type="presOf" srcId="{7D0E81F6-2069-415D-A38D-9A2442D6F072}" destId="{23385F22-28E8-4903-8ED4-C59D31D2B08B}" srcOrd="0" destOrd="0" presId="urn:microsoft.com/office/officeart/2005/8/layout/chevron1"/>
    <dgm:cxn modelId="{148ABA8E-FB48-450A-9FCE-FD464EF16CFB}" type="presOf" srcId="{BF3BE9EB-683D-42D7-8B7B-69E3A26F8DCF}" destId="{C37871B3-EE4C-43B5-84AD-B8B376C4415D}" srcOrd="0" destOrd="0" presId="urn:microsoft.com/office/officeart/2005/8/layout/chevron1"/>
    <dgm:cxn modelId="{C19857BA-CEF4-43F6-A3A0-2BB521C5E229}" srcId="{3C79F202-46A3-4E8C-BFFB-E5230CDF8E28}" destId="{706B95C1-C338-45B7-BA0B-A50F3207F412}" srcOrd="2" destOrd="0" parTransId="{1ED72617-956B-42C6-A6EF-B1897219DAC1}" sibTransId="{78AD03C7-F9E8-4FC1-AB48-A2A980435588}"/>
    <dgm:cxn modelId="{963388BC-DEEB-49F5-B3AC-EE92D7F74EC6}" type="presOf" srcId="{F45E658C-CC05-431A-9742-6C84849C6A16}" destId="{1C52663C-4804-444C-B9B9-C325ABAEDAEE}" srcOrd="0" destOrd="0" presId="urn:microsoft.com/office/officeart/2005/8/layout/chevron1"/>
    <dgm:cxn modelId="{2305ACCF-C0BF-470C-A508-A128ED014C13}" type="presOf" srcId="{EBE436B8-21CF-4736-9906-1D324CB1504C}" destId="{DD5B0AA9-FD91-4124-808B-603D3166253C}" srcOrd="0" destOrd="0" presId="urn:microsoft.com/office/officeart/2005/8/layout/chevron1"/>
    <dgm:cxn modelId="{30D852F7-A1FF-4BAA-9C1F-87ED66CDF367}" srcId="{3C79F202-46A3-4E8C-BFFB-E5230CDF8E28}" destId="{BF3BE9EB-683D-42D7-8B7B-69E3A26F8DCF}" srcOrd="3" destOrd="0" parTransId="{AD86BED1-BDB7-4F90-A85C-C107562A7212}" sibTransId="{0211ED15-6018-4919-ADD6-F8684B308927}"/>
    <dgm:cxn modelId="{52F30FC9-042C-4F69-9A29-E794C07781A5}" type="presParOf" srcId="{14A16B3F-CB0E-40A4-B333-7069C057FBA2}" destId="{C2FA0260-AF8B-4C60-97DC-FCA88A0CE119}" srcOrd="0" destOrd="0" presId="urn:microsoft.com/office/officeart/2005/8/layout/chevron1"/>
    <dgm:cxn modelId="{913DE3D1-4E30-415D-A8E5-AD99780D8CD4}" type="presParOf" srcId="{14A16B3F-CB0E-40A4-B333-7069C057FBA2}" destId="{24E8C84A-C2E3-4FE8-8DAF-F097F8E5CB4F}" srcOrd="1" destOrd="0" presId="urn:microsoft.com/office/officeart/2005/8/layout/chevron1"/>
    <dgm:cxn modelId="{C5168EB9-4E23-4478-87A9-8238DC202104}" type="presParOf" srcId="{14A16B3F-CB0E-40A4-B333-7069C057FBA2}" destId="{2BC94F5E-8EB4-4F53-A153-CBBA496E5432}" srcOrd="2" destOrd="0" presId="urn:microsoft.com/office/officeart/2005/8/layout/chevron1"/>
    <dgm:cxn modelId="{6230059D-9B7F-4544-8E56-2645E445AFF5}" type="presParOf" srcId="{14A16B3F-CB0E-40A4-B333-7069C057FBA2}" destId="{078376D3-0A69-43B0-BA11-AA605078D740}" srcOrd="3" destOrd="0" presId="urn:microsoft.com/office/officeart/2005/8/layout/chevron1"/>
    <dgm:cxn modelId="{FCCF6777-BE4C-41BA-8DB4-36D54CE59B50}" type="presParOf" srcId="{14A16B3F-CB0E-40A4-B333-7069C057FBA2}" destId="{B4AEAA16-2F9F-40E9-87CF-FBCCCCCB0E50}" srcOrd="4" destOrd="0" presId="urn:microsoft.com/office/officeart/2005/8/layout/chevron1"/>
    <dgm:cxn modelId="{0595861E-BCE5-4F4F-8334-6DEA1B0B23F8}" type="presParOf" srcId="{14A16B3F-CB0E-40A4-B333-7069C057FBA2}" destId="{FB16C91A-ECE2-4021-971C-97D60E4B55F1}" srcOrd="5" destOrd="0" presId="urn:microsoft.com/office/officeart/2005/8/layout/chevron1"/>
    <dgm:cxn modelId="{4B6FFA7E-768E-4F91-B0B1-8250C334280E}" type="presParOf" srcId="{14A16B3F-CB0E-40A4-B333-7069C057FBA2}" destId="{C37871B3-EE4C-43B5-84AD-B8B376C4415D}" srcOrd="6" destOrd="0" presId="urn:microsoft.com/office/officeart/2005/8/layout/chevron1"/>
    <dgm:cxn modelId="{0D128DF3-87D5-4399-9669-C6A10619F3D8}" type="presParOf" srcId="{14A16B3F-CB0E-40A4-B333-7069C057FBA2}" destId="{3539B5FE-FBD7-4C5E-91B8-DDE08B3CB238}" srcOrd="7" destOrd="0" presId="urn:microsoft.com/office/officeart/2005/8/layout/chevron1"/>
    <dgm:cxn modelId="{DB9F3B56-83DF-4E8F-9832-BDBA2E28CD58}" type="presParOf" srcId="{14A16B3F-CB0E-40A4-B333-7069C057FBA2}" destId="{DD5B0AA9-FD91-4124-808B-603D3166253C}" srcOrd="8" destOrd="0" presId="urn:microsoft.com/office/officeart/2005/8/layout/chevron1"/>
    <dgm:cxn modelId="{A92308CC-FD95-45AC-8640-0CAB344CE380}" type="presParOf" srcId="{14A16B3F-CB0E-40A4-B333-7069C057FBA2}" destId="{5B5BC6B2-71A0-4363-BDB0-7033B75897C4}" srcOrd="9" destOrd="0" presId="urn:microsoft.com/office/officeart/2005/8/layout/chevron1"/>
    <dgm:cxn modelId="{96A9255C-3559-4FA4-A563-57B33F9FF5DB}" type="presParOf" srcId="{14A16B3F-CB0E-40A4-B333-7069C057FBA2}" destId="{23385F22-28E8-4903-8ED4-C59D31D2B08B}" srcOrd="10" destOrd="0" presId="urn:microsoft.com/office/officeart/2005/8/layout/chevron1"/>
    <dgm:cxn modelId="{0B3833CC-4C53-4356-8735-5B6ACBA42444}" type="presParOf" srcId="{14A16B3F-CB0E-40A4-B333-7069C057FBA2}" destId="{5BB195CE-30B6-4897-8F6C-9F66C8385790}" srcOrd="11" destOrd="0" presId="urn:microsoft.com/office/officeart/2005/8/layout/chevron1"/>
    <dgm:cxn modelId="{968B2000-9E8F-4B24-A19A-F1C653CD3999}" type="presParOf" srcId="{14A16B3F-CB0E-40A4-B333-7069C057FBA2}" destId="{1C52663C-4804-444C-B9B9-C325ABAEDAEE}" srcOrd="1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C79F202-46A3-4E8C-BFFB-E5230CDF8E28}" type="doc">
      <dgm:prSet loTypeId="urn:microsoft.com/office/officeart/2005/8/layout/chevron1" loCatId="process" qsTypeId="urn:microsoft.com/office/officeart/2005/8/quickstyle/simple1" qsCatId="simple" csTypeId="urn:microsoft.com/office/officeart/2005/8/colors/accent1_2" csCatId="accent1" phldr="1"/>
      <dgm:spPr/>
    </dgm:pt>
    <dgm:pt modelId="{5F803A5B-22BE-4F34-85A6-10EBFB51D6CF}">
      <dgm:prSet phldrT="[Text]"/>
      <dgm:spPr>
        <a:solidFill>
          <a:srgbClr val="D2D2D2"/>
        </a:solidFill>
      </dgm:spPr>
      <dgm:t>
        <a:bodyPr/>
        <a:lstStyle/>
        <a:p>
          <a:r>
            <a:rPr lang="en-US" dirty="0">
              <a:solidFill>
                <a:schemeClr val="tx1"/>
              </a:solidFill>
              <a:latin typeface="Cambria" panose="02040503050406030204" pitchFamily="18" charset="0"/>
            </a:rPr>
            <a:t>Overview </a:t>
          </a:r>
        </a:p>
      </dgm:t>
    </dgm:pt>
    <dgm:pt modelId="{92CC963A-E024-49D6-A3F9-522A10DAD15F}" type="parTrans" cxnId="{301C5036-E24A-4C29-A44B-0FB2BEFC1CCA}">
      <dgm:prSet/>
      <dgm:spPr/>
      <dgm:t>
        <a:bodyPr/>
        <a:lstStyle/>
        <a:p>
          <a:endParaRPr lang="en-US">
            <a:latin typeface="Cambria" panose="02040503050406030204" pitchFamily="18" charset="0"/>
          </a:endParaRPr>
        </a:p>
      </dgm:t>
    </dgm:pt>
    <dgm:pt modelId="{EFCABC26-A0ED-4FAD-A1CF-FF820C0E94D3}" type="sibTrans" cxnId="{301C5036-E24A-4C29-A44B-0FB2BEFC1CCA}">
      <dgm:prSet/>
      <dgm:spPr/>
      <dgm:t>
        <a:bodyPr/>
        <a:lstStyle/>
        <a:p>
          <a:endParaRPr lang="en-US">
            <a:latin typeface="Cambria" panose="02040503050406030204" pitchFamily="18" charset="0"/>
          </a:endParaRPr>
        </a:p>
      </dgm:t>
    </dgm:pt>
    <dgm:pt modelId="{AE028A22-C341-40CA-827D-B5042E6B1D80}">
      <dgm:prSet phldrT="[Text]"/>
      <dgm:spPr>
        <a:solidFill>
          <a:srgbClr val="D2D2D2"/>
        </a:solidFill>
      </dgm:spPr>
      <dgm:t>
        <a:bodyPr/>
        <a:lstStyle/>
        <a:p>
          <a:r>
            <a:rPr lang="en-US" dirty="0">
              <a:solidFill>
                <a:schemeClr val="tx1"/>
              </a:solidFill>
              <a:latin typeface="Cambria" panose="02040503050406030204" pitchFamily="18" charset="0"/>
            </a:rPr>
            <a:t>Economic Conditions</a:t>
          </a:r>
        </a:p>
      </dgm:t>
    </dgm:pt>
    <dgm:pt modelId="{156EB9FA-05E1-4075-A044-62459FF7C7F6}" type="parTrans" cxnId="{36FFEB00-93C5-4072-99A3-B0C1B188CCE4}">
      <dgm:prSet/>
      <dgm:spPr/>
      <dgm:t>
        <a:bodyPr/>
        <a:lstStyle/>
        <a:p>
          <a:endParaRPr lang="en-US">
            <a:latin typeface="Cambria" panose="02040503050406030204" pitchFamily="18" charset="0"/>
          </a:endParaRPr>
        </a:p>
      </dgm:t>
    </dgm:pt>
    <dgm:pt modelId="{5C6B81ED-DF34-4B12-9451-3190049FAC42}" type="sibTrans" cxnId="{36FFEB00-93C5-4072-99A3-B0C1B188CCE4}">
      <dgm:prSet/>
      <dgm:spPr/>
      <dgm:t>
        <a:bodyPr/>
        <a:lstStyle/>
        <a:p>
          <a:endParaRPr lang="en-US">
            <a:latin typeface="Cambria" panose="02040503050406030204" pitchFamily="18" charset="0"/>
          </a:endParaRPr>
        </a:p>
      </dgm:t>
    </dgm:pt>
    <dgm:pt modelId="{BF3BE9EB-683D-42D7-8B7B-69E3A26F8DCF}">
      <dgm:prSet phldrT="[Text]"/>
      <dgm:spPr>
        <a:solidFill>
          <a:srgbClr val="005A3C"/>
        </a:solidFill>
      </dgm:spPr>
      <dgm:t>
        <a:bodyPr/>
        <a:lstStyle/>
        <a:p>
          <a:r>
            <a:rPr lang="en-US" dirty="0">
              <a:solidFill>
                <a:schemeClr val="bg1"/>
              </a:solidFill>
              <a:latin typeface="Cambria" panose="02040503050406030204" pitchFamily="18" charset="0"/>
            </a:rPr>
            <a:t>Portfolio Strategy &amp; Composition</a:t>
          </a:r>
        </a:p>
      </dgm:t>
    </dgm:pt>
    <dgm:pt modelId="{AD86BED1-BDB7-4F90-A85C-C107562A7212}" type="parTrans" cxnId="{30D852F7-A1FF-4BAA-9C1F-87ED66CDF367}">
      <dgm:prSet/>
      <dgm:spPr/>
      <dgm:t>
        <a:bodyPr/>
        <a:lstStyle/>
        <a:p>
          <a:endParaRPr lang="en-US">
            <a:latin typeface="Cambria" panose="02040503050406030204" pitchFamily="18" charset="0"/>
          </a:endParaRPr>
        </a:p>
      </dgm:t>
    </dgm:pt>
    <dgm:pt modelId="{0211ED15-6018-4919-ADD6-F8684B308927}" type="sibTrans" cxnId="{30D852F7-A1FF-4BAA-9C1F-87ED66CDF367}">
      <dgm:prSet/>
      <dgm:spPr/>
      <dgm:t>
        <a:bodyPr/>
        <a:lstStyle/>
        <a:p>
          <a:endParaRPr lang="en-US">
            <a:latin typeface="Cambria" panose="02040503050406030204" pitchFamily="18" charset="0"/>
          </a:endParaRPr>
        </a:p>
      </dgm:t>
    </dgm:pt>
    <dgm:pt modelId="{706B95C1-C338-45B7-BA0B-A50F3207F412}">
      <dgm:prSet phldrT="[Text]"/>
      <dgm:spPr>
        <a:solidFill>
          <a:srgbClr val="D2D2D2"/>
        </a:solidFill>
      </dgm:spPr>
      <dgm:t>
        <a:bodyPr/>
        <a:lstStyle/>
        <a:p>
          <a:r>
            <a:rPr lang="en-US" dirty="0">
              <a:solidFill>
                <a:schemeClr val="tx1"/>
              </a:solidFill>
              <a:latin typeface="Cambria" panose="02040503050406030204" pitchFamily="18" charset="0"/>
            </a:rPr>
            <a:t>Sector Summaries</a:t>
          </a:r>
        </a:p>
      </dgm:t>
    </dgm:pt>
    <dgm:pt modelId="{1ED72617-956B-42C6-A6EF-B1897219DAC1}" type="parTrans" cxnId="{C19857BA-CEF4-43F6-A3A0-2BB521C5E229}">
      <dgm:prSet/>
      <dgm:spPr/>
      <dgm:t>
        <a:bodyPr/>
        <a:lstStyle/>
        <a:p>
          <a:endParaRPr lang="en-US">
            <a:latin typeface="Cambria" panose="02040503050406030204" pitchFamily="18" charset="0"/>
          </a:endParaRPr>
        </a:p>
      </dgm:t>
    </dgm:pt>
    <dgm:pt modelId="{78AD03C7-F9E8-4FC1-AB48-A2A980435588}" type="sibTrans" cxnId="{C19857BA-CEF4-43F6-A3A0-2BB521C5E229}">
      <dgm:prSet/>
      <dgm:spPr/>
      <dgm:t>
        <a:bodyPr/>
        <a:lstStyle/>
        <a:p>
          <a:endParaRPr lang="en-US">
            <a:latin typeface="Cambria" panose="02040503050406030204" pitchFamily="18" charset="0"/>
          </a:endParaRPr>
        </a:p>
      </dgm:t>
    </dgm:pt>
    <dgm:pt modelId="{EBE436B8-21CF-4736-9906-1D324CB1504C}">
      <dgm:prSet phldrT="[Text]"/>
      <dgm:spPr>
        <a:solidFill>
          <a:srgbClr val="D2D2D2"/>
        </a:solidFill>
      </dgm:spPr>
      <dgm:t>
        <a:bodyPr/>
        <a:lstStyle/>
        <a:p>
          <a:r>
            <a:rPr lang="en-US" dirty="0">
              <a:solidFill>
                <a:schemeClr val="tx1"/>
              </a:solidFill>
              <a:latin typeface="Cambria" panose="02040503050406030204" pitchFamily="18" charset="0"/>
            </a:rPr>
            <a:t>Risk Analysis</a:t>
          </a:r>
        </a:p>
      </dgm:t>
    </dgm:pt>
    <dgm:pt modelId="{8D3E429C-83E6-439A-8E18-3293405ED7DC}" type="parTrans" cxnId="{B688BA00-1910-476B-B89D-A7ACB1A25AA8}">
      <dgm:prSet/>
      <dgm:spPr/>
      <dgm:t>
        <a:bodyPr/>
        <a:lstStyle/>
        <a:p>
          <a:endParaRPr lang="en-US">
            <a:latin typeface="Cambria" panose="02040503050406030204" pitchFamily="18" charset="0"/>
          </a:endParaRPr>
        </a:p>
      </dgm:t>
    </dgm:pt>
    <dgm:pt modelId="{97AD9ABE-C019-4AC4-B342-6B9565B3B760}" type="sibTrans" cxnId="{B688BA00-1910-476B-B89D-A7ACB1A25AA8}">
      <dgm:prSet/>
      <dgm:spPr/>
      <dgm:t>
        <a:bodyPr/>
        <a:lstStyle/>
        <a:p>
          <a:endParaRPr lang="en-US">
            <a:latin typeface="Cambria" panose="02040503050406030204" pitchFamily="18" charset="0"/>
          </a:endParaRPr>
        </a:p>
      </dgm:t>
    </dgm:pt>
    <dgm:pt modelId="{7D0E81F6-2069-415D-A38D-9A2442D6F072}">
      <dgm:prSet phldrT="[Text]"/>
      <dgm:spPr>
        <a:solidFill>
          <a:srgbClr val="D2D2D2"/>
        </a:solidFill>
      </dgm:spPr>
      <dgm:t>
        <a:bodyPr/>
        <a:lstStyle/>
        <a:p>
          <a:r>
            <a:rPr lang="en-US" dirty="0">
              <a:solidFill>
                <a:schemeClr val="tx1"/>
              </a:solidFill>
              <a:latin typeface="Cambria" panose="02040503050406030204" pitchFamily="18" charset="0"/>
            </a:rPr>
            <a:t>Performance Review</a:t>
          </a:r>
        </a:p>
      </dgm:t>
    </dgm:pt>
    <dgm:pt modelId="{69DF0798-6463-415C-976A-B0E41262E338}" type="parTrans" cxnId="{D6A1A73F-5653-443C-91CD-E8824CFAB58F}">
      <dgm:prSet/>
      <dgm:spPr/>
      <dgm:t>
        <a:bodyPr/>
        <a:lstStyle/>
        <a:p>
          <a:endParaRPr lang="en-US">
            <a:latin typeface="Cambria" panose="02040503050406030204" pitchFamily="18" charset="0"/>
          </a:endParaRPr>
        </a:p>
      </dgm:t>
    </dgm:pt>
    <dgm:pt modelId="{BF32C263-AD54-45E7-8E47-F06D6BD01BC6}" type="sibTrans" cxnId="{D6A1A73F-5653-443C-91CD-E8824CFAB58F}">
      <dgm:prSet/>
      <dgm:spPr/>
      <dgm:t>
        <a:bodyPr/>
        <a:lstStyle/>
        <a:p>
          <a:endParaRPr lang="en-US">
            <a:latin typeface="Cambria" panose="02040503050406030204" pitchFamily="18" charset="0"/>
          </a:endParaRPr>
        </a:p>
      </dgm:t>
    </dgm:pt>
    <dgm:pt modelId="{F45E658C-CC05-431A-9742-6C84849C6A16}">
      <dgm:prSet phldrT="[Text]"/>
      <dgm:spPr>
        <a:solidFill>
          <a:srgbClr val="D2D2D2"/>
        </a:solidFill>
      </dgm:spPr>
      <dgm:t>
        <a:bodyPr/>
        <a:lstStyle/>
        <a:p>
          <a:r>
            <a:rPr lang="en-US" dirty="0">
              <a:solidFill>
                <a:schemeClr val="tx1"/>
              </a:solidFill>
              <a:latin typeface="Cambria" panose="02040503050406030204" pitchFamily="18" charset="0"/>
            </a:rPr>
            <a:t>Student Biographies</a:t>
          </a:r>
        </a:p>
      </dgm:t>
    </dgm:pt>
    <dgm:pt modelId="{F5BB7C37-FF9A-4361-8FF4-5B5F9CEFDF65}" type="parTrans" cxnId="{C44C7319-AC3D-45F3-A5D4-D4B38AAC7E2E}">
      <dgm:prSet/>
      <dgm:spPr/>
      <dgm:t>
        <a:bodyPr/>
        <a:lstStyle/>
        <a:p>
          <a:endParaRPr lang="en-US">
            <a:latin typeface="Cambria" panose="02040503050406030204" pitchFamily="18" charset="0"/>
          </a:endParaRPr>
        </a:p>
      </dgm:t>
    </dgm:pt>
    <dgm:pt modelId="{CEE92780-113A-4C9D-BB87-B1555049CCCA}" type="sibTrans" cxnId="{C44C7319-AC3D-45F3-A5D4-D4B38AAC7E2E}">
      <dgm:prSet/>
      <dgm:spPr/>
      <dgm:t>
        <a:bodyPr/>
        <a:lstStyle/>
        <a:p>
          <a:endParaRPr lang="en-US">
            <a:latin typeface="Cambria" panose="02040503050406030204" pitchFamily="18" charset="0"/>
          </a:endParaRPr>
        </a:p>
      </dgm:t>
    </dgm:pt>
    <dgm:pt modelId="{14A16B3F-CB0E-40A4-B333-7069C057FBA2}" type="pres">
      <dgm:prSet presAssocID="{3C79F202-46A3-4E8C-BFFB-E5230CDF8E28}" presName="Name0" presStyleCnt="0">
        <dgm:presLayoutVars>
          <dgm:dir/>
          <dgm:animLvl val="lvl"/>
          <dgm:resizeHandles val="exact"/>
        </dgm:presLayoutVars>
      </dgm:prSet>
      <dgm:spPr/>
    </dgm:pt>
    <dgm:pt modelId="{C2FA0260-AF8B-4C60-97DC-FCA88A0CE119}" type="pres">
      <dgm:prSet presAssocID="{5F803A5B-22BE-4F34-85A6-10EBFB51D6CF}" presName="parTxOnly" presStyleLbl="node1" presStyleIdx="0" presStyleCnt="7">
        <dgm:presLayoutVars>
          <dgm:chMax val="0"/>
          <dgm:chPref val="0"/>
          <dgm:bulletEnabled val="1"/>
        </dgm:presLayoutVars>
      </dgm:prSet>
      <dgm:spPr/>
    </dgm:pt>
    <dgm:pt modelId="{24E8C84A-C2E3-4FE8-8DAF-F097F8E5CB4F}" type="pres">
      <dgm:prSet presAssocID="{EFCABC26-A0ED-4FAD-A1CF-FF820C0E94D3}" presName="parTxOnlySpace" presStyleCnt="0"/>
      <dgm:spPr/>
    </dgm:pt>
    <dgm:pt modelId="{2BC94F5E-8EB4-4F53-A153-CBBA496E5432}" type="pres">
      <dgm:prSet presAssocID="{AE028A22-C341-40CA-827D-B5042E6B1D80}" presName="parTxOnly" presStyleLbl="node1" presStyleIdx="1" presStyleCnt="7">
        <dgm:presLayoutVars>
          <dgm:chMax val="0"/>
          <dgm:chPref val="0"/>
          <dgm:bulletEnabled val="1"/>
        </dgm:presLayoutVars>
      </dgm:prSet>
      <dgm:spPr/>
    </dgm:pt>
    <dgm:pt modelId="{078376D3-0A69-43B0-BA11-AA605078D740}" type="pres">
      <dgm:prSet presAssocID="{5C6B81ED-DF34-4B12-9451-3190049FAC42}" presName="parTxOnlySpace" presStyleCnt="0"/>
      <dgm:spPr/>
    </dgm:pt>
    <dgm:pt modelId="{B4AEAA16-2F9F-40E9-87CF-FBCCCCCB0E50}" type="pres">
      <dgm:prSet presAssocID="{706B95C1-C338-45B7-BA0B-A50F3207F412}" presName="parTxOnly" presStyleLbl="node1" presStyleIdx="2" presStyleCnt="7">
        <dgm:presLayoutVars>
          <dgm:chMax val="0"/>
          <dgm:chPref val="0"/>
          <dgm:bulletEnabled val="1"/>
        </dgm:presLayoutVars>
      </dgm:prSet>
      <dgm:spPr/>
    </dgm:pt>
    <dgm:pt modelId="{FB16C91A-ECE2-4021-971C-97D60E4B55F1}" type="pres">
      <dgm:prSet presAssocID="{78AD03C7-F9E8-4FC1-AB48-A2A980435588}" presName="parTxOnlySpace" presStyleCnt="0"/>
      <dgm:spPr/>
    </dgm:pt>
    <dgm:pt modelId="{C37871B3-EE4C-43B5-84AD-B8B376C4415D}" type="pres">
      <dgm:prSet presAssocID="{BF3BE9EB-683D-42D7-8B7B-69E3A26F8DCF}" presName="parTxOnly" presStyleLbl="node1" presStyleIdx="3" presStyleCnt="7">
        <dgm:presLayoutVars>
          <dgm:chMax val="0"/>
          <dgm:chPref val="0"/>
          <dgm:bulletEnabled val="1"/>
        </dgm:presLayoutVars>
      </dgm:prSet>
      <dgm:spPr/>
    </dgm:pt>
    <dgm:pt modelId="{3539B5FE-FBD7-4C5E-91B8-DDE08B3CB238}" type="pres">
      <dgm:prSet presAssocID="{0211ED15-6018-4919-ADD6-F8684B308927}" presName="parTxOnlySpace" presStyleCnt="0"/>
      <dgm:spPr/>
    </dgm:pt>
    <dgm:pt modelId="{DD5B0AA9-FD91-4124-808B-603D3166253C}" type="pres">
      <dgm:prSet presAssocID="{EBE436B8-21CF-4736-9906-1D324CB1504C}" presName="parTxOnly" presStyleLbl="node1" presStyleIdx="4" presStyleCnt="7">
        <dgm:presLayoutVars>
          <dgm:chMax val="0"/>
          <dgm:chPref val="0"/>
          <dgm:bulletEnabled val="1"/>
        </dgm:presLayoutVars>
      </dgm:prSet>
      <dgm:spPr/>
    </dgm:pt>
    <dgm:pt modelId="{5B5BC6B2-71A0-4363-BDB0-7033B75897C4}" type="pres">
      <dgm:prSet presAssocID="{97AD9ABE-C019-4AC4-B342-6B9565B3B760}" presName="parTxOnlySpace" presStyleCnt="0"/>
      <dgm:spPr/>
    </dgm:pt>
    <dgm:pt modelId="{23385F22-28E8-4903-8ED4-C59D31D2B08B}" type="pres">
      <dgm:prSet presAssocID="{7D0E81F6-2069-415D-A38D-9A2442D6F072}" presName="parTxOnly" presStyleLbl="node1" presStyleIdx="5" presStyleCnt="7">
        <dgm:presLayoutVars>
          <dgm:chMax val="0"/>
          <dgm:chPref val="0"/>
          <dgm:bulletEnabled val="1"/>
        </dgm:presLayoutVars>
      </dgm:prSet>
      <dgm:spPr/>
    </dgm:pt>
    <dgm:pt modelId="{5BB195CE-30B6-4897-8F6C-9F66C8385790}" type="pres">
      <dgm:prSet presAssocID="{BF32C263-AD54-45E7-8E47-F06D6BD01BC6}" presName="parTxOnlySpace" presStyleCnt="0"/>
      <dgm:spPr/>
    </dgm:pt>
    <dgm:pt modelId="{1C52663C-4804-444C-B9B9-C325ABAEDAEE}" type="pres">
      <dgm:prSet presAssocID="{F45E658C-CC05-431A-9742-6C84849C6A16}" presName="parTxOnly" presStyleLbl="node1" presStyleIdx="6" presStyleCnt="7">
        <dgm:presLayoutVars>
          <dgm:chMax val="0"/>
          <dgm:chPref val="0"/>
          <dgm:bulletEnabled val="1"/>
        </dgm:presLayoutVars>
      </dgm:prSet>
      <dgm:spPr/>
    </dgm:pt>
  </dgm:ptLst>
  <dgm:cxnLst>
    <dgm:cxn modelId="{B688BA00-1910-476B-B89D-A7ACB1A25AA8}" srcId="{3C79F202-46A3-4E8C-BFFB-E5230CDF8E28}" destId="{EBE436B8-21CF-4736-9906-1D324CB1504C}" srcOrd="4" destOrd="0" parTransId="{8D3E429C-83E6-439A-8E18-3293405ED7DC}" sibTransId="{97AD9ABE-C019-4AC4-B342-6B9565B3B760}"/>
    <dgm:cxn modelId="{36FFEB00-93C5-4072-99A3-B0C1B188CCE4}" srcId="{3C79F202-46A3-4E8C-BFFB-E5230CDF8E28}" destId="{AE028A22-C341-40CA-827D-B5042E6B1D80}" srcOrd="1" destOrd="0" parTransId="{156EB9FA-05E1-4075-A044-62459FF7C7F6}" sibTransId="{5C6B81ED-DF34-4B12-9451-3190049FAC42}"/>
    <dgm:cxn modelId="{2559410D-8D75-4495-ADD3-ECD93267DAE7}" type="presOf" srcId="{AE028A22-C341-40CA-827D-B5042E6B1D80}" destId="{2BC94F5E-8EB4-4F53-A153-CBBA496E5432}" srcOrd="0" destOrd="0" presId="urn:microsoft.com/office/officeart/2005/8/layout/chevron1"/>
    <dgm:cxn modelId="{C44C7319-AC3D-45F3-A5D4-D4B38AAC7E2E}" srcId="{3C79F202-46A3-4E8C-BFFB-E5230CDF8E28}" destId="{F45E658C-CC05-431A-9742-6C84849C6A16}" srcOrd="6" destOrd="0" parTransId="{F5BB7C37-FF9A-4361-8FF4-5B5F9CEFDF65}" sibTransId="{CEE92780-113A-4C9D-BB87-B1555049CCCA}"/>
    <dgm:cxn modelId="{301C5036-E24A-4C29-A44B-0FB2BEFC1CCA}" srcId="{3C79F202-46A3-4E8C-BFFB-E5230CDF8E28}" destId="{5F803A5B-22BE-4F34-85A6-10EBFB51D6CF}" srcOrd="0" destOrd="0" parTransId="{92CC963A-E024-49D6-A3F9-522A10DAD15F}" sibTransId="{EFCABC26-A0ED-4FAD-A1CF-FF820C0E94D3}"/>
    <dgm:cxn modelId="{D6A1A73F-5653-443C-91CD-E8824CFAB58F}" srcId="{3C79F202-46A3-4E8C-BFFB-E5230CDF8E28}" destId="{7D0E81F6-2069-415D-A38D-9A2442D6F072}" srcOrd="5" destOrd="0" parTransId="{69DF0798-6463-415C-976A-B0E41262E338}" sibTransId="{BF32C263-AD54-45E7-8E47-F06D6BD01BC6}"/>
    <dgm:cxn modelId="{02CAED46-C92D-4E3E-B4F9-6593ECA7A529}" type="presOf" srcId="{3C79F202-46A3-4E8C-BFFB-E5230CDF8E28}" destId="{14A16B3F-CB0E-40A4-B333-7069C057FBA2}" srcOrd="0" destOrd="0" presId="urn:microsoft.com/office/officeart/2005/8/layout/chevron1"/>
    <dgm:cxn modelId="{E4047267-FE69-46D8-BCAB-F7A13EE3562F}" type="presOf" srcId="{7D0E81F6-2069-415D-A38D-9A2442D6F072}" destId="{23385F22-28E8-4903-8ED4-C59D31D2B08B}" srcOrd="0" destOrd="0" presId="urn:microsoft.com/office/officeart/2005/8/layout/chevron1"/>
    <dgm:cxn modelId="{7074FE86-618B-476D-875E-AA8503DF2BD7}" type="presOf" srcId="{EBE436B8-21CF-4736-9906-1D324CB1504C}" destId="{DD5B0AA9-FD91-4124-808B-603D3166253C}" srcOrd="0" destOrd="0" presId="urn:microsoft.com/office/officeart/2005/8/layout/chevron1"/>
    <dgm:cxn modelId="{7B7031A4-60EA-48CF-9797-AAF172222112}" type="presOf" srcId="{F45E658C-CC05-431A-9742-6C84849C6A16}" destId="{1C52663C-4804-444C-B9B9-C325ABAEDAEE}" srcOrd="0" destOrd="0" presId="urn:microsoft.com/office/officeart/2005/8/layout/chevron1"/>
    <dgm:cxn modelId="{C19857BA-CEF4-43F6-A3A0-2BB521C5E229}" srcId="{3C79F202-46A3-4E8C-BFFB-E5230CDF8E28}" destId="{706B95C1-C338-45B7-BA0B-A50F3207F412}" srcOrd="2" destOrd="0" parTransId="{1ED72617-956B-42C6-A6EF-B1897219DAC1}" sibTransId="{78AD03C7-F9E8-4FC1-AB48-A2A980435588}"/>
    <dgm:cxn modelId="{A36EA9BF-9409-4AE8-B1E1-2E7D26FD8B6C}" type="presOf" srcId="{706B95C1-C338-45B7-BA0B-A50F3207F412}" destId="{B4AEAA16-2F9F-40E9-87CF-FBCCCCCB0E50}" srcOrd="0" destOrd="0" presId="urn:microsoft.com/office/officeart/2005/8/layout/chevron1"/>
    <dgm:cxn modelId="{63BE5FEF-1675-4B7C-BD3A-DB737A0DFE91}" type="presOf" srcId="{5F803A5B-22BE-4F34-85A6-10EBFB51D6CF}" destId="{C2FA0260-AF8B-4C60-97DC-FCA88A0CE119}" srcOrd="0" destOrd="0" presId="urn:microsoft.com/office/officeart/2005/8/layout/chevron1"/>
    <dgm:cxn modelId="{30D852F7-A1FF-4BAA-9C1F-87ED66CDF367}" srcId="{3C79F202-46A3-4E8C-BFFB-E5230CDF8E28}" destId="{BF3BE9EB-683D-42D7-8B7B-69E3A26F8DCF}" srcOrd="3" destOrd="0" parTransId="{AD86BED1-BDB7-4F90-A85C-C107562A7212}" sibTransId="{0211ED15-6018-4919-ADD6-F8684B308927}"/>
    <dgm:cxn modelId="{13CF19FA-EF8B-424C-976E-117A17674914}" type="presOf" srcId="{BF3BE9EB-683D-42D7-8B7B-69E3A26F8DCF}" destId="{C37871B3-EE4C-43B5-84AD-B8B376C4415D}" srcOrd="0" destOrd="0" presId="urn:microsoft.com/office/officeart/2005/8/layout/chevron1"/>
    <dgm:cxn modelId="{E8BD301C-40E8-4C23-A899-BECFBC836783}" type="presParOf" srcId="{14A16B3F-CB0E-40A4-B333-7069C057FBA2}" destId="{C2FA0260-AF8B-4C60-97DC-FCA88A0CE119}" srcOrd="0" destOrd="0" presId="urn:microsoft.com/office/officeart/2005/8/layout/chevron1"/>
    <dgm:cxn modelId="{19C8CDBD-62F3-4800-8750-8B07171802A4}" type="presParOf" srcId="{14A16B3F-CB0E-40A4-B333-7069C057FBA2}" destId="{24E8C84A-C2E3-4FE8-8DAF-F097F8E5CB4F}" srcOrd="1" destOrd="0" presId="urn:microsoft.com/office/officeart/2005/8/layout/chevron1"/>
    <dgm:cxn modelId="{324281BE-5CBD-4C43-A025-F251BBAAE260}" type="presParOf" srcId="{14A16B3F-CB0E-40A4-B333-7069C057FBA2}" destId="{2BC94F5E-8EB4-4F53-A153-CBBA496E5432}" srcOrd="2" destOrd="0" presId="urn:microsoft.com/office/officeart/2005/8/layout/chevron1"/>
    <dgm:cxn modelId="{6D29C035-A6F7-4A00-A67A-F3E8697E4822}" type="presParOf" srcId="{14A16B3F-CB0E-40A4-B333-7069C057FBA2}" destId="{078376D3-0A69-43B0-BA11-AA605078D740}" srcOrd="3" destOrd="0" presId="urn:microsoft.com/office/officeart/2005/8/layout/chevron1"/>
    <dgm:cxn modelId="{A4E683A8-A903-4D74-B899-7CE0125F4BE7}" type="presParOf" srcId="{14A16B3F-CB0E-40A4-B333-7069C057FBA2}" destId="{B4AEAA16-2F9F-40E9-87CF-FBCCCCCB0E50}" srcOrd="4" destOrd="0" presId="urn:microsoft.com/office/officeart/2005/8/layout/chevron1"/>
    <dgm:cxn modelId="{40A5F3BC-84A2-4860-AF5B-FF77D06A8115}" type="presParOf" srcId="{14A16B3F-CB0E-40A4-B333-7069C057FBA2}" destId="{FB16C91A-ECE2-4021-971C-97D60E4B55F1}" srcOrd="5" destOrd="0" presId="urn:microsoft.com/office/officeart/2005/8/layout/chevron1"/>
    <dgm:cxn modelId="{5CD02424-338F-432E-98F9-B2DA6DCE3D93}" type="presParOf" srcId="{14A16B3F-CB0E-40A4-B333-7069C057FBA2}" destId="{C37871B3-EE4C-43B5-84AD-B8B376C4415D}" srcOrd="6" destOrd="0" presId="urn:microsoft.com/office/officeart/2005/8/layout/chevron1"/>
    <dgm:cxn modelId="{FA0FBCFC-23CB-4850-A063-E98BD7946557}" type="presParOf" srcId="{14A16B3F-CB0E-40A4-B333-7069C057FBA2}" destId="{3539B5FE-FBD7-4C5E-91B8-DDE08B3CB238}" srcOrd="7" destOrd="0" presId="urn:microsoft.com/office/officeart/2005/8/layout/chevron1"/>
    <dgm:cxn modelId="{615BB21C-C9A7-49D2-9CDE-E6A52D172558}" type="presParOf" srcId="{14A16B3F-CB0E-40A4-B333-7069C057FBA2}" destId="{DD5B0AA9-FD91-4124-808B-603D3166253C}" srcOrd="8" destOrd="0" presId="urn:microsoft.com/office/officeart/2005/8/layout/chevron1"/>
    <dgm:cxn modelId="{888708C4-4927-4F7A-979B-4AB5FE3FD5F4}" type="presParOf" srcId="{14A16B3F-CB0E-40A4-B333-7069C057FBA2}" destId="{5B5BC6B2-71A0-4363-BDB0-7033B75897C4}" srcOrd="9" destOrd="0" presId="urn:microsoft.com/office/officeart/2005/8/layout/chevron1"/>
    <dgm:cxn modelId="{EB6BC94C-857C-4E6D-B24B-051273185029}" type="presParOf" srcId="{14A16B3F-CB0E-40A4-B333-7069C057FBA2}" destId="{23385F22-28E8-4903-8ED4-C59D31D2B08B}" srcOrd="10" destOrd="0" presId="urn:microsoft.com/office/officeart/2005/8/layout/chevron1"/>
    <dgm:cxn modelId="{339223B4-9A5E-4B3B-84F1-002787E621E3}" type="presParOf" srcId="{14A16B3F-CB0E-40A4-B333-7069C057FBA2}" destId="{5BB195CE-30B6-4897-8F6C-9F66C8385790}" srcOrd="11" destOrd="0" presId="urn:microsoft.com/office/officeart/2005/8/layout/chevron1"/>
    <dgm:cxn modelId="{C0475E79-EFA0-44A4-B999-A4C12BB692F3}" type="presParOf" srcId="{14A16B3F-CB0E-40A4-B333-7069C057FBA2}" destId="{1C52663C-4804-444C-B9B9-C325ABAEDAEE}"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A0260-AF8B-4C60-97DC-FCA88A0CE119}">
      <dsp:nvSpPr>
        <dsp:cNvPr id="0" name=""/>
        <dsp:cNvSpPr/>
      </dsp:nvSpPr>
      <dsp:spPr>
        <a:xfrm>
          <a:off x="0" y="0"/>
          <a:ext cx="1821656" cy="461431"/>
        </a:xfrm>
        <a:prstGeom prst="chevron">
          <a:avLst/>
        </a:prstGeom>
        <a:solidFill>
          <a:srgbClr val="005A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Cambria" panose="02040503050406030204" pitchFamily="18" charset="0"/>
            </a:rPr>
            <a:t>Overview </a:t>
          </a:r>
        </a:p>
      </dsp:txBody>
      <dsp:txXfrm>
        <a:off x="230716" y="0"/>
        <a:ext cx="1360225" cy="461431"/>
      </dsp:txXfrm>
    </dsp:sp>
    <dsp:sp modelId="{2BC94F5E-8EB4-4F53-A153-CBBA496E5432}">
      <dsp:nvSpPr>
        <dsp:cNvPr id="0" name=""/>
        <dsp:cNvSpPr/>
      </dsp:nvSpPr>
      <dsp:spPr>
        <a:xfrm>
          <a:off x="1639490"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Economic Conditions</a:t>
          </a:r>
        </a:p>
      </dsp:txBody>
      <dsp:txXfrm>
        <a:off x="1870206" y="0"/>
        <a:ext cx="1360225" cy="461431"/>
      </dsp:txXfrm>
    </dsp:sp>
    <dsp:sp modelId="{B4AEAA16-2F9F-40E9-87CF-FBCCCCCB0E50}">
      <dsp:nvSpPr>
        <dsp:cNvPr id="0" name=""/>
        <dsp:cNvSpPr/>
      </dsp:nvSpPr>
      <dsp:spPr>
        <a:xfrm>
          <a:off x="3278981"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Sector Summaries</a:t>
          </a:r>
        </a:p>
      </dsp:txBody>
      <dsp:txXfrm>
        <a:off x="3509697" y="0"/>
        <a:ext cx="1360225" cy="461431"/>
      </dsp:txXfrm>
    </dsp:sp>
    <dsp:sp modelId="{C37871B3-EE4C-43B5-84AD-B8B376C4415D}">
      <dsp:nvSpPr>
        <dsp:cNvPr id="0" name=""/>
        <dsp:cNvSpPr/>
      </dsp:nvSpPr>
      <dsp:spPr>
        <a:xfrm>
          <a:off x="4918471"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Portfolio Strategy &amp; Composition</a:t>
          </a:r>
        </a:p>
      </dsp:txBody>
      <dsp:txXfrm>
        <a:off x="5149187" y="0"/>
        <a:ext cx="1360225" cy="461431"/>
      </dsp:txXfrm>
    </dsp:sp>
    <dsp:sp modelId="{DD5B0AA9-FD91-4124-808B-603D3166253C}">
      <dsp:nvSpPr>
        <dsp:cNvPr id="0" name=""/>
        <dsp:cNvSpPr/>
      </dsp:nvSpPr>
      <dsp:spPr>
        <a:xfrm>
          <a:off x="6557962"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Risk Analysis</a:t>
          </a:r>
        </a:p>
      </dsp:txBody>
      <dsp:txXfrm>
        <a:off x="6788678" y="0"/>
        <a:ext cx="1360225" cy="461431"/>
      </dsp:txXfrm>
    </dsp:sp>
    <dsp:sp modelId="{23385F22-28E8-4903-8ED4-C59D31D2B08B}">
      <dsp:nvSpPr>
        <dsp:cNvPr id="0" name=""/>
        <dsp:cNvSpPr/>
      </dsp:nvSpPr>
      <dsp:spPr>
        <a:xfrm>
          <a:off x="8197453"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Performance Review</a:t>
          </a:r>
        </a:p>
      </dsp:txBody>
      <dsp:txXfrm>
        <a:off x="8428169" y="0"/>
        <a:ext cx="1360225" cy="461431"/>
      </dsp:txXfrm>
    </dsp:sp>
    <dsp:sp modelId="{1C52663C-4804-444C-B9B9-C325ABAEDAEE}">
      <dsp:nvSpPr>
        <dsp:cNvPr id="0" name=""/>
        <dsp:cNvSpPr/>
      </dsp:nvSpPr>
      <dsp:spPr>
        <a:xfrm>
          <a:off x="9836943"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Student Biographies</a:t>
          </a:r>
        </a:p>
      </dsp:txBody>
      <dsp:txXfrm>
        <a:off x="10067659" y="0"/>
        <a:ext cx="1360225" cy="46143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A0260-AF8B-4C60-97DC-FCA88A0CE119}">
      <dsp:nvSpPr>
        <dsp:cNvPr id="0" name=""/>
        <dsp:cNvSpPr/>
      </dsp:nvSpPr>
      <dsp:spPr>
        <a:xfrm>
          <a:off x="0"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Overview </a:t>
          </a:r>
        </a:p>
      </dsp:txBody>
      <dsp:txXfrm>
        <a:off x="230716" y="0"/>
        <a:ext cx="1360225" cy="461431"/>
      </dsp:txXfrm>
    </dsp:sp>
    <dsp:sp modelId="{2BC94F5E-8EB4-4F53-A153-CBBA496E5432}">
      <dsp:nvSpPr>
        <dsp:cNvPr id="0" name=""/>
        <dsp:cNvSpPr/>
      </dsp:nvSpPr>
      <dsp:spPr>
        <a:xfrm>
          <a:off x="1639490"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Economic Conditions</a:t>
          </a:r>
        </a:p>
      </dsp:txBody>
      <dsp:txXfrm>
        <a:off x="1870206" y="0"/>
        <a:ext cx="1360225" cy="461431"/>
      </dsp:txXfrm>
    </dsp:sp>
    <dsp:sp modelId="{B4AEAA16-2F9F-40E9-87CF-FBCCCCCB0E50}">
      <dsp:nvSpPr>
        <dsp:cNvPr id="0" name=""/>
        <dsp:cNvSpPr/>
      </dsp:nvSpPr>
      <dsp:spPr>
        <a:xfrm>
          <a:off x="3278981"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Sector Summaries</a:t>
          </a:r>
        </a:p>
      </dsp:txBody>
      <dsp:txXfrm>
        <a:off x="3509697" y="0"/>
        <a:ext cx="1360225" cy="461431"/>
      </dsp:txXfrm>
    </dsp:sp>
    <dsp:sp modelId="{DD5B0AA9-FD91-4124-808B-603D3166253C}">
      <dsp:nvSpPr>
        <dsp:cNvPr id="0" name=""/>
        <dsp:cNvSpPr/>
      </dsp:nvSpPr>
      <dsp:spPr>
        <a:xfrm>
          <a:off x="4918471"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Portfolio Strategy &amp; Composition</a:t>
          </a:r>
        </a:p>
      </dsp:txBody>
      <dsp:txXfrm>
        <a:off x="5149187" y="0"/>
        <a:ext cx="1360225" cy="461431"/>
      </dsp:txXfrm>
    </dsp:sp>
    <dsp:sp modelId="{C37871B3-EE4C-43B5-84AD-B8B376C4415D}">
      <dsp:nvSpPr>
        <dsp:cNvPr id="0" name=""/>
        <dsp:cNvSpPr/>
      </dsp:nvSpPr>
      <dsp:spPr>
        <a:xfrm>
          <a:off x="6557962" y="0"/>
          <a:ext cx="1821656" cy="461431"/>
        </a:xfrm>
        <a:prstGeom prst="chevron">
          <a:avLst/>
        </a:prstGeom>
        <a:solidFill>
          <a:srgbClr val="005A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Cambria" panose="02040503050406030204" pitchFamily="18" charset="0"/>
            </a:rPr>
            <a:t>Risk Analysis</a:t>
          </a:r>
        </a:p>
      </dsp:txBody>
      <dsp:txXfrm>
        <a:off x="6788678" y="0"/>
        <a:ext cx="1360225" cy="461431"/>
      </dsp:txXfrm>
    </dsp:sp>
    <dsp:sp modelId="{23385F22-28E8-4903-8ED4-C59D31D2B08B}">
      <dsp:nvSpPr>
        <dsp:cNvPr id="0" name=""/>
        <dsp:cNvSpPr/>
      </dsp:nvSpPr>
      <dsp:spPr>
        <a:xfrm>
          <a:off x="8197453"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Performance Review</a:t>
          </a:r>
        </a:p>
      </dsp:txBody>
      <dsp:txXfrm>
        <a:off x="8428169" y="0"/>
        <a:ext cx="1360225" cy="461431"/>
      </dsp:txXfrm>
    </dsp:sp>
    <dsp:sp modelId="{1C52663C-4804-444C-B9B9-C325ABAEDAEE}">
      <dsp:nvSpPr>
        <dsp:cNvPr id="0" name=""/>
        <dsp:cNvSpPr/>
      </dsp:nvSpPr>
      <dsp:spPr>
        <a:xfrm>
          <a:off x="9836943"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Student Biographies</a:t>
          </a:r>
        </a:p>
      </dsp:txBody>
      <dsp:txXfrm>
        <a:off x="10067659" y="0"/>
        <a:ext cx="1360225" cy="46143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7C398-1706-4F22-9E19-8A05FD4866AD}">
      <dsp:nvSpPr>
        <dsp:cNvPr id="0" name=""/>
        <dsp:cNvSpPr/>
      </dsp:nvSpPr>
      <dsp:spPr>
        <a:xfrm>
          <a:off x="0" y="584447"/>
          <a:ext cx="3510058" cy="514067"/>
        </a:xfrm>
        <a:prstGeom prst="rect">
          <a:avLst/>
        </a:prstGeom>
        <a:solidFill>
          <a:schemeClr val="bg1">
            <a:alpha val="90000"/>
          </a:schemeClr>
        </a:solidFill>
        <a:ln w="63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72420" tIns="249936" rIns="272420"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latin typeface="Cambria" panose="02040503050406030204" pitchFamily="18" charset="0"/>
            </a:rPr>
            <a:t>Highest betas in the Spring 2016 SAP fund</a:t>
          </a:r>
        </a:p>
      </dsp:txBody>
      <dsp:txXfrm>
        <a:off x="0" y="584447"/>
        <a:ext cx="3510058" cy="514067"/>
      </dsp:txXfrm>
    </dsp:sp>
    <dsp:sp modelId="{388E9321-8D70-4823-B5EB-615A95EE3FAF}">
      <dsp:nvSpPr>
        <dsp:cNvPr id="0" name=""/>
        <dsp:cNvSpPr/>
      </dsp:nvSpPr>
      <dsp:spPr>
        <a:xfrm>
          <a:off x="175331" y="37072"/>
          <a:ext cx="2842155" cy="724495"/>
        </a:xfrm>
        <a:prstGeom prst="roundRect">
          <a:avLst/>
        </a:prstGeom>
        <a:solidFill>
          <a:srgbClr val="005A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870" tIns="0" rIns="92870" bIns="0" numCol="1" spcCol="1270" anchor="ctr" anchorCtr="0">
          <a:noAutofit/>
        </a:bodyPr>
        <a:lstStyle/>
        <a:p>
          <a:pPr marL="0" lvl="0" indent="0" algn="l" defTabSz="800100" rtl="0">
            <a:lnSpc>
              <a:spcPct val="90000"/>
            </a:lnSpc>
            <a:spcBef>
              <a:spcPct val="0"/>
            </a:spcBef>
            <a:spcAft>
              <a:spcPct val="35000"/>
            </a:spcAft>
            <a:buNone/>
          </a:pPr>
          <a:r>
            <a:rPr lang="en-US" sz="1800" kern="1200" dirty="0">
              <a:latin typeface="Cambria" panose="02040503050406030204" pitchFamily="18" charset="0"/>
            </a:rPr>
            <a:t>Seadrill,</a:t>
          </a:r>
          <a:r>
            <a:rPr lang="en-US" sz="1800" kern="1200" baseline="0" dirty="0">
              <a:latin typeface="Cambria" panose="02040503050406030204" pitchFamily="18" charset="0"/>
            </a:rPr>
            <a:t> Avago, </a:t>
          </a:r>
          <a:r>
            <a:rPr lang="en-US" sz="1800" kern="1200" baseline="0" dirty="0" err="1">
              <a:latin typeface="Cambria" panose="02040503050406030204" pitchFamily="18" charset="0"/>
            </a:rPr>
            <a:t>Sucampo</a:t>
          </a:r>
          <a:endParaRPr lang="en-US" sz="1800" kern="1200" dirty="0">
            <a:latin typeface="Cambria" panose="02040503050406030204" pitchFamily="18" charset="0"/>
          </a:endParaRPr>
        </a:p>
      </dsp:txBody>
      <dsp:txXfrm>
        <a:off x="210698" y="72439"/>
        <a:ext cx="2771421" cy="653761"/>
      </dsp:txXfrm>
    </dsp:sp>
    <dsp:sp modelId="{868E0566-D896-4F80-B148-73E81DD805D9}">
      <dsp:nvSpPr>
        <dsp:cNvPr id="0" name=""/>
        <dsp:cNvSpPr/>
      </dsp:nvSpPr>
      <dsp:spPr>
        <a:xfrm>
          <a:off x="0" y="1548398"/>
          <a:ext cx="3510058" cy="982800"/>
        </a:xfrm>
        <a:prstGeom prst="rect">
          <a:avLst/>
        </a:prstGeom>
        <a:solidFill>
          <a:schemeClr val="bg1">
            <a:alpha val="90000"/>
          </a:schemeClr>
        </a:solidFill>
        <a:ln w="63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72420" tIns="249936" rIns="272420"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latin typeface="Cambria" panose="02040503050406030204" pitchFamily="18" charset="0"/>
            </a:rPr>
            <a:t>Surprisingly, the stocks in our portfolio with the highest betas represented the highest risks, but did not necessarily generate the highest returns</a:t>
          </a:r>
        </a:p>
      </dsp:txBody>
      <dsp:txXfrm>
        <a:off x="0" y="1548398"/>
        <a:ext cx="3510058" cy="982800"/>
      </dsp:txXfrm>
    </dsp:sp>
    <dsp:sp modelId="{516D4855-D455-461D-B133-4A6ABF967E75}">
      <dsp:nvSpPr>
        <dsp:cNvPr id="0" name=""/>
        <dsp:cNvSpPr/>
      </dsp:nvSpPr>
      <dsp:spPr>
        <a:xfrm>
          <a:off x="175331" y="1163314"/>
          <a:ext cx="2839430" cy="562203"/>
        </a:xfrm>
        <a:prstGeom prst="roundRect">
          <a:avLst/>
        </a:prstGeom>
        <a:solidFill>
          <a:srgbClr val="005A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870" tIns="0" rIns="92870" bIns="0" numCol="1" spcCol="1270" anchor="ctr" anchorCtr="0">
          <a:noAutofit/>
        </a:bodyPr>
        <a:lstStyle/>
        <a:p>
          <a:pPr marL="0" lvl="0" indent="0" algn="l" defTabSz="800100" rtl="0">
            <a:lnSpc>
              <a:spcPct val="90000"/>
            </a:lnSpc>
            <a:spcBef>
              <a:spcPct val="0"/>
            </a:spcBef>
            <a:spcAft>
              <a:spcPct val="35000"/>
            </a:spcAft>
            <a:buNone/>
          </a:pPr>
          <a:r>
            <a:rPr lang="en-US" sz="1800" kern="1200" dirty="0">
              <a:latin typeface="Cambria" panose="02040503050406030204" pitchFamily="18" charset="0"/>
            </a:rPr>
            <a:t>High risk, but not the highest reward</a:t>
          </a:r>
        </a:p>
      </dsp:txBody>
      <dsp:txXfrm>
        <a:off x="202775" y="1190758"/>
        <a:ext cx="2784542" cy="50731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A0260-AF8B-4C60-97DC-FCA88A0CE119}">
      <dsp:nvSpPr>
        <dsp:cNvPr id="0" name=""/>
        <dsp:cNvSpPr/>
      </dsp:nvSpPr>
      <dsp:spPr>
        <a:xfrm>
          <a:off x="0" y="0"/>
          <a:ext cx="1821656" cy="461431"/>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Overview </a:t>
          </a:r>
        </a:p>
      </dsp:txBody>
      <dsp:txXfrm>
        <a:off x="230716" y="0"/>
        <a:ext cx="1360225" cy="461431"/>
      </dsp:txXfrm>
    </dsp:sp>
    <dsp:sp modelId="{2BC94F5E-8EB4-4F53-A153-CBBA496E5432}">
      <dsp:nvSpPr>
        <dsp:cNvPr id="0" name=""/>
        <dsp:cNvSpPr/>
      </dsp:nvSpPr>
      <dsp:spPr>
        <a:xfrm>
          <a:off x="1639490"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Economic Conditions</a:t>
          </a:r>
        </a:p>
      </dsp:txBody>
      <dsp:txXfrm>
        <a:off x="1870206" y="0"/>
        <a:ext cx="1360225" cy="461431"/>
      </dsp:txXfrm>
    </dsp:sp>
    <dsp:sp modelId="{B4AEAA16-2F9F-40E9-87CF-FBCCCCCB0E50}">
      <dsp:nvSpPr>
        <dsp:cNvPr id="0" name=""/>
        <dsp:cNvSpPr/>
      </dsp:nvSpPr>
      <dsp:spPr>
        <a:xfrm>
          <a:off x="3278981"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Sector Summaries</a:t>
          </a:r>
        </a:p>
      </dsp:txBody>
      <dsp:txXfrm>
        <a:off x="3509697" y="0"/>
        <a:ext cx="1360225" cy="461431"/>
      </dsp:txXfrm>
    </dsp:sp>
    <dsp:sp modelId="{DD5B0AA9-FD91-4124-808B-603D3166253C}">
      <dsp:nvSpPr>
        <dsp:cNvPr id="0" name=""/>
        <dsp:cNvSpPr/>
      </dsp:nvSpPr>
      <dsp:spPr>
        <a:xfrm>
          <a:off x="4918471"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Portfolio Strategy &amp; Composition</a:t>
          </a:r>
        </a:p>
      </dsp:txBody>
      <dsp:txXfrm>
        <a:off x="5149187" y="0"/>
        <a:ext cx="1360225" cy="461431"/>
      </dsp:txXfrm>
    </dsp:sp>
    <dsp:sp modelId="{23385F22-28E8-4903-8ED4-C59D31D2B08B}">
      <dsp:nvSpPr>
        <dsp:cNvPr id="0" name=""/>
        <dsp:cNvSpPr/>
      </dsp:nvSpPr>
      <dsp:spPr>
        <a:xfrm>
          <a:off x="6557962"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Risk Analysis</a:t>
          </a:r>
        </a:p>
      </dsp:txBody>
      <dsp:txXfrm>
        <a:off x="6788678" y="0"/>
        <a:ext cx="1360225" cy="461431"/>
      </dsp:txXfrm>
    </dsp:sp>
    <dsp:sp modelId="{C37871B3-EE4C-43B5-84AD-B8B376C4415D}">
      <dsp:nvSpPr>
        <dsp:cNvPr id="0" name=""/>
        <dsp:cNvSpPr/>
      </dsp:nvSpPr>
      <dsp:spPr>
        <a:xfrm>
          <a:off x="8197453" y="0"/>
          <a:ext cx="1821656" cy="461431"/>
        </a:xfrm>
        <a:prstGeom prst="chevron">
          <a:avLst/>
        </a:prstGeom>
        <a:solidFill>
          <a:srgbClr val="005A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Cambria" panose="02040503050406030204" pitchFamily="18" charset="0"/>
            </a:rPr>
            <a:t>Performance Review</a:t>
          </a:r>
        </a:p>
      </dsp:txBody>
      <dsp:txXfrm>
        <a:off x="8428169" y="0"/>
        <a:ext cx="1360225" cy="461431"/>
      </dsp:txXfrm>
    </dsp:sp>
    <dsp:sp modelId="{1C52663C-4804-444C-B9B9-C325ABAEDAEE}">
      <dsp:nvSpPr>
        <dsp:cNvPr id="0" name=""/>
        <dsp:cNvSpPr/>
      </dsp:nvSpPr>
      <dsp:spPr>
        <a:xfrm>
          <a:off x="9836943"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Student Biographies</a:t>
          </a:r>
        </a:p>
      </dsp:txBody>
      <dsp:txXfrm>
        <a:off x="10067659" y="0"/>
        <a:ext cx="1360225" cy="46143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F736D-D466-4D8E-A33F-BAC8B261819B}">
      <dsp:nvSpPr>
        <dsp:cNvPr id="0" name=""/>
        <dsp:cNvSpPr/>
      </dsp:nvSpPr>
      <dsp:spPr>
        <a:xfrm>
          <a:off x="5" y="252337"/>
          <a:ext cx="2239026" cy="2199072"/>
        </a:xfrm>
        <a:prstGeom prst="ellipse">
          <a:avLst/>
        </a:prstGeom>
        <a:solidFill>
          <a:srgbClr val="D2D2D2"/>
        </a:solid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5A3C"/>
              </a:solidFill>
              <a:latin typeface="Cambria" panose="02040503050406030204" pitchFamily="18" charset="0"/>
            </a:rPr>
            <a:t>SAP</a:t>
          </a:r>
          <a:r>
            <a:rPr lang="en-US" sz="1600" kern="1200" baseline="0" dirty="0">
              <a:solidFill>
                <a:srgbClr val="005A3C"/>
              </a:solidFill>
              <a:latin typeface="Cambria" panose="02040503050406030204" pitchFamily="18" charset="0"/>
            </a:rPr>
            <a:t> Portfolio</a:t>
          </a:r>
          <a:endParaRPr lang="en-US" sz="1600" kern="1200" dirty="0">
            <a:solidFill>
              <a:srgbClr val="005A3C"/>
            </a:solidFill>
            <a:latin typeface="Cambria" panose="02040503050406030204" pitchFamily="18" charset="0"/>
          </a:endParaRPr>
        </a:p>
        <a:p>
          <a:pPr marL="0" lvl="0" indent="0" algn="ctr" defTabSz="711200">
            <a:lnSpc>
              <a:spcPct val="90000"/>
            </a:lnSpc>
            <a:spcBef>
              <a:spcPct val="0"/>
            </a:spcBef>
            <a:spcAft>
              <a:spcPct val="35000"/>
            </a:spcAft>
            <a:buNone/>
          </a:pPr>
          <a:r>
            <a:rPr lang="en-US" sz="1600" kern="1200" dirty="0">
              <a:solidFill>
                <a:srgbClr val="005A3C"/>
              </a:solidFill>
              <a:latin typeface="Cambria" panose="02040503050406030204" pitchFamily="18" charset="0"/>
            </a:rPr>
            <a:t>13.95%</a:t>
          </a:r>
        </a:p>
      </dsp:txBody>
      <dsp:txXfrm>
        <a:off x="312662" y="511655"/>
        <a:ext cx="1290970" cy="1680436"/>
      </dsp:txXfrm>
    </dsp:sp>
    <dsp:sp modelId="{03FD5AD8-6C0B-4737-BA1E-994603461081}">
      <dsp:nvSpPr>
        <dsp:cNvPr id="0" name=""/>
        <dsp:cNvSpPr/>
      </dsp:nvSpPr>
      <dsp:spPr>
        <a:xfrm>
          <a:off x="1565734" y="375488"/>
          <a:ext cx="1952769" cy="1952769"/>
        </a:xfrm>
        <a:prstGeom prst="ellipse">
          <a:avLst/>
        </a:prstGeom>
        <a:solidFill>
          <a:srgbClr val="005A3C"/>
        </a:solidFill>
        <a:ln w="25400" cap="flat" cmpd="sng" algn="ctr">
          <a:solidFill>
            <a:srgbClr val="D2D2D2"/>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latin typeface="Cambria" panose="02040503050406030204" pitchFamily="18" charset="0"/>
            </a:rPr>
            <a:t>S&amp;P</a:t>
          </a:r>
          <a:r>
            <a:rPr lang="en-US" sz="1500" kern="1200" baseline="0" dirty="0">
              <a:solidFill>
                <a:schemeClr val="bg1"/>
              </a:solidFill>
              <a:latin typeface="Cambria" panose="02040503050406030204" pitchFamily="18" charset="0"/>
            </a:rPr>
            <a:t> 500</a:t>
          </a:r>
          <a:endParaRPr lang="en-US" sz="1500" kern="1200" dirty="0">
            <a:solidFill>
              <a:schemeClr val="bg1"/>
            </a:solidFill>
            <a:latin typeface="Cambria" panose="02040503050406030204" pitchFamily="18" charset="0"/>
          </a:endParaRPr>
        </a:p>
        <a:p>
          <a:pPr marL="0" lvl="0" indent="0" algn="ctr" defTabSz="666750">
            <a:lnSpc>
              <a:spcPct val="90000"/>
            </a:lnSpc>
            <a:spcBef>
              <a:spcPct val="0"/>
            </a:spcBef>
            <a:spcAft>
              <a:spcPct val="35000"/>
            </a:spcAft>
            <a:buNone/>
          </a:pPr>
          <a:r>
            <a:rPr lang="en-US" sz="1500" kern="1200" dirty="0">
              <a:solidFill>
                <a:schemeClr val="bg1"/>
              </a:solidFill>
              <a:latin typeface="Cambria" panose="02040503050406030204" pitchFamily="18" charset="0"/>
            </a:rPr>
            <a:t>10.24%</a:t>
          </a:r>
        </a:p>
        <a:p>
          <a:pPr marL="0" lvl="0" indent="0" algn="ctr" defTabSz="666750">
            <a:lnSpc>
              <a:spcPct val="90000"/>
            </a:lnSpc>
            <a:spcBef>
              <a:spcPct val="0"/>
            </a:spcBef>
            <a:spcAft>
              <a:spcPct val="35000"/>
            </a:spcAft>
            <a:buNone/>
          </a:pPr>
          <a:endParaRPr lang="en-US" sz="1400" kern="1200" dirty="0">
            <a:latin typeface="Cambria" panose="02040503050406030204" pitchFamily="18" charset="0"/>
          </a:endParaRPr>
        </a:p>
      </dsp:txBody>
      <dsp:txXfrm>
        <a:off x="2119898" y="605762"/>
        <a:ext cx="1125921" cy="149222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A0260-AF8B-4C60-97DC-FCA88A0CE119}">
      <dsp:nvSpPr>
        <dsp:cNvPr id="0" name=""/>
        <dsp:cNvSpPr/>
      </dsp:nvSpPr>
      <dsp:spPr>
        <a:xfrm>
          <a:off x="0"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Overview </a:t>
          </a:r>
        </a:p>
      </dsp:txBody>
      <dsp:txXfrm>
        <a:off x="230716" y="0"/>
        <a:ext cx="1360225" cy="461431"/>
      </dsp:txXfrm>
    </dsp:sp>
    <dsp:sp modelId="{2BC94F5E-8EB4-4F53-A153-CBBA496E5432}">
      <dsp:nvSpPr>
        <dsp:cNvPr id="0" name=""/>
        <dsp:cNvSpPr/>
      </dsp:nvSpPr>
      <dsp:spPr>
        <a:xfrm>
          <a:off x="1639490"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Economic Conditions</a:t>
          </a:r>
        </a:p>
      </dsp:txBody>
      <dsp:txXfrm>
        <a:off x="1870206" y="0"/>
        <a:ext cx="1360225" cy="461431"/>
      </dsp:txXfrm>
    </dsp:sp>
    <dsp:sp modelId="{B4AEAA16-2F9F-40E9-87CF-FBCCCCCB0E50}">
      <dsp:nvSpPr>
        <dsp:cNvPr id="0" name=""/>
        <dsp:cNvSpPr/>
      </dsp:nvSpPr>
      <dsp:spPr>
        <a:xfrm>
          <a:off x="3278981"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Sector Summaries</a:t>
          </a:r>
        </a:p>
      </dsp:txBody>
      <dsp:txXfrm>
        <a:off x="3509697" y="0"/>
        <a:ext cx="1360225" cy="461431"/>
      </dsp:txXfrm>
    </dsp:sp>
    <dsp:sp modelId="{C37871B3-EE4C-43B5-84AD-B8B376C4415D}">
      <dsp:nvSpPr>
        <dsp:cNvPr id="0" name=""/>
        <dsp:cNvSpPr/>
      </dsp:nvSpPr>
      <dsp:spPr>
        <a:xfrm>
          <a:off x="4918471"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Portfolio Strategy &amp; Composition</a:t>
          </a:r>
        </a:p>
      </dsp:txBody>
      <dsp:txXfrm>
        <a:off x="5149187" y="0"/>
        <a:ext cx="1360225" cy="461431"/>
      </dsp:txXfrm>
    </dsp:sp>
    <dsp:sp modelId="{DD5B0AA9-FD91-4124-808B-603D3166253C}">
      <dsp:nvSpPr>
        <dsp:cNvPr id="0" name=""/>
        <dsp:cNvSpPr/>
      </dsp:nvSpPr>
      <dsp:spPr>
        <a:xfrm>
          <a:off x="6557962"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Risk Analysis</a:t>
          </a:r>
        </a:p>
      </dsp:txBody>
      <dsp:txXfrm>
        <a:off x="6788678" y="0"/>
        <a:ext cx="1360225" cy="461431"/>
      </dsp:txXfrm>
    </dsp:sp>
    <dsp:sp modelId="{23385F22-28E8-4903-8ED4-C59D31D2B08B}">
      <dsp:nvSpPr>
        <dsp:cNvPr id="0" name=""/>
        <dsp:cNvSpPr/>
      </dsp:nvSpPr>
      <dsp:spPr>
        <a:xfrm>
          <a:off x="8197453"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Performance Review</a:t>
          </a:r>
        </a:p>
      </dsp:txBody>
      <dsp:txXfrm>
        <a:off x="8428169" y="0"/>
        <a:ext cx="1360225" cy="461431"/>
      </dsp:txXfrm>
    </dsp:sp>
    <dsp:sp modelId="{1C52663C-4804-444C-B9B9-C325ABAEDAEE}">
      <dsp:nvSpPr>
        <dsp:cNvPr id="0" name=""/>
        <dsp:cNvSpPr/>
      </dsp:nvSpPr>
      <dsp:spPr>
        <a:xfrm>
          <a:off x="9836943" y="0"/>
          <a:ext cx="1821656" cy="461431"/>
        </a:xfrm>
        <a:prstGeom prst="chevron">
          <a:avLst/>
        </a:prstGeom>
        <a:solidFill>
          <a:srgbClr val="005A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Cambria" panose="02040503050406030204" pitchFamily="18" charset="0"/>
            </a:rPr>
            <a:t>Student Biographies</a:t>
          </a:r>
        </a:p>
      </dsp:txBody>
      <dsp:txXfrm>
        <a:off x="10067659" y="0"/>
        <a:ext cx="1360225" cy="4614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07301-3356-4E45-BE5F-9ED588099B8F}">
      <dsp:nvSpPr>
        <dsp:cNvPr id="0" name=""/>
        <dsp:cNvSpPr/>
      </dsp:nvSpPr>
      <dsp:spPr>
        <a:xfrm>
          <a:off x="0" y="631815"/>
          <a:ext cx="8839200" cy="865002"/>
        </a:xfrm>
        <a:prstGeom prst="notchedRightArrow">
          <a:avLst/>
        </a:prstGeom>
        <a:solidFill>
          <a:srgbClr val="005A3C"/>
        </a:solidFill>
        <a:ln>
          <a:solidFill>
            <a:schemeClr val="bg1"/>
          </a:solidFill>
        </a:ln>
        <a:effectLst/>
      </dsp:spPr>
      <dsp:style>
        <a:lnRef idx="0">
          <a:scrgbClr r="0" g="0" b="0"/>
        </a:lnRef>
        <a:fillRef idx="1">
          <a:scrgbClr r="0" g="0" b="0"/>
        </a:fillRef>
        <a:effectRef idx="0">
          <a:scrgbClr r="0" g="0" b="0"/>
        </a:effectRef>
        <a:fontRef idx="minor"/>
      </dsp:style>
    </dsp:sp>
    <dsp:sp modelId="{F4407757-1ABD-4EF1-8E73-342FF2D35C39}">
      <dsp:nvSpPr>
        <dsp:cNvPr id="0" name=""/>
        <dsp:cNvSpPr/>
      </dsp:nvSpPr>
      <dsp:spPr>
        <a:xfrm>
          <a:off x="185984" y="1463374"/>
          <a:ext cx="2563713" cy="477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1">
          <a:noAutofit/>
        </a:bodyPr>
        <a:lstStyle/>
        <a:p>
          <a:pPr marL="0" lvl="0" indent="0" algn="l" defTabSz="533400">
            <a:lnSpc>
              <a:spcPct val="90000"/>
            </a:lnSpc>
            <a:spcBef>
              <a:spcPct val="0"/>
            </a:spcBef>
            <a:spcAft>
              <a:spcPct val="35000"/>
            </a:spcAft>
            <a:buNone/>
          </a:pPr>
          <a:r>
            <a:rPr lang="en-US" sz="1200" kern="1200" dirty="0">
              <a:latin typeface="Cambria" charset="0"/>
              <a:ea typeface="Cambria" charset="0"/>
              <a:cs typeface="Cambria" charset="0"/>
            </a:rPr>
            <a:t>Team Formation</a:t>
          </a:r>
        </a:p>
        <a:p>
          <a:pPr marL="57150" lvl="1" indent="-57150" algn="l" defTabSz="444500">
            <a:lnSpc>
              <a:spcPct val="90000"/>
            </a:lnSpc>
            <a:spcBef>
              <a:spcPct val="0"/>
            </a:spcBef>
            <a:spcAft>
              <a:spcPct val="15000"/>
            </a:spcAft>
            <a:buChar char="•"/>
          </a:pPr>
          <a:r>
            <a:rPr lang="en-US" sz="1000" kern="1200" dirty="0">
              <a:latin typeface="Cambria" charset="0"/>
              <a:ea typeface="Cambria" charset="0"/>
              <a:cs typeface="Cambria" charset="0"/>
            </a:rPr>
            <a:t>Stock analysis</a:t>
          </a:r>
        </a:p>
        <a:p>
          <a:pPr marL="57150" lvl="1" indent="-57150" algn="l" defTabSz="444500">
            <a:lnSpc>
              <a:spcPct val="90000"/>
            </a:lnSpc>
            <a:spcBef>
              <a:spcPct val="0"/>
            </a:spcBef>
            <a:spcAft>
              <a:spcPct val="15000"/>
            </a:spcAft>
            <a:buChar char="•"/>
          </a:pPr>
          <a:r>
            <a:rPr lang="en-US" sz="1000" kern="1200" dirty="0">
              <a:latin typeface="Cambria" charset="0"/>
              <a:ea typeface="Cambria" charset="0"/>
              <a:cs typeface="Cambria" charset="0"/>
            </a:rPr>
            <a:t>Sector coverage assigned</a:t>
          </a:r>
        </a:p>
      </dsp:txBody>
      <dsp:txXfrm>
        <a:off x="185984" y="1463374"/>
        <a:ext cx="2563713" cy="477974"/>
      </dsp:txXfrm>
    </dsp:sp>
    <dsp:sp modelId="{CCD2BFA6-0BFD-49BA-9E6F-B8B940CDB5B5}">
      <dsp:nvSpPr>
        <dsp:cNvPr id="0" name=""/>
        <dsp:cNvSpPr/>
      </dsp:nvSpPr>
      <dsp:spPr>
        <a:xfrm>
          <a:off x="1160391" y="942863"/>
          <a:ext cx="216250" cy="216250"/>
        </a:xfrm>
        <a:prstGeom prst="ellipse">
          <a:avLst/>
        </a:prstGeom>
        <a:solidFill>
          <a:srgbClr val="D2D2D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48DB00A9-84D6-4682-8C08-099C6973741D}">
      <dsp:nvSpPr>
        <dsp:cNvPr id="0" name=""/>
        <dsp:cNvSpPr/>
      </dsp:nvSpPr>
      <dsp:spPr>
        <a:xfrm>
          <a:off x="3219421" y="1256883"/>
          <a:ext cx="2563713" cy="865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1">
          <a:noAutofit/>
        </a:bodyPr>
        <a:lstStyle/>
        <a:p>
          <a:pPr marL="0" lvl="0" indent="0" algn="l" defTabSz="533400">
            <a:lnSpc>
              <a:spcPct val="90000"/>
            </a:lnSpc>
            <a:spcBef>
              <a:spcPct val="0"/>
            </a:spcBef>
            <a:spcAft>
              <a:spcPct val="35000"/>
            </a:spcAft>
            <a:buNone/>
          </a:pPr>
          <a:r>
            <a:rPr lang="en-US" sz="1200" kern="1200" dirty="0">
              <a:latin typeface="Cambria" charset="0"/>
              <a:ea typeface="Cambria" charset="0"/>
              <a:cs typeface="Cambria" charset="0"/>
            </a:rPr>
            <a:t>Team Pitches</a:t>
          </a:r>
        </a:p>
        <a:p>
          <a:pPr marL="57150" lvl="1" indent="-57150" algn="l" defTabSz="444500">
            <a:lnSpc>
              <a:spcPct val="90000"/>
            </a:lnSpc>
            <a:spcBef>
              <a:spcPct val="0"/>
            </a:spcBef>
            <a:spcAft>
              <a:spcPct val="15000"/>
            </a:spcAft>
            <a:buChar char="•"/>
          </a:pPr>
          <a:r>
            <a:rPr lang="en-US" sz="1000" kern="1200" dirty="0">
              <a:latin typeface="Cambria" charset="0"/>
              <a:ea typeface="Cambria" charset="0"/>
              <a:cs typeface="Cambria" charset="0"/>
            </a:rPr>
            <a:t>Stock recommendations</a:t>
          </a:r>
        </a:p>
        <a:p>
          <a:pPr marL="57150" lvl="1" indent="-57150" algn="l" defTabSz="444500">
            <a:lnSpc>
              <a:spcPct val="90000"/>
            </a:lnSpc>
            <a:spcBef>
              <a:spcPct val="0"/>
            </a:spcBef>
            <a:spcAft>
              <a:spcPct val="15000"/>
            </a:spcAft>
            <a:buChar char="•"/>
          </a:pPr>
          <a:r>
            <a:rPr lang="en-US" sz="1000" kern="1200" dirty="0">
              <a:latin typeface="Cambria" charset="0"/>
              <a:ea typeface="Cambria" charset="0"/>
              <a:cs typeface="Cambria" charset="0"/>
            </a:rPr>
            <a:t>Current events</a:t>
          </a:r>
        </a:p>
      </dsp:txBody>
      <dsp:txXfrm>
        <a:off x="3219421" y="1256883"/>
        <a:ext cx="2563713" cy="865002"/>
      </dsp:txXfrm>
    </dsp:sp>
    <dsp:sp modelId="{07E7B84B-ED39-4AC0-B715-7027DBDC7919}">
      <dsp:nvSpPr>
        <dsp:cNvPr id="0" name=""/>
        <dsp:cNvSpPr/>
      </dsp:nvSpPr>
      <dsp:spPr>
        <a:xfrm>
          <a:off x="4198780" y="942863"/>
          <a:ext cx="216250" cy="216250"/>
        </a:xfrm>
        <a:prstGeom prst="ellipse">
          <a:avLst/>
        </a:prstGeom>
        <a:solidFill>
          <a:srgbClr val="D2D2D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0E3AB6DB-BB63-4899-BA76-F32782909671}">
      <dsp:nvSpPr>
        <dsp:cNvPr id="0" name=""/>
        <dsp:cNvSpPr/>
      </dsp:nvSpPr>
      <dsp:spPr>
        <a:xfrm>
          <a:off x="5856380" y="1252634"/>
          <a:ext cx="2563713" cy="530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1">
          <a:noAutofit/>
        </a:bodyPr>
        <a:lstStyle/>
        <a:p>
          <a:pPr marL="0" lvl="0" indent="0" algn="l" defTabSz="444500">
            <a:lnSpc>
              <a:spcPct val="90000"/>
            </a:lnSpc>
            <a:spcBef>
              <a:spcPct val="0"/>
            </a:spcBef>
            <a:spcAft>
              <a:spcPct val="35000"/>
            </a:spcAft>
            <a:buNone/>
          </a:pPr>
          <a:r>
            <a:rPr lang="en-US" sz="1200" kern="1200" dirty="0">
              <a:latin typeface="Cambria" charset="0"/>
              <a:ea typeface="Cambria" charset="0"/>
              <a:cs typeface="Cambria" charset="0"/>
            </a:rPr>
            <a:t>Investment Voting</a:t>
          </a:r>
        </a:p>
        <a:p>
          <a:pPr marL="57150" lvl="1" indent="0" algn="l" defTabSz="355600">
            <a:lnSpc>
              <a:spcPct val="90000"/>
            </a:lnSpc>
            <a:spcBef>
              <a:spcPct val="0"/>
            </a:spcBef>
            <a:spcAft>
              <a:spcPct val="15000"/>
            </a:spcAft>
            <a:buNone/>
          </a:pPr>
          <a:r>
            <a:rPr lang="en-US" sz="1000" kern="1200" dirty="0">
              <a:latin typeface="Cambria" charset="0"/>
              <a:ea typeface="Cambria" charset="0"/>
              <a:cs typeface="Cambria" charset="0"/>
            </a:rPr>
            <a:t>Students vote on recommendations</a:t>
          </a:r>
        </a:p>
      </dsp:txBody>
      <dsp:txXfrm>
        <a:off x="5856380" y="1252634"/>
        <a:ext cx="2563713" cy="530082"/>
      </dsp:txXfrm>
    </dsp:sp>
    <dsp:sp modelId="{2516F14E-33DE-4C16-BD91-46D1E93706A1}">
      <dsp:nvSpPr>
        <dsp:cNvPr id="0" name=""/>
        <dsp:cNvSpPr/>
      </dsp:nvSpPr>
      <dsp:spPr>
        <a:xfrm>
          <a:off x="6579980" y="939311"/>
          <a:ext cx="218145" cy="223354"/>
        </a:xfrm>
        <a:prstGeom prst="ellipse">
          <a:avLst/>
        </a:prstGeom>
        <a:solidFill>
          <a:srgbClr val="D2D2D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7270CD-5D30-3C41-A151-1083F367EA74}">
      <dsp:nvSpPr>
        <dsp:cNvPr id="0" name=""/>
        <dsp:cNvSpPr/>
      </dsp:nvSpPr>
      <dsp:spPr>
        <a:xfrm rot="10800000">
          <a:off x="6772057" y="1618135"/>
          <a:ext cx="2959830" cy="1775210"/>
        </a:xfrm>
        <a:prstGeom prst="corner">
          <a:avLst>
            <a:gd name="adj1" fmla="val 16120"/>
            <a:gd name="adj2" fmla="val 16110"/>
          </a:avLst>
        </a:prstGeom>
        <a:solidFill>
          <a:srgbClr val="005A3C"/>
        </a:solidFill>
        <a:ln w="25400" cap="flat" cmpd="sng" algn="ctr">
          <a:solidFill>
            <a:srgbClr val="D2D2D2"/>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FE501AF-3EB8-5D4D-B833-56BF54CD148B}">
      <dsp:nvSpPr>
        <dsp:cNvPr id="0" name=""/>
        <dsp:cNvSpPr/>
      </dsp:nvSpPr>
      <dsp:spPr>
        <a:xfrm>
          <a:off x="248915" y="304259"/>
          <a:ext cx="2669767" cy="2337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r>
            <a:rPr lang="en-US" sz="2000" kern="1200" dirty="0">
              <a:latin typeface="Cambria" charset="0"/>
              <a:ea typeface="Cambria" charset="0"/>
              <a:cs typeface="Cambria" charset="0"/>
            </a:rPr>
            <a:t>Objective</a:t>
          </a:r>
        </a:p>
        <a:p>
          <a:pPr marL="114300" lvl="1" indent="-114300" algn="l" defTabSz="533400" rtl="0">
            <a:lnSpc>
              <a:spcPct val="90000"/>
            </a:lnSpc>
            <a:spcBef>
              <a:spcPct val="0"/>
            </a:spcBef>
            <a:spcAft>
              <a:spcPct val="15000"/>
            </a:spcAft>
            <a:buChar char="•"/>
          </a:pPr>
          <a:r>
            <a:rPr lang="en-US" sz="1200" kern="1200" dirty="0">
              <a:latin typeface="Cambria" charset="0"/>
              <a:ea typeface="Cambria" charset="0"/>
              <a:cs typeface="Cambria" charset="0"/>
            </a:rPr>
            <a:t>Select stocks that are undervalued and will outperform their industry and the S&amp;P 500 index over the course of the investment period.</a:t>
          </a:r>
        </a:p>
      </dsp:txBody>
      <dsp:txXfrm>
        <a:off x="248915" y="304259"/>
        <a:ext cx="2669767" cy="2337612"/>
      </dsp:txXfrm>
    </dsp:sp>
    <dsp:sp modelId="{3DB94713-07D2-2248-B9A7-588D51507542}">
      <dsp:nvSpPr>
        <dsp:cNvPr id="0" name=""/>
        <dsp:cNvSpPr/>
      </dsp:nvSpPr>
      <dsp:spPr>
        <a:xfrm rot="5400000">
          <a:off x="6766137" y="811314"/>
          <a:ext cx="503171" cy="503171"/>
        </a:xfrm>
        <a:prstGeom prst="triangle">
          <a:avLst>
            <a:gd name="adj" fmla="val 100000"/>
          </a:avLst>
        </a:prstGeom>
        <a:solidFill>
          <a:srgbClr val="005A3C"/>
        </a:solidFill>
        <a:ln w="25400" cap="flat" cmpd="sng" algn="ctr">
          <a:solidFill>
            <a:srgbClr val="D2D2D2"/>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B0D1C75-E97A-BE42-BF36-980FDF704612}">
      <dsp:nvSpPr>
        <dsp:cNvPr id="0" name=""/>
        <dsp:cNvSpPr/>
      </dsp:nvSpPr>
      <dsp:spPr>
        <a:xfrm rot="10800000">
          <a:off x="3501444" y="810283"/>
          <a:ext cx="2959830" cy="1775210"/>
        </a:xfrm>
        <a:prstGeom prst="corner">
          <a:avLst>
            <a:gd name="adj1" fmla="val 16120"/>
            <a:gd name="adj2" fmla="val 16110"/>
          </a:avLst>
        </a:prstGeom>
        <a:solidFill>
          <a:srgbClr val="005A3C"/>
        </a:solidFill>
        <a:ln w="25400" cap="flat" cmpd="sng" algn="ctr">
          <a:solidFill>
            <a:srgbClr val="D2D2D2"/>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40B827A-87D2-714E-9916-85451FCC2DBA}">
      <dsp:nvSpPr>
        <dsp:cNvPr id="0" name=""/>
        <dsp:cNvSpPr/>
      </dsp:nvSpPr>
      <dsp:spPr>
        <a:xfrm>
          <a:off x="3495524" y="1103516"/>
          <a:ext cx="2669767" cy="2337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r>
            <a:rPr lang="en-US" sz="2000" kern="1200" dirty="0">
              <a:latin typeface="Cambria" charset="0"/>
              <a:ea typeface="Cambria" charset="0"/>
              <a:cs typeface="Cambria" charset="0"/>
            </a:rPr>
            <a:t>Asset Allocation Targets</a:t>
          </a:r>
        </a:p>
        <a:p>
          <a:pPr marL="114300" lvl="1" indent="-114300" algn="l" defTabSz="533400" rtl="0">
            <a:lnSpc>
              <a:spcPct val="90000"/>
            </a:lnSpc>
            <a:spcBef>
              <a:spcPct val="0"/>
            </a:spcBef>
            <a:spcAft>
              <a:spcPct val="15000"/>
            </a:spcAft>
            <a:buChar char="•"/>
          </a:pPr>
          <a:r>
            <a:rPr lang="en-US" sz="1200" kern="1200" dirty="0">
              <a:latin typeface="Cambria" charset="0"/>
              <a:ea typeface="Cambria" charset="0"/>
              <a:cs typeface="Cambria" charset="0"/>
            </a:rPr>
            <a:t>Not more than 10% invested in any one stock</a:t>
          </a:r>
        </a:p>
        <a:p>
          <a:pPr marL="114300" lvl="1" indent="-114300" algn="l" defTabSz="533400" rtl="0">
            <a:lnSpc>
              <a:spcPct val="90000"/>
            </a:lnSpc>
            <a:spcBef>
              <a:spcPct val="0"/>
            </a:spcBef>
            <a:spcAft>
              <a:spcPct val="15000"/>
            </a:spcAft>
            <a:buChar char="•"/>
          </a:pPr>
          <a:r>
            <a:rPr lang="en-US" sz="1200" kern="1200" dirty="0">
              <a:latin typeface="Cambria" charset="0"/>
              <a:ea typeface="Cambria" charset="0"/>
              <a:cs typeface="Cambria" charset="0"/>
            </a:rPr>
            <a:t>Not more than 20% invested in any one sector</a:t>
          </a:r>
        </a:p>
        <a:p>
          <a:pPr marL="114300" lvl="1" indent="-114300" algn="l" defTabSz="533400" rtl="0">
            <a:lnSpc>
              <a:spcPct val="90000"/>
            </a:lnSpc>
            <a:spcBef>
              <a:spcPct val="0"/>
            </a:spcBef>
            <a:spcAft>
              <a:spcPct val="15000"/>
            </a:spcAft>
            <a:buChar char="•"/>
          </a:pPr>
          <a:r>
            <a:rPr lang="en-US" sz="1200" kern="1200" dirty="0">
              <a:latin typeface="Cambria" charset="0"/>
              <a:ea typeface="Cambria" charset="0"/>
              <a:cs typeface="Cambria" charset="0"/>
            </a:rPr>
            <a:t>Not more than 25% invested in any one index</a:t>
          </a:r>
        </a:p>
        <a:p>
          <a:pPr marL="114300" lvl="1" indent="-114300" algn="l" defTabSz="533400" rtl="0">
            <a:lnSpc>
              <a:spcPct val="90000"/>
            </a:lnSpc>
            <a:spcBef>
              <a:spcPct val="0"/>
            </a:spcBef>
            <a:spcAft>
              <a:spcPct val="15000"/>
            </a:spcAft>
            <a:buChar char="•"/>
          </a:pPr>
          <a:r>
            <a:rPr lang="en-US" sz="1200" kern="1200" dirty="0">
              <a:latin typeface="Cambria" charset="0"/>
              <a:ea typeface="Cambria" charset="0"/>
              <a:cs typeface="Cambria" charset="0"/>
            </a:rPr>
            <a:t>40% Value | 40% Growth | 20% Dividend</a:t>
          </a:r>
        </a:p>
        <a:p>
          <a:pPr marL="114300" lvl="1" indent="-114300" algn="l" defTabSz="533400" rtl="0">
            <a:lnSpc>
              <a:spcPct val="90000"/>
            </a:lnSpc>
            <a:spcBef>
              <a:spcPct val="0"/>
            </a:spcBef>
            <a:spcAft>
              <a:spcPct val="15000"/>
            </a:spcAft>
            <a:buChar char="•"/>
          </a:pPr>
          <a:r>
            <a:rPr lang="en-US" sz="1200" kern="1200" dirty="0">
              <a:latin typeface="Cambria" charset="0"/>
              <a:ea typeface="Cambria" charset="0"/>
              <a:cs typeface="Cambria" charset="0"/>
            </a:rPr>
            <a:t>No “sin” stocks</a:t>
          </a:r>
        </a:p>
      </dsp:txBody>
      <dsp:txXfrm>
        <a:off x="3495524" y="1103516"/>
        <a:ext cx="2669767" cy="2337612"/>
      </dsp:txXfrm>
    </dsp:sp>
    <dsp:sp modelId="{8F3B8927-A217-A14B-B83D-8EDA29508370}">
      <dsp:nvSpPr>
        <dsp:cNvPr id="0" name=""/>
        <dsp:cNvSpPr/>
      </dsp:nvSpPr>
      <dsp:spPr>
        <a:xfrm rot="5400000">
          <a:off x="3495524" y="3463"/>
          <a:ext cx="503171" cy="503171"/>
        </a:xfrm>
        <a:prstGeom prst="triangle">
          <a:avLst>
            <a:gd name="adj" fmla="val 100000"/>
          </a:avLst>
        </a:prstGeom>
        <a:solidFill>
          <a:srgbClr val="005A3C"/>
        </a:solidFill>
        <a:ln w="25400" cap="flat" cmpd="sng" algn="ctr">
          <a:solidFill>
            <a:srgbClr val="D2D2D2"/>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7FC7DB6-8343-1640-A62E-79B2A222C5AD}">
      <dsp:nvSpPr>
        <dsp:cNvPr id="0" name=""/>
        <dsp:cNvSpPr/>
      </dsp:nvSpPr>
      <dsp:spPr>
        <a:xfrm rot="10800000">
          <a:off x="230832" y="2432"/>
          <a:ext cx="2959830" cy="1775210"/>
        </a:xfrm>
        <a:prstGeom prst="corner">
          <a:avLst>
            <a:gd name="adj1" fmla="val 16120"/>
            <a:gd name="adj2" fmla="val 16110"/>
          </a:avLst>
        </a:prstGeom>
        <a:solidFill>
          <a:srgbClr val="005A3C"/>
        </a:solidFill>
        <a:ln w="25400" cap="flat" cmpd="sng" algn="ctr">
          <a:solidFill>
            <a:srgbClr val="D2D2D2"/>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DDD1B9A-CADD-8E4F-954E-2E71C00B4FCC}">
      <dsp:nvSpPr>
        <dsp:cNvPr id="0" name=""/>
        <dsp:cNvSpPr/>
      </dsp:nvSpPr>
      <dsp:spPr>
        <a:xfrm>
          <a:off x="6761009" y="1913800"/>
          <a:ext cx="2669767" cy="2337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r>
            <a:rPr lang="en-US" sz="2000" kern="1200" dirty="0">
              <a:latin typeface="Cambria" charset="0"/>
              <a:ea typeface="Cambria" charset="0"/>
              <a:cs typeface="Cambria" charset="0"/>
            </a:rPr>
            <a:t>Benchmark </a:t>
          </a:r>
        </a:p>
        <a:p>
          <a:pPr marL="114300" lvl="1" indent="-114300" algn="ctr" defTabSz="533400" rtl="0">
            <a:lnSpc>
              <a:spcPct val="90000"/>
            </a:lnSpc>
            <a:spcBef>
              <a:spcPct val="0"/>
            </a:spcBef>
            <a:spcAft>
              <a:spcPct val="15000"/>
            </a:spcAft>
            <a:buChar char="•"/>
          </a:pPr>
          <a:r>
            <a:rPr lang="en-US" sz="1200" kern="1200" dirty="0">
              <a:latin typeface="Cambria" charset="0"/>
              <a:ea typeface="Cambria" charset="0"/>
              <a:cs typeface="Cambria" charset="0"/>
            </a:rPr>
            <a:t>S&amp;P 500 Index</a:t>
          </a:r>
        </a:p>
      </dsp:txBody>
      <dsp:txXfrm>
        <a:off x="6761009" y="1913800"/>
        <a:ext cx="2669767" cy="23376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A0260-AF8B-4C60-97DC-FCA88A0CE119}">
      <dsp:nvSpPr>
        <dsp:cNvPr id="0" name=""/>
        <dsp:cNvSpPr/>
      </dsp:nvSpPr>
      <dsp:spPr>
        <a:xfrm>
          <a:off x="0"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Overview </a:t>
          </a:r>
        </a:p>
      </dsp:txBody>
      <dsp:txXfrm>
        <a:off x="230716" y="0"/>
        <a:ext cx="1360225" cy="461431"/>
      </dsp:txXfrm>
    </dsp:sp>
    <dsp:sp modelId="{2BC94F5E-8EB4-4F53-A153-CBBA496E5432}">
      <dsp:nvSpPr>
        <dsp:cNvPr id="0" name=""/>
        <dsp:cNvSpPr/>
      </dsp:nvSpPr>
      <dsp:spPr>
        <a:xfrm>
          <a:off x="1639490" y="0"/>
          <a:ext cx="1821656" cy="461431"/>
        </a:xfrm>
        <a:prstGeom prst="chevron">
          <a:avLst/>
        </a:prstGeom>
        <a:solidFill>
          <a:srgbClr val="005A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Cambria" panose="02040503050406030204" pitchFamily="18" charset="0"/>
            </a:rPr>
            <a:t>Economic Conditions</a:t>
          </a:r>
        </a:p>
      </dsp:txBody>
      <dsp:txXfrm>
        <a:off x="1870206" y="0"/>
        <a:ext cx="1360225" cy="461431"/>
      </dsp:txXfrm>
    </dsp:sp>
    <dsp:sp modelId="{B4AEAA16-2F9F-40E9-87CF-FBCCCCCB0E50}">
      <dsp:nvSpPr>
        <dsp:cNvPr id="0" name=""/>
        <dsp:cNvSpPr/>
      </dsp:nvSpPr>
      <dsp:spPr>
        <a:xfrm>
          <a:off x="3278981"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Sector Summaries</a:t>
          </a:r>
        </a:p>
      </dsp:txBody>
      <dsp:txXfrm>
        <a:off x="3509697" y="0"/>
        <a:ext cx="1360225" cy="461431"/>
      </dsp:txXfrm>
    </dsp:sp>
    <dsp:sp modelId="{C37871B3-EE4C-43B5-84AD-B8B376C4415D}">
      <dsp:nvSpPr>
        <dsp:cNvPr id="0" name=""/>
        <dsp:cNvSpPr/>
      </dsp:nvSpPr>
      <dsp:spPr>
        <a:xfrm>
          <a:off x="4918471"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Portfolio Strategy &amp; Composition</a:t>
          </a:r>
        </a:p>
      </dsp:txBody>
      <dsp:txXfrm>
        <a:off x="5149187" y="0"/>
        <a:ext cx="1360225" cy="461431"/>
      </dsp:txXfrm>
    </dsp:sp>
    <dsp:sp modelId="{DD5B0AA9-FD91-4124-808B-603D3166253C}">
      <dsp:nvSpPr>
        <dsp:cNvPr id="0" name=""/>
        <dsp:cNvSpPr/>
      </dsp:nvSpPr>
      <dsp:spPr>
        <a:xfrm>
          <a:off x="6557962"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Risk Analysis</a:t>
          </a:r>
        </a:p>
      </dsp:txBody>
      <dsp:txXfrm>
        <a:off x="6788678" y="0"/>
        <a:ext cx="1360225" cy="461431"/>
      </dsp:txXfrm>
    </dsp:sp>
    <dsp:sp modelId="{23385F22-28E8-4903-8ED4-C59D31D2B08B}">
      <dsp:nvSpPr>
        <dsp:cNvPr id="0" name=""/>
        <dsp:cNvSpPr/>
      </dsp:nvSpPr>
      <dsp:spPr>
        <a:xfrm>
          <a:off x="8197453"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Performance Review</a:t>
          </a:r>
        </a:p>
      </dsp:txBody>
      <dsp:txXfrm>
        <a:off x="8428169" y="0"/>
        <a:ext cx="1360225" cy="461431"/>
      </dsp:txXfrm>
    </dsp:sp>
    <dsp:sp modelId="{1C52663C-4804-444C-B9B9-C325ABAEDAEE}">
      <dsp:nvSpPr>
        <dsp:cNvPr id="0" name=""/>
        <dsp:cNvSpPr/>
      </dsp:nvSpPr>
      <dsp:spPr>
        <a:xfrm>
          <a:off x="9836943"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Student Biographies</a:t>
          </a:r>
        </a:p>
      </dsp:txBody>
      <dsp:txXfrm>
        <a:off x="10067659" y="0"/>
        <a:ext cx="1360225" cy="4614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2F7F14-9570-4E7E-BE89-100E6B5C2935}">
      <dsp:nvSpPr>
        <dsp:cNvPr id="0" name=""/>
        <dsp:cNvSpPr/>
      </dsp:nvSpPr>
      <dsp:spPr>
        <a:xfrm>
          <a:off x="100544" y="881111"/>
          <a:ext cx="2750957" cy="2243547"/>
        </a:xfrm>
        <a:prstGeom prst="roundRect">
          <a:avLst>
            <a:gd name="adj" fmla="val 10000"/>
          </a:avLst>
        </a:prstGeom>
        <a:solidFill>
          <a:schemeClr val="lt1">
            <a:alpha val="90000"/>
            <a:hueOff val="0"/>
            <a:satOff val="0"/>
            <a:lumOff val="0"/>
            <a:alphaOff val="0"/>
          </a:schemeClr>
        </a:solidFill>
        <a:ln w="2540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 sz="1400" kern="1200" dirty="0">
              <a:solidFill>
                <a:schemeClr val="dk1"/>
              </a:solidFill>
              <a:latin typeface="Cambria"/>
              <a:ea typeface="Cambria"/>
              <a:cs typeface="Cambria"/>
              <a:sym typeface="Cambria"/>
            </a:rPr>
            <a:t>The Federal reserve recently increased interest rates from 0.25% to 0.50%. </a:t>
          </a:r>
          <a:endParaRPr lang="en-US" sz="1400" kern="1200" dirty="0"/>
        </a:p>
        <a:p>
          <a:pPr marL="114300" lvl="1" indent="-114300" algn="l" defTabSz="622300">
            <a:lnSpc>
              <a:spcPct val="90000"/>
            </a:lnSpc>
            <a:spcBef>
              <a:spcPct val="0"/>
            </a:spcBef>
            <a:spcAft>
              <a:spcPct val="15000"/>
            </a:spcAft>
            <a:buChar char="•"/>
          </a:pPr>
          <a:r>
            <a:rPr lang="en" sz="1400" kern="1200" dirty="0">
              <a:solidFill>
                <a:schemeClr val="dk1"/>
              </a:solidFill>
              <a:latin typeface="Cambria"/>
              <a:ea typeface="Cambria"/>
              <a:cs typeface="Cambria"/>
              <a:sym typeface="Cambria"/>
            </a:rPr>
            <a:t>Janet L. Yellen said the United States economy remained on track this Spring regardless of the rough start to the year.</a:t>
          </a:r>
          <a:endParaRPr lang="en-US" sz="1400" kern="1200" dirty="0">
            <a:latin typeface="Cambria" charset="0"/>
            <a:ea typeface="Cambria" charset="0"/>
            <a:cs typeface="Cambria" charset="0"/>
          </a:endParaRPr>
        </a:p>
        <a:p>
          <a:pPr marL="114300" lvl="1" indent="-114300" algn="l" defTabSz="622300">
            <a:lnSpc>
              <a:spcPct val="90000"/>
            </a:lnSpc>
            <a:spcBef>
              <a:spcPct val="0"/>
            </a:spcBef>
            <a:spcAft>
              <a:spcPct val="15000"/>
            </a:spcAft>
            <a:buChar char="•"/>
          </a:pPr>
          <a:r>
            <a:rPr lang="en" sz="1400" kern="1200" dirty="0">
              <a:solidFill>
                <a:schemeClr val="dk1"/>
              </a:solidFill>
              <a:latin typeface="Cambria"/>
              <a:ea typeface="Cambria"/>
              <a:cs typeface="Cambria"/>
              <a:sym typeface="Cambria"/>
            </a:rPr>
            <a:t>Weak growth in other countries was being offset by lower borrowing costs.</a:t>
          </a:r>
          <a:endParaRPr lang="en-US" sz="1400" kern="1200" dirty="0">
            <a:latin typeface="Cambria" charset="0"/>
            <a:ea typeface="Cambria" charset="0"/>
            <a:cs typeface="Cambria" charset="0"/>
          </a:endParaRPr>
        </a:p>
      </dsp:txBody>
      <dsp:txXfrm>
        <a:off x="152174" y="932741"/>
        <a:ext cx="2647697" cy="1659526"/>
      </dsp:txXfrm>
    </dsp:sp>
    <dsp:sp modelId="{8C99155E-AB04-423D-826A-87BE3E36E9F4}">
      <dsp:nvSpPr>
        <dsp:cNvPr id="0" name=""/>
        <dsp:cNvSpPr/>
      </dsp:nvSpPr>
      <dsp:spPr>
        <a:xfrm>
          <a:off x="1508450" y="1957166"/>
          <a:ext cx="2401143" cy="2401143"/>
        </a:xfrm>
        <a:prstGeom prst="leftCircularArrow">
          <a:avLst>
            <a:gd name="adj1" fmla="val 2405"/>
            <a:gd name="adj2" fmla="val 290868"/>
            <a:gd name="adj3" fmla="val 1058756"/>
            <a:gd name="adj4" fmla="val 8016866"/>
            <a:gd name="adj5" fmla="val 2806"/>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 modelId="{01918D12-442D-4E61-AA82-1B4A41C28C3F}">
      <dsp:nvSpPr>
        <dsp:cNvPr id="0" name=""/>
        <dsp:cNvSpPr/>
      </dsp:nvSpPr>
      <dsp:spPr>
        <a:xfrm>
          <a:off x="770169" y="3063950"/>
          <a:ext cx="2307709" cy="917700"/>
        </a:xfrm>
        <a:prstGeom prst="roundRect">
          <a:avLst>
            <a:gd name="adj" fmla="val 10000"/>
          </a:avLst>
        </a:prstGeom>
        <a:solidFill>
          <a:srgbClr val="005A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mbria" panose="02040503050406030204" pitchFamily="18" charset="0"/>
            </a:rPr>
            <a:t>Fed Policy Spring 2016</a:t>
          </a:r>
        </a:p>
      </dsp:txBody>
      <dsp:txXfrm>
        <a:off x="797048" y="3090829"/>
        <a:ext cx="2253951" cy="863942"/>
      </dsp:txXfrm>
    </dsp:sp>
    <dsp:sp modelId="{E825A555-2180-46D8-A2C8-3DB6CC36186C}">
      <dsp:nvSpPr>
        <dsp:cNvPr id="0" name=""/>
        <dsp:cNvSpPr/>
      </dsp:nvSpPr>
      <dsp:spPr>
        <a:xfrm>
          <a:off x="3178697" y="662420"/>
          <a:ext cx="2405120" cy="2431660"/>
        </a:xfrm>
        <a:prstGeom prst="roundRect">
          <a:avLst>
            <a:gd name="adj" fmla="val 10000"/>
          </a:avLst>
        </a:prstGeom>
        <a:solidFill>
          <a:schemeClr val="lt1">
            <a:alpha val="90000"/>
            <a:hueOff val="0"/>
            <a:satOff val="0"/>
            <a:lumOff val="0"/>
            <a:alphaOff val="0"/>
          </a:schemeClr>
        </a:solidFill>
        <a:ln w="2540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b" anchorCtr="0">
          <a:noAutofit/>
        </a:bodyPr>
        <a:lstStyle/>
        <a:p>
          <a:pPr marL="114300" lvl="1" indent="-114300" algn="l" defTabSz="622300">
            <a:lnSpc>
              <a:spcPct val="90000"/>
            </a:lnSpc>
            <a:spcBef>
              <a:spcPct val="0"/>
            </a:spcBef>
            <a:spcAft>
              <a:spcPct val="15000"/>
            </a:spcAft>
            <a:buChar char="•"/>
          </a:pPr>
          <a:r>
            <a:rPr lang="en" sz="1400" kern="1200" dirty="0">
              <a:solidFill>
                <a:schemeClr val="dk1"/>
              </a:solidFill>
              <a:latin typeface="Cambria"/>
              <a:ea typeface="Cambria"/>
              <a:cs typeface="Cambria"/>
              <a:sym typeface="Cambria"/>
            </a:rPr>
            <a:t>Cost of borrowing for individuals and businesses increases.</a:t>
          </a:r>
          <a:endParaRPr lang="en-US" sz="1400" kern="1200" dirty="0"/>
        </a:p>
        <a:p>
          <a:pPr marL="114300" lvl="1" indent="-114300" algn="l" defTabSz="622300">
            <a:lnSpc>
              <a:spcPct val="90000"/>
            </a:lnSpc>
            <a:spcBef>
              <a:spcPct val="0"/>
            </a:spcBef>
            <a:spcAft>
              <a:spcPct val="15000"/>
            </a:spcAft>
            <a:buChar char="•"/>
          </a:pPr>
          <a:r>
            <a:rPr lang="en" sz="1400" kern="1200" dirty="0">
              <a:solidFill>
                <a:schemeClr val="dk1"/>
              </a:solidFill>
              <a:latin typeface="Cambria"/>
              <a:ea typeface="Cambria"/>
              <a:cs typeface="Cambria"/>
              <a:sym typeface="Cambria"/>
            </a:rPr>
            <a:t>Positive outlook for the economy.</a:t>
          </a:r>
          <a:endParaRPr lang="en-US" sz="1400" kern="1200" dirty="0">
            <a:latin typeface="Cambria" charset="0"/>
            <a:ea typeface="Cambria" charset="0"/>
            <a:cs typeface="Cambria" charset="0"/>
          </a:endParaRPr>
        </a:p>
        <a:p>
          <a:pPr marL="114300" lvl="1" indent="-114300" algn="l" defTabSz="622300">
            <a:lnSpc>
              <a:spcPct val="90000"/>
            </a:lnSpc>
            <a:spcBef>
              <a:spcPct val="0"/>
            </a:spcBef>
            <a:spcAft>
              <a:spcPct val="15000"/>
            </a:spcAft>
            <a:buChar char="•"/>
          </a:pPr>
          <a:r>
            <a:rPr lang="en" sz="1400" kern="1200" dirty="0">
              <a:solidFill>
                <a:schemeClr val="dk1"/>
              </a:solidFill>
              <a:latin typeface="Cambria"/>
              <a:ea typeface="Cambria"/>
              <a:cs typeface="Cambria"/>
              <a:sym typeface="Cambria"/>
            </a:rPr>
            <a:t>Higher returns for savers.</a:t>
          </a:r>
          <a:endParaRPr lang="en-US" sz="1400" kern="1200" dirty="0">
            <a:latin typeface="Cambria" charset="0"/>
            <a:ea typeface="Cambria" charset="0"/>
            <a:cs typeface="Cambria" charset="0"/>
          </a:endParaRPr>
        </a:p>
      </dsp:txBody>
      <dsp:txXfrm>
        <a:off x="3234656" y="1239449"/>
        <a:ext cx="2293202" cy="1798672"/>
      </dsp:txXfrm>
    </dsp:sp>
    <dsp:sp modelId="{D0D32457-2BAC-47A0-B20F-FD276C695720}">
      <dsp:nvSpPr>
        <dsp:cNvPr id="0" name=""/>
        <dsp:cNvSpPr/>
      </dsp:nvSpPr>
      <dsp:spPr>
        <a:xfrm>
          <a:off x="2936407" y="618737"/>
          <a:ext cx="2307709" cy="917700"/>
        </a:xfrm>
        <a:prstGeom prst="roundRect">
          <a:avLst>
            <a:gd name="adj" fmla="val 10000"/>
          </a:avLst>
        </a:prstGeom>
        <a:solidFill>
          <a:srgbClr val="005A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mbria" panose="02040503050406030204" pitchFamily="18" charset="0"/>
            </a:rPr>
            <a:t>What Happens When Fed Rate Increases?</a:t>
          </a:r>
        </a:p>
      </dsp:txBody>
      <dsp:txXfrm>
        <a:off x="2963286" y="645616"/>
        <a:ext cx="2253951" cy="8639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07757-309B-41DC-9497-1972DA325DA8}">
      <dsp:nvSpPr>
        <dsp:cNvPr id="0" name=""/>
        <dsp:cNvSpPr/>
      </dsp:nvSpPr>
      <dsp:spPr>
        <a:xfrm>
          <a:off x="3109829" y="2873758"/>
          <a:ext cx="2895923" cy="1936513"/>
        </a:xfrm>
        <a:prstGeom prst="roundRect">
          <a:avLst>
            <a:gd name="adj" fmla="val 10000"/>
          </a:avLst>
        </a:prstGeom>
        <a:solidFill>
          <a:schemeClr val="lt1">
            <a:alpha val="90000"/>
            <a:hueOff val="0"/>
            <a:satOff val="0"/>
            <a:lumOff val="0"/>
            <a:alphaOff val="0"/>
          </a:schemeClr>
        </a:solidFill>
        <a:ln w="25400" cap="flat" cmpd="sng" algn="ctr">
          <a:solidFill>
            <a:srgbClr val="005A3C"/>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b" anchorCtr="0">
          <a:noAutofit/>
        </a:bodyPr>
        <a:lstStyle/>
        <a:p>
          <a:pPr marL="57150" lvl="1" indent="-57150" algn="l" defTabSz="400050" rtl="0">
            <a:lnSpc>
              <a:spcPct val="90000"/>
            </a:lnSpc>
            <a:spcBef>
              <a:spcPct val="0"/>
            </a:spcBef>
            <a:spcAft>
              <a:spcPct val="15000"/>
            </a:spcAft>
            <a:buChar char="•"/>
          </a:pPr>
          <a:endParaRPr lang="en-US" sz="900" kern="1200" dirty="0">
            <a:latin typeface="Cambria" panose="02040503050406030204" pitchFamily="18" charset="0"/>
          </a:endParaRPr>
        </a:p>
      </dsp:txBody>
      <dsp:txXfrm>
        <a:off x="4021145" y="3400426"/>
        <a:ext cx="1942068" cy="1367307"/>
      </dsp:txXfrm>
    </dsp:sp>
    <dsp:sp modelId="{583CDFBE-A746-4F54-B93F-509E4E76BCB0}">
      <dsp:nvSpPr>
        <dsp:cNvPr id="0" name=""/>
        <dsp:cNvSpPr/>
      </dsp:nvSpPr>
      <dsp:spPr>
        <a:xfrm>
          <a:off x="-378850" y="2873758"/>
          <a:ext cx="2895923" cy="1936513"/>
        </a:xfrm>
        <a:prstGeom prst="roundRect">
          <a:avLst>
            <a:gd name="adj" fmla="val 10000"/>
          </a:avLst>
        </a:prstGeom>
        <a:solidFill>
          <a:schemeClr val="lt1">
            <a:alpha val="90000"/>
            <a:hueOff val="0"/>
            <a:satOff val="0"/>
            <a:lumOff val="0"/>
            <a:alphaOff val="0"/>
          </a:schemeClr>
        </a:solidFill>
        <a:ln w="25400" cap="flat" cmpd="sng" algn="ctr">
          <a:solidFill>
            <a:srgbClr val="D2D2D2"/>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b" anchorCtr="0">
          <a:noAutofit/>
        </a:bodyPr>
        <a:lstStyle/>
        <a:p>
          <a:pPr marL="57150" lvl="1" indent="-57150" algn="l" defTabSz="400050" rtl="0">
            <a:lnSpc>
              <a:spcPct val="90000"/>
            </a:lnSpc>
            <a:spcBef>
              <a:spcPct val="0"/>
            </a:spcBef>
            <a:spcAft>
              <a:spcPct val="15000"/>
            </a:spcAft>
            <a:buChar char="•"/>
          </a:pPr>
          <a:endParaRPr lang="en-US" sz="900" kern="1200" dirty="0">
            <a:latin typeface="Cambria" panose="02040503050406030204" pitchFamily="18" charset="0"/>
          </a:endParaRPr>
        </a:p>
      </dsp:txBody>
      <dsp:txXfrm>
        <a:off x="-336311" y="3400426"/>
        <a:ext cx="1942068" cy="1367307"/>
      </dsp:txXfrm>
    </dsp:sp>
    <dsp:sp modelId="{C1CA96F3-E11F-421B-B4E3-2A59CFADB4C2}">
      <dsp:nvSpPr>
        <dsp:cNvPr id="0" name=""/>
        <dsp:cNvSpPr/>
      </dsp:nvSpPr>
      <dsp:spPr>
        <a:xfrm>
          <a:off x="3109829" y="-69544"/>
          <a:ext cx="2895923" cy="1936513"/>
        </a:xfrm>
        <a:prstGeom prst="roundRect">
          <a:avLst>
            <a:gd name="adj" fmla="val 10000"/>
          </a:avLst>
        </a:prstGeom>
        <a:solidFill>
          <a:schemeClr val="lt1">
            <a:alpha val="90000"/>
            <a:hueOff val="0"/>
            <a:satOff val="0"/>
            <a:lumOff val="0"/>
            <a:alphaOff val="0"/>
          </a:schemeClr>
        </a:solidFill>
        <a:ln w="25400" cap="flat" cmpd="sng" algn="ctr">
          <a:solidFill>
            <a:srgbClr val="D2D2D2"/>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57150" lvl="1" indent="-57150" algn="l" defTabSz="400050" rtl="0">
            <a:lnSpc>
              <a:spcPct val="90000"/>
            </a:lnSpc>
            <a:spcBef>
              <a:spcPct val="0"/>
            </a:spcBef>
            <a:spcAft>
              <a:spcPct val="15000"/>
            </a:spcAft>
            <a:buChar char="•"/>
          </a:pPr>
          <a:endParaRPr lang="en-US" sz="900" kern="1200" dirty="0">
            <a:latin typeface="Cambria" panose="02040503050406030204" pitchFamily="18" charset="0"/>
          </a:endParaRPr>
        </a:p>
      </dsp:txBody>
      <dsp:txXfrm>
        <a:off x="4021145" y="-27005"/>
        <a:ext cx="1942068" cy="1367307"/>
      </dsp:txXfrm>
    </dsp:sp>
    <dsp:sp modelId="{2E585CE1-F1BB-4A55-A4A6-48707B86ACC8}">
      <dsp:nvSpPr>
        <dsp:cNvPr id="0" name=""/>
        <dsp:cNvSpPr/>
      </dsp:nvSpPr>
      <dsp:spPr>
        <a:xfrm>
          <a:off x="-378850" y="-69544"/>
          <a:ext cx="2895923" cy="1936513"/>
        </a:xfrm>
        <a:prstGeom prst="roundRect">
          <a:avLst>
            <a:gd name="adj" fmla="val 10000"/>
          </a:avLst>
        </a:prstGeom>
        <a:solidFill>
          <a:schemeClr val="lt1">
            <a:alpha val="90000"/>
            <a:hueOff val="0"/>
            <a:satOff val="0"/>
            <a:lumOff val="0"/>
            <a:alphaOff val="0"/>
          </a:schemeClr>
        </a:solidFill>
        <a:ln w="25400" cap="flat" cmpd="sng" algn="ctr">
          <a:solidFill>
            <a:srgbClr val="005A3C"/>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57150" lvl="1" indent="-57150" algn="l" defTabSz="400050" rtl="0">
            <a:lnSpc>
              <a:spcPct val="90000"/>
            </a:lnSpc>
            <a:spcBef>
              <a:spcPct val="0"/>
            </a:spcBef>
            <a:spcAft>
              <a:spcPct val="15000"/>
            </a:spcAft>
            <a:buChar char="•"/>
          </a:pPr>
          <a:endParaRPr lang="en-US" sz="900" kern="1200" dirty="0">
            <a:latin typeface="Cambria" panose="02040503050406030204" pitchFamily="18" charset="0"/>
          </a:endParaRPr>
        </a:p>
      </dsp:txBody>
      <dsp:txXfrm>
        <a:off x="-336311" y="-27005"/>
        <a:ext cx="1942068" cy="1367307"/>
      </dsp:txXfrm>
    </dsp:sp>
    <dsp:sp modelId="{F09B7313-D560-4418-B40B-F70F8EADBC95}">
      <dsp:nvSpPr>
        <dsp:cNvPr id="0" name=""/>
        <dsp:cNvSpPr/>
      </dsp:nvSpPr>
      <dsp:spPr>
        <a:xfrm>
          <a:off x="895976" y="452888"/>
          <a:ext cx="1874191" cy="1874191"/>
        </a:xfrm>
        <a:prstGeom prst="pieWedge">
          <a:avLst/>
        </a:prstGeom>
        <a:solidFill>
          <a:srgbClr val="005A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rtl="0">
            <a:lnSpc>
              <a:spcPct val="90000"/>
            </a:lnSpc>
            <a:spcBef>
              <a:spcPct val="0"/>
            </a:spcBef>
            <a:spcAft>
              <a:spcPct val="35000"/>
            </a:spcAft>
            <a:buNone/>
          </a:pPr>
          <a:r>
            <a:rPr lang="en-US" sz="1200" b="0" kern="1200" dirty="0">
              <a:latin typeface="Cambria" panose="02040503050406030204" pitchFamily="18" charset="0"/>
            </a:rPr>
            <a:t>Unemployment</a:t>
          </a:r>
        </a:p>
      </dsp:txBody>
      <dsp:txXfrm>
        <a:off x="1444914" y="1001826"/>
        <a:ext cx="1325253" cy="1325253"/>
      </dsp:txXfrm>
    </dsp:sp>
    <dsp:sp modelId="{FDA5E0D0-E7D9-4637-AFC5-A71988969882}">
      <dsp:nvSpPr>
        <dsp:cNvPr id="0" name=""/>
        <dsp:cNvSpPr/>
      </dsp:nvSpPr>
      <dsp:spPr>
        <a:xfrm rot="5400000">
          <a:off x="2856735" y="452888"/>
          <a:ext cx="1874191" cy="1874191"/>
        </a:xfrm>
        <a:prstGeom prst="pieWedge">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b="0" kern="1200" dirty="0">
              <a:solidFill>
                <a:schemeClr val="tx1"/>
              </a:solidFill>
              <a:latin typeface="Cambria" panose="02040503050406030204" pitchFamily="18" charset="0"/>
            </a:rPr>
            <a:t>Nonfarm Payroll Employment</a:t>
          </a:r>
        </a:p>
      </dsp:txBody>
      <dsp:txXfrm rot="-5400000">
        <a:off x="2856735" y="1001826"/>
        <a:ext cx="1325253" cy="1325253"/>
      </dsp:txXfrm>
    </dsp:sp>
    <dsp:sp modelId="{2332FB1D-331A-4422-8170-3E19B7F055D3}">
      <dsp:nvSpPr>
        <dsp:cNvPr id="0" name=""/>
        <dsp:cNvSpPr/>
      </dsp:nvSpPr>
      <dsp:spPr>
        <a:xfrm rot="10800000">
          <a:off x="2856735" y="2413647"/>
          <a:ext cx="1874191" cy="1874191"/>
        </a:xfrm>
        <a:prstGeom prst="pieWedge">
          <a:avLst/>
        </a:prstGeom>
        <a:solidFill>
          <a:srgbClr val="005A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b="0" kern="1200" dirty="0">
              <a:latin typeface="Cambria" panose="02040503050406030204" pitchFamily="18" charset="0"/>
            </a:rPr>
            <a:t>Labor Force Participation Rate</a:t>
          </a:r>
        </a:p>
      </dsp:txBody>
      <dsp:txXfrm rot="10800000">
        <a:off x="2856735" y="2413647"/>
        <a:ext cx="1325253" cy="1325253"/>
      </dsp:txXfrm>
    </dsp:sp>
    <dsp:sp modelId="{7CE9B107-2B99-4E55-824C-1FD8452A06B2}">
      <dsp:nvSpPr>
        <dsp:cNvPr id="0" name=""/>
        <dsp:cNvSpPr/>
      </dsp:nvSpPr>
      <dsp:spPr>
        <a:xfrm rot="16200000">
          <a:off x="895976" y="2413647"/>
          <a:ext cx="1874191" cy="1874191"/>
        </a:xfrm>
        <a:prstGeom prst="pieWedge">
          <a:avLst/>
        </a:prstGeom>
        <a:solidFill>
          <a:srgbClr val="D2D2D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b="0" kern="1200" dirty="0">
              <a:solidFill>
                <a:schemeClr val="tx1"/>
              </a:solidFill>
              <a:latin typeface="Cambria" panose="02040503050406030204" pitchFamily="18" charset="0"/>
            </a:rPr>
            <a:t>Movement of employment by Sector</a:t>
          </a:r>
        </a:p>
      </dsp:txBody>
      <dsp:txXfrm rot="5400000">
        <a:off x="1444914" y="2413647"/>
        <a:ext cx="1325253" cy="1325253"/>
      </dsp:txXfrm>
    </dsp:sp>
    <dsp:sp modelId="{BAA609E2-424F-4626-A73E-E4CF2B47506E}">
      <dsp:nvSpPr>
        <dsp:cNvPr id="0" name=""/>
        <dsp:cNvSpPr/>
      </dsp:nvSpPr>
      <dsp:spPr>
        <a:xfrm>
          <a:off x="2489904" y="1980809"/>
          <a:ext cx="647093" cy="562690"/>
        </a:xfrm>
        <a:prstGeom prst="circularArrow">
          <a:avLst/>
        </a:prstGeom>
        <a:solidFill>
          <a:srgbClr val="005A3C"/>
        </a:solidFill>
        <a:ln w="25400" cap="flat" cmpd="sng" algn="ctr">
          <a:solidFill>
            <a:srgbClr val="D2D2D2"/>
          </a:solidFill>
          <a:prstDash val="solid"/>
        </a:ln>
        <a:effectLst/>
      </dsp:spPr>
      <dsp:style>
        <a:lnRef idx="2">
          <a:scrgbClr r="0" g="0" b="0"/>
        </a:lnRef>
        <a:fillRef idx="1">
          <a:scrgbClr r="0" g="0" b="0"/>
        </a:fillRef>
        <a:effectRef idx="0">
          <a:scrgbClr r="0" g="0" b="0"/>
        </a:effectRef>
        <a:fontRef idx="minor"/>
      </dsp:style>
    </dsp:sp>
    <dsp:sp modelId="{F839E96A-D261-4585-A049-7B44B37704E7}">
      <dsp:nvSpPr>
        <dsp:cNvPr id="0" name=""/>
        <dsp:cNvSpPr/>
      </dsp:nvSpPr>
      <dsp:spPr>
        <a:xfrm rot="10800000">
          <a:off x="2489904" y="2197228"/>
          <a:ext cx="647093" cy="562690"/>
        </a:xfrm>
        <a:prstGeom prst="circularArrow">
          <a:avLst/>
        </a:prstGeom>
        <a:solidFill>
          <a:srgbClr val="005A3C"/>
        </a:solidFill>
        <a:ln w="25400" cap="flat" cmpd="sng" algn="ctr">
          <a:solidFill>
            <a:srgbClr val="D2D2D2"/>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8ED4F-DAFD-480A-89AC-4A1024641118}">
      <dsp:nvSpPr>
        <dsp:cNvPr id="0" name=""/>
        <dsp:cNvSpPr/>
      </dsp:nvSpPr>
      <dsp:spPr>
        <a:xfrm>
          <a:off x="125662" y="0"/>
          <a:ext cx="1176337" cy="1176337"/>
        </a:xfrm>
        <a:prstGeom prst="chord">
          <a:avLst>
            <a:gd name="adj1" fmla="val 4800000"/>
            <a:gd name="adj2" fmla="val 16800000"/>
          </a:avLst>
        </a:prstGeom>
        <a:solidFill>
          <a:srgbClr val="008A5C"/>
        </a:solidFill>
        <a:ln>
          <a:noFill/>
        </a:ln>
        <a:effectLst/>
      </dsp:spPr>
      <dsp:style>
        <a:lnRef idx="0">
          <a:scrgbClr r="0" g="0" b="0"/>
        </a:lnRef>
        <a:fillRef idx="1">
          <a:scrgbClr r="0" g="0" b="0"/>
        </a:fillRef>
        <a:effectRef idx="0">
          <a:scrgbClr r="0" g="0" b="0"/>
        </a:effectRef>
        <a:fontRef idx="minor"/>
      </dsp:style>
    </dsp:sp>
    <dsp:sp modelId="{FCE7C606-3CF0-461E-AD0F-3FA8ADB3C9CC}">
      <dsp:nvSpPr>
        <dsp:cNvPr id="0" name=""/>
        <dsp:cNvSpPr/>
      </dsp:nvSpPr>
      <dsp:spPr>
        <a:xfrm>
          <a:off x="243296" y="117633"/>
          <a:ext cx="941070" cy="941070"/>
        </a:xfrm>
        <a:prstGeom prst="pie">
          <a:avLst>
            <a:gd name="adj1" fmla="val 12600000"/>
            <a:gd name="adj2" fmla="val 16200000"/>
          </a:avLst>
        </a:prstGeom>
        <a:solidFill>
          <a:srgbClr val="005A3C"/>
        </a:solidFill>
        <a:ln w="25400" cap="flat" cmpd="sng" algn="ctr">
          <a:solidFill>
            <a:srgbClr val="D2D2D2"/>
          </a:solidFill>
          <a:prstDash val="solid"/>
        </a:ln>
        <a:effectLst/>
      </dsp:spPr>
      <dsp:style>
        <a:lnRef idx="2">
          <a:scrgbClr r="0" g="0" b="0"/>
        </a:lnRef>
        <a:fillRef idx="1">
          <a:scrgbClr r="0" g="0" b="0"/>
        </a:fillRef>
        <a:effectRef idx="0">
          <a:scrgbClr r="0" g="0" b="0"/>
        </a:effectRef>
        <a:fontRef idx="minor">
          <a:schemeClr val="lt1"/>
        </a:fontRef>
      </dsp:style>
    </dsp:sp>
    <dsp:sp modelId="{E3CECE32-876D-4F42-921C-86A9D4A465E0}">
      <dsp:nvSpPr>
        <dsp:cNvPr id="0" name=""/>
        <dsp:cNvSpPr/>
      </dsp:nvSpPr>
      <dsp:spPr>
        <a:xfrm rot="16200000">
          <a:off x="-1227125" y="2646759"/>
          <a:ext cx="3411378" cy="705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778000" rtl="0">
            <a:lnSpc>
              <a:spcPct val="90000"/>
            </a:lnSpc>
            <a:spcBef>
              <a:spcPct val="0"/>
            </a:spcBef>
            <a:spcAft>
              <a:spcPct val="35000"/>
            </a:spcAft>
            <a:buNone/>
          </a:pPr>
          <a:r>
            <a:rPr lang="en-US" sz="4000" b="0" kern="1200" dirty="0">
              <a:latin typeface="Cambria" panose="02040503050406030204" pitchFamily="18" charset="0"/>
            </a:rPr>
            <a:t>China </a:t>
          </a:r>
        </a:p>
      </dsp:txBody>
      <dsp:txXfrm>
        <a:off x="-1227125" y="2646759"/>
        <a:ext cx="3411378" cy="705802"/>
      </dsp:txXfrm>
    </dsp:sp>
    <dsp:sp modelId="{5A50EDC7-40EB-429F-B4D7-01FEF6563AF2}">
      <dsp:nvSpPr>
        <dsp:cNvPr id="0" name=""/>
        <dsp:cNvSpPr/>
      </dsp:nvSpPr>
      <dsp:spPr>
        <a:xfrm>
          <a:off x="1024972" y="0"/>
          <a:ext cx="2563686" cy="470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rtl="0">
            <a:lnSpc>
              <a:spcPct val="90000"/>
            </a:lnSpc>
            <a:spcBef>
              <a:spcPct val="0"/>
            </a:spcBef>
            <a:spcAft>
              <a:spcPct val="35000"/>
            </a:spcAft>
            <a:buNone/>
          </a:pPr>
          <a:r>
            <a:rPr lang="en" sz="1800" kern="1200" dirty="0">
              <a:latin typeface="Cambria"/>
              <a:ea typeface="Cambria"/>
              <a:cs typeface="Cambria"/>
              <a:sym typeface="Cambria"/>
            </a:rPr>
            <a:t>Investors say that China’s debt-fueled economy resembles the U.S. in 2008, before credit markets seized up and caused a global recession.</a:t>
          </a:r>
          <a:endParaRPr lang="en-US" sz="1800" kern="1200" dirty="0">
            <a:latin typeface="Cambria" panose="02040503050406030204" pitchFamily="18" charset="0"/>
          </a:endParaRPr>
        </a:p>
        <a:p>
          <a:pPr marL="0" lvl="0" indent="0" algn="l" defTabSz="800100" rtl="0">
            <a:lnSpc>
              <a:spcPct val="90000"/>
            </a:lnSpc>
            <a:spcBef>
              <a:spcPct val="0"/>
            </a:spcBef>
            <a:spcAft>
              <a:spcPct val="35000"/>
            </a:spcAft>
            <a:buNone/>
          </a:pPr>
          <a:r>
            <a:rPr lang="en" sz="1800" kern="1200" dirty="0">
              <a:latin typeface="Cambria"/>
              <a:ea typeface="Cambria"/>
              <a:cs typeface="Cambria"/>
              <a:sym typeface="Cambria"/>
            </a:rPr>
            <a:t>Housing values in first-tier cities have increased 62% in one year.  </a:t>
          </a:r>
          <a:endParaRPr lang="en-US" sz="1800" kern="1200" dirty="0">
            <a:latin typeface="Cambria" panose="02040503050406030204" pitchFamily="18" charset="0"/>
          </a:endParaRPr>
        </a:p>
        <a:p>
          <a:pPr marL="0" lvl="0" indent="0" algn="l" defTabSz="800100" rtl="0">
            <a:lnSpc>
              <a:spcPct val="90000"/>
            </a:lnSpc>
            <a:spcBef>
              <a:spcPct val="0"/>
            </a:spcBef>
            <a:spcAft>
              <a:spcPct val="35000"/>
            </a:spcAft>
            <a:buNone/>
          </a:pPr>
          <a:r>
            <a:rPr lang="en" sz="1800" kern="1200" dirty="0">
              <a:latin typeface="Cambria"/>
              <a:ea typeface="Cambria"/>
              <a:cs typeface="Cambria"/>
              <a:sym typeface="Cambria"/>
            </a:rPr>
            <a:t>In March of this year, it was reported that exports were recovering and foreign exchange reserves increased since November of 2015</a:t>
          </a:r>
          <a:endParaRPr lang="en-US" sz="1800" kern="1200" dirty="0">
            <a:latin typeface="Cambria" panose="02040503050406030204" pitchFamily="18" charset="0"/>
          </a:endParaRPr>
        </a:p>
      </dsp:txBody>
      <dsp:txXfrm>
        <a:off x="1024972" y="0"/>
        <a:ext cx="2563686" cy="4705350"/>
      </dsp:txXfrm>
    </dsp:sp>
    <dsp:sp modelId="{DB6EFFE2-C18D-44AB-939B-E093CE9619D7}">
      <dsp:nvSpPr>
        <dsp:cNvPr id="0" name=""/>
        <dsp:cNvSpPr/>
      </dsp:nvSpPr>
      <dsp:spPr>
        <a:xfrm>
          <a:off x="3976832" y="0"/>
          <a:ext cx="1176337" cy="1176337"/>
        </a:xfrm>
        <a:prstGeom prst="chord">
          <a:avLst>
            <a:gd name="adj1" fmla="val 4800000"/>
            <a:gd name="adj2" fmla="val 16800000"/>
          </a:avLst>
        </a:prstGeom>
        <a:solidFill>
          <a:srgbClr val="008A5C"/>
        </a:solidFill>
        <a:ln>
          <a:noFill/>
        </a:ln>
        <a:effectLst/>
      </dsp:spPr>
      <dsp:style>
        <a:lnRef idx="0">
          <a:scrgbClr r="0" g="0" b="0"/>
        </a:lnRef>
        <a:fillRef idx="1">
          <a:scrgbClr r="0" g="0" b="0"/>
        </a:fillRef>
        <a:effectRef idx="0">
          <a:scrgbClr r="0" g="0" b="0"/>
        </a:effectRef>
        <a:fontRef idx="minor"/>
      </dsp:style>
    </dsp:sp>
    <dsp:sp modelId="{403EE6E3-D64D-4675-BE0D-441D90323736}">
      <dsp:nvSpPr>
        <dsp:cNvPr id="0" name=""/>
        <dsp:cNvSpPr/>
      </dsp:nvSpPr>
      <dsp:spPr>
        <a:xfrm>
          <a:off x="4094466" y="117633"/>
          <a:ext cx="941070" cy="941070"/>
        </a:xfrm>
        <a:prstGeom prst="pie">
          <a:avLst>
            <a:gd name="adj1" fmla="val 9000000"/>
            <a:gd name="adj2" fmla="val 16200000"/>
          </a:avLst>
        </a:prstGeom>
        <a:solidFill>
          <a:srgbClr val="005A3C"/>
        </a:solidFill>
        <a:ln w="25400" cap="flat" cmpd="sng" algn="ctr">
          <a:solidFill>
            <a:srgbClr val="D2D2D2"/>
          </a:solidFill>
          <a:prstDash val="solid"/>
        </a:ln>
        <a:effectLst/>
      </dsp:spPr>
      <dsp:style>
        <a:lnRef idx="2">
          <a:scrgbClr r="0" g="0" b="0"/>
        </a:lnRef>
        <a:fillRef idx="1">
          <a:scrgbClr r="0" g="0" b="0"/>
        </a:fillRef>
        <a:effectRef idx="0">
          <a:scrgbClr r="0" g="0" b="0"/>
        </a:effectRef>
        <a:fontRef idx="minor">
          <a:schemeClr val="lt1"/>
        </a:fontRef>
      </dsp:style>
    </dsp:sp>
    <dsp:sp modelId="{7911ED05-89F4-4004-B4E3-A3B8B67AAC50}">
      <dsp:nvSpPr>
        <dsp:cNvPr id="0" name=""/>
        <dsp:cNvSpPr/>
      </dsp:nvSpPr>
      <dsp:spPr>
        <a:xfrm rot="16200000">
          <a:off x="2624044" y="2646759"/>
          <a:ext cx="3411378" cy="705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778000" rtl="0">
            <a:lnSpc>
              <a:spcPct val="90000"/>
            </a:lnSpc>
            <a:spcBef>
              <a:spcPct val="0"/>
            </a:spcBef>
            <a:spcAft>
              <a:spcPct val="35000"/>
            </a:spcAft>
            <a:buNone/>
          </a:pPr>
          <a:r>
            <a:rPr lang="en-US" sz="4000" b="0" kern="1200" dirty="0">
              <a:latin typeface="Cambria" panose="02040503050406030204" pitchFamily="18" charset="0"/>
            </a:rPr>
            <a:t>Europe</a:t>
          </a:r>
        </a:p>
      </dsp:txBody>
      <dsp:txXfrm>
        <a:off x="2624044" y="2646759"/>
        <a:ext cx="3411378" cy="705802"/>
      </dsp:txXfrm>
    </dsp:sp>
    <dsp:sp modelId="{24EEC5A0-81F2-4C27-ACF4-15B661DA2727}">
      <dsp:nvSpPr>
        <dsp:cNvPr id="0" name=""/>
        <dsp:cNvSpPr/>
      </dsp:nvSpPr>
      <dsp:spPr>
        <a:xfrm>
          <a:off x="4800268" y="0"/>
          <a:ext cx="2352675" cy="470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rtl="0">
            <a:lnSpc>
              <a:spcPct val="90000"/>
            </a:lnSpc>
            <a:spcBef>
              <a:spcPct val="0"/>
            </a:spcBef>
            <a:spcAft>
              <a:spcPct val="35000"/>
            </a:spcAft>
            <a:buNone/>
          </a:pPr>
          <a:r>
            <a:rPr lang="en" sz="1800" kern="1200" dirty="0">
              <a:latin typeface="Cambria"/>
              <a:ea typeface="Cambria"/>
              <a:cs typeface="Cambria"/>
              <a:sym typeface="Cambria"/>
            </a:rPr>
            <a:t>Economic recovery continued in the last quarter of 2015, with GDP increasing by 0.3%.</a:t>
          </a:r>
          <a:endParaRPr lang="en-US" sz="1800" kern="1200" dirty="0">
            <a:latin typeface="Cambria" panose="02040503050406030204" pitchFamily="18" charset="0"/>
          </a:endParaRPr>
        </a:p>
        <a:p>
          <a:pPr marL="0" lvl="0" indent="0" algn="l" defTabSz="800100" rtl="0">
            <a:lnSpc>
              <a:spcPct val="90000"/>
            </a:lnSpc>
            <a:spcBef>
              <a:spcPct val="0"/>
            </a:spcBef>
            <a:spcAft>
              <a:spcPct val="35000"/>
            </a:spcAft>
            <a:buNone/>
          </a:pPr>
          <a:r>
            <a:rPr lang="en" sz="1800" kern="1200" dirty="0">
              <a:latin typeface="Cambria"/>
              <a:ea typeface="Cambria"/>
              <a:cs typeface="Cambria"/>
              <a:sym typeface="Cambria"/>
            </a:rPr>
            <a:t>Europe is facing a lot of political conflicts that could hurt the region’s recovery such as whether to remain in the EU and high inflow of refugees from outside countries.</a:t>
          </a:r>
          <a:endParaRPr lang="en-US" sz="1800" kern="1200" dirty="0">
            <a:latin typeface="Cambria" panose="02040503050406030204" pitchFamily="18" charset="0"/>
          </a:endParaRPr>
        </a:p>
        <a:p>
          <a:pPr marL="0" lvl="0" indent="0" algn="l" defTabSz="800100" rtl="0">
            <a:lnSpc>
              <a:spcPct val="90000"/>
            </a:lnSpc>
            <a:spcBef>
              <a:spcPct val="0"/>
            </a:spcBef>
            <a:spcAft>
              <a:spcPct val="35000"/>
            </a:spcAft>
            <a:buNone/>
          </a:pPr>
          <a:r>
            <a:rPr lang="en" sz="1800" kern="1200" dirty="0">
              <a:latin typeface="Cambria"/>
              <a:ea typeface="Cambria"/>
              <a:cs typeface="Cambria"/>
              <a:sym typeface="Cambria"/>
            </a:rPr>
            <a:t>Labor reform in France caused strikes because of the worry of undermining worker’s rights and jobs security.</a:t>
          </a:r>
          <a:endParaRPr lang="en-US" sz="1800" kern="1200" dirty="0">
            <a:latin typeface="Cambria" panose="02040503050406030204" pitchFamily="18" charset="0"/>
          </a:endParaRPr>
        </a:p>
      </dsp:txBody>
      <dsp:txXfrm>
        <a:off x="4800268" y="0"/>
        <a:ext cx="2352675" cy="4705350"/>
      </dsp:txXfrm>
    </dsp:sp>
    <dsp:sp modelId="{CB1CEE49-CB11-4D51-BB82-6ED1656F4045}">
      <dsp:nvSpPr>
        <dsp:cNvPr id="0" name=""/>
        <dsp:cNvSpPr/>
      </dsp:nvSpPr>
      <dsp:spPr>
        <a:xfrm>
          <a:off x="7616991" y="0"/>
          <a:ext cx="1176337" cy="1176337"/>
        </a:xfrm>
        <a:prstGeom prst="chord">
          <a:avLst>
            <a:gd name="adj1" fmla="val 4800000"/>
            <a:gd name="adj2" fmla="val 16800000"/>
          </a:avLst>
        </a:prstGeom>
        <a:solidFill>
          <a:srgbClr val="008A5C"/>
        </a:solidFill>
        <a:ln>
          <a:noFill/>
        </a:ln>
        <a:effectLst/>
      </dsp:spPr>
      <dsp:style>
        <a:lnRef idx="0">
          <a:scrgbClr r="0" g="0" b="0"/>
        </a:lnRef>
        <a:fillRef idx="1">
          <a:scrgbClr r="0" g="0" b="0"/>
        </a:fillRef>
        <a:effectRef idx="0">
          <a:scrgbClr r="0" g="0" b="0"/>
        </a:effectRef>
        <a:fontRef idx="minor"/>
      </dsp:style>
    </dsp:sp>
    <dsp:sp modelId="{F0C59E8E-93FC-405F-8AC0-F562B3800EB0}">
      <dsp:nvSpPr>
        <dsp:cNvPr id="0" name=""/>
        <dsp:cNvSpPr/>
      </dsp:nvSpPr>
      <dsp:spPr>
        <a:xfrm>
          <a:off x="7734625" y="117633"/>
          <a:ext cx="941070" cy="941070"/>
        </a:xfrm>
        <a:prstGeom prst="pie">
          <a:avLst>
            <a:gd name="adj1" fmla="val 5400000"/>
            <a:gd name="adj2" fmla="val 16200000"/>
          </a:avLst>
        </a:prstGeom>
        <a:solidFill>
          <a:srgbClr val="005A3C"/>
        </a:solidFill>
        <a:ln w="25400" cap="flat" cmpd="sng" algn="ctr">
          <a:solidFill>
            <a:srgbClr val="D2D2D2"/>
          </a:solidFill>
          <a:prstDash val="solid"/>
        </a:ln>
        <a:effectLst/>
      </dsp:spPr>
      <dsp:style>
        <a:lnRef idx="2">
          <a:scrgbClr r="0" g="0" b="0"/>
        </a:lnRef>
        <a:fillRef idx="1">
          <a:scrgbClr r="0" g="0" b="0"/>
        </a:fillRef>
        <a:effectRef idx="0">
          <a:scrgbClr r="0" g="0" b="0"/>
        </a:effectRef>
        <a:fontRef idx="minor">
          <a:schemeClr val="lt1"/>
        </a:fontRef>
      </dsp:style>
    </dsp:sp>
    <dsp:sp modelId="{6BC1552D-375C-4AD1-A80D-F23361F0843B}">
      <dsp:nvSpPr>
        <dsp:cNvPr id="0" name=""/>
        <dsp:cNvSpPr/>
      </dsp:nvSpPr>
      <dsp:spPr>
        <a:xfrm rot="16200000">
          <a:off x="6264203" y="2646759"/>
          <a:ext cx="3411378" cy="705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778000" rtl="0">
            <a:lnSpc>
              <a:spcPct val="90000"/>
            </a:lnSpc>
            <a:spcBef>
              <a:spcPct val="0"/>
            </a:spcBef>
            <a:spcAft>
              <a:spcPct val="35000"/>
            </a:spcAft>
            <a:buNone/>
          </a:pPr>
          <a:r>
            <a:rPr lang="en-US" sz="4000" b="0" kern="1200" dirty="0">
              <a:latin typeface="Cambria" panose="02040503050406030204" pitchFamily="18" charset="0"/>
            </a:rPr>
            <a:t>Middle East</a:t>
          </a:r>
        </a:p>
      </dsp:txBody>
      <dsp:txXfrm>
        <a:off x="6264203" y="2646759"/>
        <a:ext cx="3411378" cy="705802"/>
      </dsp:txXfrm>
    </dsp:sp>
    <dsp:sp modelId="{57271242-9AF3-46F3-8D1B-38A1636AD49A}">
      <dsp:nvSpPr>
        <dsp:cNvPr id="0" name=""/>
        <dsp:cNvSpPr/>
      </dsp:nvSpPr>
      <dsp:spPr>
        <a:xfrm>
          <a:off x="8440427" y="0"/>
          <a:ext cx="2352675" cy="470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rtl="0">
            <a:lnSpc>
              <a:spcPct val="90000"/>
            </a:lnSpc>
            <a:spcBef>
              <a:spcPct val="0"/>
            </a:spcBef>
            <a:spcAft>
              <a:spcPct val="35000"/>
            </a:spcAft>
            <a:buNone/>
          </a:pPr>
          <a:r>
            <a:rPr lang="en" sz="1800" kern="1200" dirty="0">
              <a:latin typeface="Cambria"/>
              <a:ea typeface="Cambria"/>
              <a:cs typeface="Cambria"/>
              <a:sym typeface="Cambria"/>
            </a:rPr>
            <a:t>With the collapse in oil prices, Saudi Arabia is expected to have a budget deficit of 13.5% of GDP this year.</a:t>
          </a:r>
          <a:endParaRPr lang="en-US" sz="1800" kern="1200" dirty="0">
            <a:latin typeface="Cambria" panose="02040503050406030204" pitchFamily="18" charset="0"/>
          </a:endParaRPr>
        </a:p>
        <a:p>
          <a:pPr marL="0" lvl="0" indent="0" algn="l" defTabSz="800100" rtl="0">
            <a:lnSpc>
              <a:spcPct val="90000"/>
            </a:lnSpc>
            <a:spcBef>
              <a:spcPct val="0"/>
            </a:spcBef>
            <a:spcAft>
              <a:spcPct val="35000"/>
            </a:spcAft>
            <a:buNone/>
          </a:pPr>
          <a:r>
            <a:rPr lang="en" sz="1800" kern="1200" dirty="0">
              <a:latin typeface="Cambria"/>
              <a:ea typeface="Cambria"/>
              <a:cs typeface="Cambria"/>
              <a:sym typeface="Cambria"/>
            </a:rPr>
            <a:t>There is no sign of end to the oil market weakness.</a:t>
          </a:r>
          <a:endParaRPr lang="en-US" sz="1800" kern="1200" dirty="0">
            <a:latin typeface="Cambria" panose="02040503050406030204" pitchFamily="18" charset="0"/>
          </a:endParaRPr>
        </a:p>
        <a:p>
          <a:pPr marL="0" lvl="0" indent="0" algn="l" defTabSz="800100" rtl="0">
            <a:lnSpc>
              <a:spcPct val="90000"/>
            </a:lnSpc>
            <a:spcBef>
              <a:spcPct val="0"/>
            </a:spcBef>
            <a:spcAft>
              <a:spcPct val="35000"/>
            </a:spcAft>
            <a:buNone/>
          </a:pPr>
          <a:r>
            <a:rPr lang="en" sz="1800" kern="1200" dirty="0">
              <a:latin typeface="Cambria"/>
              <a:ea typeface="Cambria"/>
              <a:cs typeface="Cambria"/>
              <a:sym typeface="Cambria"/>
            </a:rPr>
            <a:t>Continued infrastructure investment in anticipation of the World Expo 2020 should lead to growth of 2.7% in 2016.</a:t>
          </a:r>
          <a:endParaRPr lang="en-US" sz="1800" kern="1200" dirty="0">
            <a:latin typeface="Cambria" panose="02040503050406030204" pitchFamily="18" charset="0"/>
          </a:endParaRPr>
        </a:p>
      </dsp:txBody>
      <dsp:txXfrm>
        <a:off x="8440427" y="0"/>
        <a:ext cx="2352675" cy="47053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A0260-AF8B-4C60-97DC-FCA88A0CE119}">
      <dsp:nvSpPr>
        <dsp:cNvPr id="0" name=""/>
        <dsp:cNvSpPr/>
      </dsp:nvSpPr>
      <dsp:spPr>
        <a:xfrm>
          <a:off x="0" y="0"/>
          <a:ext cx="1821656" cy="461431"/>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Overview </a:t>
          </a:r>
        </a:p>
      </dsp:txBody>
      <dsp:txXfrm>
        <a:off x="230716" y="0"/>
        <a:ext cx="1360225" cy="461431"/>
      </dsp:txXfrm>
    </dsp:sp>
    <dsp:sp modelId="{2BC94F5E-8EB4-4F53-A153-CBBA496E5432}">
      <dsp:nvSpPr>
        <dsp:cNvPr id="0" name=""/>
        <dsp:cNvSpPr/>
      </dsp:nvSpPr>
      <dsp:spPr>
        <a:xfrm>
          <a:off x="1639490" y="0"/>
          <a:ext cx="1821656" cy="461431"/>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Economic Conditions</a:t>
          </a:r>
        </a:p>
      </dsp:txBody>
      <dsp:txXfrm>
        <a:off x="1870206" y="0"/>
        <a:ext cx="1360225" cy="461431"/>
      </dsp:txXfrm>
    </dsp:sp>
    <dsp:sp modelId="{B4AEAA16-2F9F-40E9-87CF-FBCCCCCB0E50}">
      <dsp:nvSpPr>
        <dsp:cNvPr id="0" name=""/>
        <dsp:cNvSpPr/>
      </dsp:nvSpPr>
      <dsp:spPr>
        <a:xfrm>
          <a:off x="3278981" y="0"/>
          <a:ext cx="1821656" cy="461431"/>
        </a:xfrm>
        <a:prstGeom prst="chevron">
          <a:avLst/>
        </a:prstGeom>
        <a:solidFill>
          <a:srgbClr val="005A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Cambria" panose="02040503050406030204" pitchFamily="18" charset="0"/>
            </a:rPr>
            <a:t>Sector Summaries</a:t>
          </a:r>
        </a:p>
      </dsp:txBody>
      <dsp:txXfrm>
        <a:off x="3509697" y="0"/>
        <a:ext cx="1360225" cy="461431"/>
      </dsp:txXfrm>
    </dsp:sp>
    <dsp:sp modelId="{C37871B3-EE4C-43B5-84AD-B8B376C4415D}">
      <dsp:nvSpPr>
        <dsp:cNvPr id="0" name=""/>
        <dsp:cNvSpPr/>
      </dsp:nvSpPr>
      <dsp:spPr>
        <a:xfrm>
          <a:off x="4918471" y="0"/>
          <a:ext cx="1821656" cy="461431"/>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Portfolio Strategy &amp; Composition</a:t>
          </a:r>
        </a:p>
      </dsp:txBody>
      <dsp:txXfrm>
        <a:off x="5149187" y="0"/>
        <a:ext cx="1360225" cy="461431"/>
      </dsp:txXfrm>
    </dsp:sp>
    <dsp:sp modelId="{DD5B0AA9-FD91-4124-808B-603D3166253C}">
      <dsp:nvSpPr>
        <dsp:cNvPr id="0" name=""/>
        <dsp:cNvSpPr/>
      </dsp:nvSpPr>
      <dsp:spPr>
        <a:xfrm>
          <a:off x="6557962" y="0"/>
          <a:ext cx="1821656" cy="461431"/>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Risk Analysis</a:t>
          </a:r>
        </a:p>
      </dsp:txBody>
      <dsp:txXfrm>
        <a:off x="6788678" y="0"/>
        <a:ext cx="1360225" cy="461431"/>
      </dsp:txXfrm>
    </dsp:sp>
    <dsp:sp modelId="{23385F22-28E8-4903-8ED4-C59D31D2B08B}">
      <dsp:nvSpPr>
        <dsp:cNvPr id="0" name=""/>
        <dsp:cNvSpPr/>
      </dsp:nvSpPr>
      <dsp:spPr>
        <a:xfrm>
          <a:off x="8197453" y="0"/>
          <a:ext cx="1821656" cy="461431"/>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Performance Review</a:t>
          </a:r>
        </a:p>
      </dsp:txBody>
      <dsp:txXfrm>
        <a:off x="8428169" y="0"/>
        <a:ext cx="1360225" cy="461431"/>
      </dsp:txXfrm>
    </dsp:sp>
    <dsp:sp modelId="{1C52663C-4804-444C-B9B9-C325ABAEDAEE}">
      <dsp:nvSpPr>
        <dsp:cNvPr id="0" name=""/>
        <dsp:cNvSpPr/>
      </dsp:nvSpPr>
      <dsp:spPr>
        <a:xfrm>
          <a:off x="9836943" y="0"/>
          <a:ext cx="1821656" cy="461431"/>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Student Biographies</a:t>
          </a:r>
        </a:p>
      </dsp:txBody>
      <dsp:txXfrm>
        <a:off x="10067659" y="0"/>
        <a:ext cx="1360225" cy="46143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A0260-AF8B-4C60-97DC-FCA88A0CE119}">
      <dsp:nvSpPr>
        <dsp:cNvPr id="0" name=""/>
        <dsp:cNvSpPr/>
      </dsp:nvSpPr>
      <dsp:spPr>
        <a:xfrm>
          <a:off x="0"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Overview </a:t>
          </a:r>
        </a:p>
      </dsp:txBody>
      <dsp:txXfrm>
        <a:off x="230716" y="0"/>
        <a:ext cx="1360225" cy="461431"/>
      </dsp:txXfrm>
    </dsp:sp>
    <dsp:sp modelId="{2BC94F5E-8EB4-4F53-A153-CBBA496E5432}">
      <dsp:nvSpPr>
        <dsp:cNvPr id="0" name=""/>
        <dsp:cNvSpPr/>
      </dsp:nvSpPr>
      <dsp:spPr>
        <a:xfrm>
          <a:off x="1639490"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Economic Conditions</a:t>
          </a:r>
        </a:p>
      </dsp:txBody>
      <dsp:txXfrm>
        <a:off x="1870206" y="0"/>
        <a:ext cx="1360225" cy="461431"/>
      </dsp:txXfrm>
    </dsp:sp>
    <dsp:sp modelId="{B4AEAA16-2F9F-40E9-87CF-FBCCCCCB0E50}">
      <dsp:nvSpPr>
        <dsp:cNvPr id="0" name=""/>
        <dsp:cNvSpPr/>
      </dsp:nvSpPr>
      <dsp:spPr>
        <a:xfrm>
          <a:off x="3278981"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Sector Summaries</a:t>
          </a:r>
        </a:p>
      </dsp:txBody>
      <dsp:txXfrm>
        <a:off x="3509697" y="0"/>
        <a:ext cx="1360225" cy="461431"/>
      </dsp:txXfrm>
    </dsp:sp>
    <dsp:sp modelId="{C37871B3-EE4C-43B5-84AD-B8B376C4415D}">
      <dsp:nvSpPr>
        <dsp:cNvPr id="0" name=""/>
        <dsp:cNvSpPr/>
      </dsp:nvSpPr>
      <dsp:spPr>
        <a:xfrm>
          <a:off x="4918471" y="0"/>
          <a:ext cx="1821656" cy="461431"/>
        </a:xfrm>
        <a:prstGeom prst="chevron">
          <a:avLst/>
        </a:prstGeom>
        <a:solidFill>
          <a:srgbClr val="005A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Cambria" panose="02040503050406030204" pitchFamily="18" charset="0"/>
            </a:rPr>
            <a:t>Portfolio Strategy &amp; Composition</a:t>
          </a:r>
        </a:p>
      </dsp:txBody>
      <dsp:txXfrm>
        <a:off x="5149187" y="0"/>
        <a:ext cx="1360225" cy="461431"/>
      </dsp:txXfrm>
    </dsp:sp>
    <dsp:sp modelId="{DD5B0AA9-FD91-4124-808B-603D3166253C}">
      <dsp:nvSpPr>
        <dsp:cNvPr id="0" name=""/>
        <dsp:cNvSpPr/>
      </dsp:nvSpPr>
      <dsp:spPr>
        <a:xfrm>
          <a:off x="6557962"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Risk Analysis</a:t>
          </a:r>
        </a:p>
      </dsp:txBody>
      <dsp:txXfrm>
        <a:off x="6788678" y="0"/>
        <a:ext cx="1360225" cy="461431"/>
      </dsp:txXfrm>
    </dsp:sp>
    <dsp:sp modelId="{23385F22-28E8-4903-8ED4-C59D31D2B08B}">
      <dsp:nvSpPr>
        <dsp:cNvPr id="0" name=""/>
        <dsp:cNvSpPr/>
      </dsp:nvSpPr>
      <dsp:spPr>
        <a:xfrm>
          <a:off x="8197453"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Performance Review</a:t>
          </a:r>
        </a:p>
      </dsp:txBody>
      <dsp:txXfrm>
        <a:off x="8428169" y="0"/>
        <a:ext cx="1360225" cy="461431"/>
      </dsp:txXfrm>
    </dsp:sp>
    <dsp:sp modelId="{1C52663C-4804-444C-B9B9-C325ABAEDAEE}">
      <dsp:nvSpPr>
        <dsp:cNvPr id="0" name=""/>
        <dsp:cNvSpPr/>
      </dsp:nvSpPr>
      <dsp:spPr>
        <a:xfrm>
          <a:off x="9836943" y="0"/>
          <a:ext cx="1821656" cy="461431"/>
        </a:xfrm>
        <a:prstGeom prst="chevron">
          <a:avLst/>
        </a:prstGeom>
        <a:solidFill>
          <a:srgbClr val="D2D2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Cambria" panose="02040503050406030204" pitchFamily="18" charset="0"/>
            </a:rPr>
            <a:t>Student Biographies</a:t>
          </a:r>
        </a:p>
      </dsp:txBody>
      <dsp:txXfrm>
        <a:off x="10067659" y="0"/>
        <a:ext cx="1360225" cy="46143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F4703A-0585-41F8-92E9-C355BB0F55C4}" type="datetimeFigureOut">
              <a:rPr lang="en-US" smtClean="0"/>
              <a:t>7/29/2019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B88537-2725-4058-AE60-E9F4EA23BA05}" type="slidenum">
              <a:rPr lang="en-US" smtClean="0"/>
              <a:t>‹#›</a:t>
            </a:fld>
            <a:endParaRPr lang="en-US"/>
          </a:p>
        </p:txBody>
      </p:sp>
    </p:spTree>
    <p:extLst>
      <p:ext uri="{BB962C8B-B14F-4D97-AF65-F5344CB8AC3E}">
        <p14:creationId xmlns:p14="http://schemas.microsoft.com/office/powerpoint/2010/main" val="298266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331358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377377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098498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350854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625562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7485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751557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577484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B88537-2725-4058-AE60-E9F4EA23BA05}" type="slidenum">
              <a:rPr lang="en-US" smtClean="0"/>
              <a:t>70</a:t>
            </a:fld>
            <a:endParaRPr lang="en-US"/>
          </a:p>
        </p:txBody>
      </p:sp>
    </p:spTree>
    <p:extLst>
      <p:ext uri="{BB962C8B-B14F-4D97-AF65-F5344CB8AC3E}">
        <p14:creationId xmlns:p14="http://schemas.microsoft.com/office/powerpoint/2010/main" val="3441895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B88537-2725-4058-AE60-E9F4EA23BA05}" type="slidenum">
              <a:rPr lang="en-US" smtClean="0"/>
              <a:t>71</a:t>
            </a:fld>
            <a:endParaRPr lang="en-US"/>
          </a:p>
        </p:txBody>
      </p:sp>
    </p:spTree>
    <p:extLst>
      <p:ext uri="{BB962C8B-B14F-4D97-AF65-F5344CB8AC3E}">
        <p14:creationId xmlns:p14="http://schemas.microsoft.com/office/powerpoint/2010/main" val="1965696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B88537-2725-4058-AE60-E9F4EA23BA05}" type="slidenum">
              <a:rPr lang="en-US" smtClean="0"/>
              <a:t>72</a:t>
            </a:fld>
            <a:endParaRPr lang="en-US"/>
          </a:p>
        </p:txBody>
      </p:sp>
    </p:spTree>
    <p:extLst>
      <p:ext uri="{BB962C8B-B14F-4D97-AF65-F5344CB8AC3E}">
        <p14:creationId xmlns:p14="http://schemas.microsoft.com/office/powerpoint/2010/main" val="4137365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805418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3122363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2853897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591882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1174303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184530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4153020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2142454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249428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1455791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83854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392003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659860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03938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368622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836497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65004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203896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3200" y="457200"/>
            <a:ext cx="109728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88346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pic>
        <p:nvPicPr>
          <p:cNvPr id="9" name="Picture Placeholder 7" descr="loyolaishogwarts.jpg"/>
          <p:cNvPicPr>
            <a:picLocks noChangeAspect="1"/>
          </p:cNvPicPr>
          <p:nvPr userDrawn="1"/>
        </p:nvPicPr>
        <p:blipFill>
          <a:blip r:embed="rId3" cstate="print"/>
          <a:srcRect l="6750" r="6750"/>
          <a:stretch>
            <a:fillRect/>
          </a:stretch>
        </p:blipFill>
        <p:spPr>
          <a:xfrm>
            <a:off x="796705" y="702367"/>
            <a:ext cx="9379391" cy="5275907"/>
          </a:xfrm>
          <a:prstGeom prst="rect">
            <a:avLst/>
          </a:prstGeom>
          <a:ln w="19050">
            <a:solidFill>
              <a:schemeClr val="tx1"/>
            </a:solidFill>
          </a:ln>
        </p:spPr>
      </p:pic>
    </p:spTree>
    <p:extLst>
      <p:ext uri="{BB962C8B-B14F-4D97-AF65-F5344CB8AC3E}">
        <p14:creationId xmlns:p14="http://schemas.microsoft.com/office/powerpoint/2010/main" val="35692635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21" name="Straight Connector 2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5"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824229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3" name="Content Placeholder 2"/>
          <p:cNvSpPr>
            <a:spLocks noGrp="1"/>
          </p:cNvSpPr>
          <p:nvPr>
            <p:ph idx="1"/>
          </p:nvPr>
        </p:nvSpPr>
        <p:spPr>
          <a:xfrm>
            <a:off x="914400" y="1768387"/>
            <a:ext cx="9956800" cy="4526280"/>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6" name="Straight Connector 15"/>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1"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322801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7"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8" name="Straight Connector 17"/>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3"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997567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2"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8"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375142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1" name="Straight Connector 1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6"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415806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547687"/>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47689"/>
            <a:ext cx="6815667" cy="5472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709738"/>
            <a:ext cx="4011084" cy="4310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9"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85923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pic>
        <p:nvPicPr>
          <p:cNvPr id="9" name="Picture Placeholder 7" descr="loyolaishogwarts.jpg"/>
          <p:cNvPicPr>
            <a:picLocks noChangeAspect="1"/>
          </p:cNvPicPr>
          <p:nvPr userDrawn="1"/>
        </p:nvPicPr>
        <p:blipFill>
          <a:blip r:embed="rId3" cstate="print"/>
          <a:srcRect l="6750" r="6750"/>
          <a:stretch>
            <a:fillRect/>
          </a:stretch>
        </p:blipFill>
        <p:spPr>
          <a:xfrm>
            <a:off x="796705" y="702367"/>
            <a:ext cx="9379391" cy="5275907"/>
          </a:xfrm>
          <a:prstGeom prst="rect">
            <a:avLst/>
          </a:prstGeom>
          <a:ln w="19050">
            <a:solidFill>
              <a:schemeClr val="tx1"/>
            </a:solidFill>
          </a:ln>
        </p:spPr>
      </p:pic>
    </p:spTree>
    <p:extLst>
      <p:ext uri="{BB962C8B-B14F-4D97-AF65-F5344CB8AC3E}">
        <p14:creationId xmlns:p14="http://schemas.microsoft.com/office/powerpoint/2010/main" val="10437793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0668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87198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8292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0668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01871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82331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3200" y="457200"/>
            <a:ext cx="109728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049029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883920" y="2038351"/>
            <a:ext cx="10698480" cy="1524000"/>
          </a:xfrm>
          <a:prstGeom prst="rect">
            <a:avLst/>
          </a:prstGeom>
        </p:spPr>
        <p:txBody>
          <a:bodyPr anchor="b">
            <a:normAutofit/>
          </a:bodyPr>
          <a:lstStyle>
            <a:lvl1pPr marL="0" indent="0">
              <a:lnSpc>
                <a:spcPct val="100000"/>
              </a:lnSpc>
              <a:buNone/>
              <a:defRPr sz="3200" baseline="0">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Font typeface="Arial" panose="020B0604020202020204" pitchFamily="34" charset="0"/>
              <a:buNone/>
              <a:defRPr/>
            </a:lvl5pPr>
          </a:lstStyle>
          <a:p>
            <a:pPr lvl="0"/>
            <a:r>
              <a:rPr lang="en-US" dirty="0"/>
              <a:t>First Line Title</a:t>
            </a:r>
          </a:p>
        </p:txBody>
      </p:sp>
      <p:sp>
        <p:nvSpPr>
          <p:cNvPr id="6" name="Title 1"/>
          <p:cNvSpPr>
            <a:spLocks noGrp="1"/>
          </p:cNvSpPr>
          <p:nvPr>
            <p:ph type="ctrTitle" hasCustomPrompt="1"/>
          </p:nvPr>
        </p:nvSpPr>
        <p:spPr>
          <a:xfrm>
            <a:off x="873760" y="3619500"/>
            <a:ext cx="10708640" cy="1295400"/>
          </a:xfrm>
          <a:prstGeom prst="rect">
            <a:avLst/>
          </a:prstGeom>
        </p:spPr>
        <p:txBody>
          <a:bodyPr anchor="t">
            <a:noAutofit/>
          </a:bodyPr>
          <a:lstStyle>
            <a:lvl1pPr algn="l">
              <a:lnSpc>
                <a:spcPct val="95000"/>
              </a:lnSpc>
              <a:defRPr sz="4800" cap="all" baseline="0">
                <a:solidFill>
                  <a:schemeClr val="tx1"/>
                </a:solidFill>
                <a:latin typeface="Arial Black" panose="020B0A04020102020204" pitchFamily="34" charset="0"/>
              </a:defRPr>
            </a:lvl1pPr>
          </a:lstStyle>
          <a:p>
            <a:r>
              <a:rPr lang="en-US" dirty="0"/>
              <a:t>Second Line Title</a:t>
            </a:r>
          </a:p>
        </p:txBody>
      </p:sp>
      <p:sp>
        <p:nvSpPr>
          <p:cNvPr id="7" name="Subtitle 2"/>
          <p:cNvSpPr>
            <a:spLocks noGrp="1"/>
          </p:cNvSpPr>
          <p:nvPr>
            <p:ph type="subTitle" idx="1" hasCustomPrompt="1"/>
          </p:nvPr>
        </p:nvSpPr>
        <p:spPr>
          <a:xfrm>
            <a:off x="914400" y="4838701"/>
            <a:ext cx="8026400" cy="1577340"/>
          </a:xfrm>
          <a:prstGeom prst="rect">
            <a:avLst/>
          </a:prstGeom>
        </p:spPr>
        <p:txBody>
          <a:bodyPr>
            <a:normAutofit/>
          </a:bodyPr>
          <a:lstStyle>
            <a:lvl1pPr marL="0" indent="0" algn="l">
              <a:lnSpc>
                <a:spcPct val="105000"/>
              </a:lnSpc>
              <a:spcBef>
                <a:spcPts val="0"/>
              </a:spcBef>
              <a:buNone/>
              <a:defRPr sz="2133">
                <a:solidFill>
                  <a:schemeClr val="tx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 (bold</a:t>
            </a:r>
            <a:r>
              <a:rPr lang="en-US"/>
              <a:t>) then </a:t>
            </a:r>
            <a:r>
              <a:rPr lang="en-US" dirty="0"/>
              <a:t>Title</a:t>
            </a:r>
            <a:r>
              <a:rPr lang="en-US"/>
              <a:t>, Company</a:t>
            </a:r>
            <a:endParaRPr lang="en-US" dirty="0"/>
          </a:p>
        </p:txBody>
      </p:sp>
    </p:spTree>
    <p:extLst>
      <p:ext uri="{BB962C8B-B14F-4D97-AF65-F5344CB8AC3E}">
        <p14:creationId xmlns:p14="http://schemas.microsoft.com/office/powerpoint/2010/main" val="588022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20" name="Content Placeholder 2"/>
          <p:cNvSpPr>
            <a:spLocks noGrp="1"/>
          </p:cNvSpPr>
          <p:nvPr>
            <p:ph idx="1"/>
          </p:nvPr>
        </p:nvSpPr>
        <p:spPr>
          <a:xfrm>
            <a:off x="914400" y="1768387"/>
            <a:ext cx="9956800" cy="4251413"/>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Box 20"/>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4"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39022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21" name="Straight Connector 2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5"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90391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3" name="Content Placeholder 2"/>
          <p:cNvSpPr>
            <a:spLocks noGrp="1"/>
          </p:cNvSpPr>
          <p:nvPr>
            <p:ph idx="1"/>
          </p:nvPr>
        </p:nvSpPr>
        <p:spPr>
          <a:xfrm>
            <a:off x="914400" y="1768387"/>
            <a:ext cx="9956800" cy="4526280"/>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6" name="Straight Connector 15"/>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1"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88424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7"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8" name="Straight Connector 17"/>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3"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68767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2"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8"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85331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883920" y="2038351"/>
            <a:ext cx="10698480" cy="1524000"/>
          </a:xfrm>
          <a:prstGeom prst="rect">
            <a:avLst/>
          </a:prstGeom>
        </p:spPr>
        <p:txBody>
          <a:bodyPr anchor="b">
            <a:normAutofit/>
          </a:bodyPr>
          <a:lstStyle>
            <a:lvl1pPr marL="0" indent="0">
              <a:lnSpc>
                <a:spcPct val="100000"/>
              </a:lnSpc>
              <a:buNone/>
              <a:defRPr sz="3200" baseline="0">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Font typeface="Arial" panose="020B0604020202020204" pitchFamily="34" charset="0"/>
              <a:buNone/>
              <a:defRPr/>
            </a:lvl5pPr>
          </a:lstStyle>
          <a:p>
            <a:pPr lvl="0"/>
            <a:r>
              <a:rPr lang="en-US" dirty="0"/>
              <a:t>First Line Title</a:t>
            </a:r>
          </a:p>
        </p:txBody>
      </p:sp>
      <p:sp>
        <p:nvSpPr>
          <p:cNvPr id="6" name="Title 1"/>
          <p:cNvSpPr>
            <a:spLocks noGrp="1"/>
          </p:cNvSpPr>
          <p:nvPr>
            <p:ph type="ctrTitle" hasCustomPrompt="1"/>
          </p:nvPr>
        </p:nvSpPr>
        <p:spPr>
          <a:xfrm>
            <a:off x="873760" y="3619500"/>
            <a:ext cx="10708640" cy="1295400"/>
          </a:xfrm>
          <a:prstGeom prst="rect">
            <a:avLst/>
          </a:prstGeom>
        </p:spPr>
        <p:txBody>
          <a:bodyPr anchor="t">
            <a:noAutofit/>
          </a:bodyPr>
          <a:lstStyle>
            <a:lvl1pPr algn="l">
              <a:lnSpc>
                <a:spcPct val="95000"/>
              </a:lnSpc>
              <a:defRPr sz="4800" cap="all" baseline="0">
                <a:solidFill>
                  <a:schemeClr val="tx1"/>
                </a:solidFill>
                <a:latin typeface="Arial Black" panose="020B0A04020102020204" pitchFamily="34" charset="0"/>
              </a:defRPr>
            </a:lvl1pPr>
          </a:lstStyle>
          <a:p>
            <a:r>
              <a:rPr lang="en-US" dirty="0"/>
              <a:t>Second Line Title</a:t>
            </a:r>
          </a:p>
        </p:txBody>
      </p:sp>
      <p:sp>
        <p:nvSpPr>
          <p:cNvPr id="7" name="Subtitle 2"/>
          <p:cNvSpPr>
            <a:spLocks noGrp="1"/>
          </p:cNvSpPr>
          <p:nvPr>
            <p:ph type="subTitle" idx="1" hasCustomPrompt="1"/>
          </p:nvPr>
        </p:nvSpPr>
        <p:spPr>
          <a:xfrm>
            <a:off x="914400" y="4838701"/>
            <a:ext cx="8026400" cy="1577340"/>
          </a:xfrm>
          <a:prstGeom prst="rect">
            <a:avLst/>
          </a:prstGeom>
        </p:spPr>
        <p:txBody>
          <a:bodyPr>
            <a:normAutofit/>
          </a:bodyPr>
          <a:lstStyle>
            <a:lvl1pPr marL="0" indent="0" algn="l">
              <a:lnSpc>
                <a:spcPct val="105000"/>
              </a:lnSpc>
              <a:spcBef>
                <a:spcPts val="0"/>
              </a:spcBef>
              <a:buNone/>
              <a:defRPr sz="2133">
                <a:solidFill>
                  <a:schemeClr val="tx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 (bold</a:t>
            </a:r>
            <a:r>
              <a:rPr lang="en-US"/>
              <a:t>) then </a:t>
            </a:r>
            <a:r>
              <a:rPr lang="en-US" dirty="0"/>
              <a:t>Title</a:t>
            </a:r>
            <a:r>
              <a:rPr lang="en-US"/>
              <a:t>, Company</a:t>
            </a:r>
            <a:endParaRPr lang="en-US" dirty="0"/>
          </a:p>
        </p:txBody>
      </p:sp>
    </p:spTree>
    <p:extLst>
      <p:ext uri="{BB962C8B-B14F-4D97-AF65-F5344CB8AC3E}">
        <p14:creationId xmlns:p14="http://schemas.microsoft.com/office/powerpoint/2010/main" val="1644478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1" name="Straight Connector 1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6"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2679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547687"/>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47689"/>
            <a:ext cx="6815667" cy="5472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709738"/>
            <a:ext cx="4011084" cy="4310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9"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84261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pic>
        <p:nvPicPr>
          <p:cNvPr id="9" name="Picture Placeholder 7" descr="loyolaishogwarts.jpg"/>
          <p:cNvPicPr>
            <a:picLocks noChangeAspect="1"/>
          </p:cNvPicPr>
          <p:nvPr userDrawn="1"/>
        </p:nvPicPr>
        <p:blipFill>
          <a:blip r:embed="rId3" cstate="print"/>
          <a:srcRect l="6750" r="6750"/>
          <a:stretch>
            <a:fillRect/>
          </a:stretch>
        </p:blipFill>
        <p:spPr>
          <a:xfrm>
            <a:off x="796705" y="702367"/>
            <a:ext cx="9379391" cy="5275907"/>
          </a:xfrm>
          <a:prstGeom prst="rect">
            <a:avLst/>
          </a:prstGeom>
          <a:ln w="19050">
            <a:solidFill>
              <a:schemeClr val="tx1"/>
            </a:solidFill>
          </a:ln>
        </p:spPr>
      </p:pic>
    </p:spTree>
    <p:extLst>
      <p:ext uri="{BB962C8B-B14F-4D97-AF65-F5344CB8AC3E}">
        <p14:creationId xmlns:p14="http://schemas.microsoft.com/office/powerpoint/2010/main" val="2781643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0668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85362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07340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3200" y="457200"/>
            <a:ext cx="109728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640974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883920" y="2038351"/>
            <a:ext cx="10698480" cy="1524000"/>
          </a:xfrm>
          <a:prstGeom prst="rect">
            <a:avLst/>
          </a:prstGeom>
        </p:spPr>
        <p:txBody>
          <a:bodyPr anchor="b">
            <a:normAutofit/>
          </a:bodyPr>
          <a:lstStyle>
            <a:lvl1pPr marL="0" indent="0">
              <a:lnSpc>
                <a:spcPct val="100000"/>
              </a:lnSpc>
              <a:buNone/>
              <a:defRPr sz="3200" baseline="0">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Font typeface="Arial" panose="020B0604020202020204" pitchFamily="34" charset="0"/>
              <a:buNone/>
              <a:defRPr/>
            </a:lvl5pPr>
          </a:lstStyle>
          <a:p>
            <a:pPr lvl="0"/>
            <a:r>
              <a:rPr lang="en-US" dirty="0"/>
              <a:t>First Line Title</a:t>
            </a:r>
          </a:p>
        </p:txBody>
      </p:sp>
      <p:sp>
        <p:nvSpPr>
          <p:cNvPr id="6" name="Title 1"/>
          <p:cNvSpPr>
            <a:spLocks noGrp="1"/>
          </p:cNvSpPr>
          <p:nvPr>
            <p:ph type="ctrTitle" hasCustomPrompt="1"/>
          </p:nvPr>
        </p:nvSpPr>
        <p:spPr>
          <a:xfrm>
            <a:off x="873760" y="3619500"/>
            <a:ext cx="10708640" cy="1295400"/>
          </a:xfrm>
          <a:prstGeom prst="rect">
            <a:avLst/>
          </a:prstGeom>
        </p:spPr>
        <p:txBody>
          <a:bodyPr anchor="t">
            <a:noAutofit/>
          </a:bodyPr>
          <a:lstStyle>
            <a:lvl1pPr algn="l">
              <a:lnSpc>
                <a:spcPct val="95000"/>
              </a:lnSpc>
              <a:defRPr sz="4800" cap="all" baseline="0">
                <a:solidFill>
                  <a:schemeClr val="tx1"/>
                </a:solidFill>
                <a:latin typeface="Arial Black" panose="020B0A04020102020204" pitchFamily="34" charset="0"/>
              </a:defRPr>
            </a:lvl1pPr>
          </a:lstStyle>
          <a:p>
            <a:r>
              <a:rPr lang="en-US" dirty="0"/>
              <a:t>Second Line Title</a:t>
            </a:r>
          </a:p>
        </p:txBody>
      </p:sp>
      <p:sp>
        <p:nvSpPr>
          <p:cNvPr id="7" name="Subtitle 2"/>
          <p:cNvSpPr>
            <a:spLocks noGrp="1"/>
          </p:cNvSpPr>
          <p:nvPr>
            <p:ph type="subTitle" idx="1" hasCustomPrompt="1"/>
          </p:nvPr>
        </p:nvSpPr>
        <p:spPr>
          <a:xfrm>
            <a:off x="914400" y="4838701"/>
            <a:ext cx="8026400" cy="1577340"/>
          </a:xfrm>
          <a:prstGeom prst="rect">
            <a:avLst/>
          </a:prstGeom>
        </p:spPr>
        <p:txBody>
          <a:bodyPr>
            <a:normAutofit/>
          </a:bodyPr>
          <a:lstStyle>
            <a:lvl1pPr marL="0" indent="0" algn="l">
              <a:lnSpc>
                <a:spcPct val="105000"/>
              </a:lnSpc>
              <a:spcBef>
                <a:spcPts val="0"/>
              </a:spcBef>
              <a:buNone/>
              <a:defRPr sz="2133">
                <a:solidFill>
                  <a:schemeClr val="tx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 (bold</a:t>
            </a:r>
            <a:r>
              <a:rPr lang="en-US"/>
              <a:t>) then </a:t>
            </a:r>
            <a:r>
              <a:rPr lang="en-US" dirty="0"/>
              <a:t>Title</a:t>
            </a:r>
            <a:r>
              <a:rPr lang="en-US"/>
              <a:t>, Company</a:t>
            </a:r>
            <a:endParaRPr lang="en-US" dirty="0"/>
          </a:p>
        </p:txBody>
      </p:sp>
    </p:spTree>
    <p:extLst>
      <p:ext uri="{BB962C8B-B14F-4D97-AF65-F5344CB8AC3E}">
        <p14:creationId xmlns:p14="http://schemas.microsoft.com/office/powerpoint/2010/main" val="987814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20" name="Content Placeholder 2"/>
          <p:cNvSpPr>
            <a:spLocks noGrp="1"/>
          </p:cNvSpPr>
          <p:nvPr>
            <p:ph idx="1"/>
          </p:nvPr>
        </p:nvSpPr>
        <p:spPr>
          <a:xfrm>
            <a:off x="914400" y="1768387"/>
            <a:ext cx="9956800" cy="4251413"/>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Box 20"/>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4"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1989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21" name="Straight Connector 2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5"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07780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3" name="Content Placeholder 2"/>
          <p:cNvSpPr>
            <a:spLocks noGrp="1"/>
          </p:cNvSpPr>
          <p:nvPr>
            <p:ph idx="1"/>
          </p:nvPr>
        </p:nvSpPr>
        <p:spPr>
          <a:xfrm>
            <a:off x="914400" y="1768387"/>
            <a:ext cx="9956800" cy="4526280"/>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6" name="Straight Connector 15"/>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1"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72296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20" name="Content Placeholder 2"/>
          <p:cNvSpPr>
            <a:spLocks noGrp="1"/>
          </p:cNvSpPr>
          <p:nvPr>
            <p:ph idx="1"/>
          </p:nvPr>
        </p:nvSpPr>
        <p:spPr>
          <a:xfrm>
            <a:off x="914400" y="1768387"/>
            <a:ext cx="9956800" cy="4251413"/>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Box 20"/>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4"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380929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7"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8" name="Straight Connector 17"/>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3"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84562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2"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8"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838396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1" name="Straight Connector 1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6"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39892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547687"/>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47689"/>
            <a:ext cx="6815667" cy="5472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709738"/>
            <a:ext cx="4011084" cy="4310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9"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47741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pic>
        <p:nvPicPr>
          <p:cNvPr id="9" name="Picture Placeholder 7" descr="loyolaishogwarts.jpg"/>
          <p:cNvPicPr>
            <a:picLocks noChangeAspect="1"/>
          </p:cNvPicPr>
          <p:nvPr userDrawn="1"/>
        </p:nvPicPr>
        <p:blipFill>
          <a:blip r:embed="rId3" cstate="print"/>
          <a:srcRect l="6750" r="6750"/>
          <a:stretch>
            <a:fillRect/>
          </a:stretch>
        </p:blipFill>
        <p:spPr>
          <a:xfrm>
            <a:off x="796705" y="702367"/>
            <a:ext cx="9379391" cy="5275907"/>
          </a:xfrm>
          <a:prstGeom prst="rect">
            <a:avLst/>
          </a:prstGeom>
          <a:ln w="19050">
            <a:solidFill>
              <a:schemeClr val="tx1"/>
            </a:solidFill>
          </a:ln>
        </p:spPr>
      </p:pic>
    </p:spTree>
    <p:extLst>
      <p:ext uri="{BB962C8B-B14F-4D97-AF65-F5344CB8AC3E}">
        <p14:creationId xmlns:p14="http://schemas.microsoft.com/office/powerpoint/2010/main" val="4206356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0668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37887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87156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3200" y="457200"/>
            <a:ext cx="109728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2646823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883920" y="2038351"/>
            <a:ext cx="10698480" cy="1524000"/>
          </a:xfrm>
          <a:prstGeom prst="rect">
            <a:avLst/>
          </a:prstGeom>
        </p:spPr>
        <p:txBody>
          <a:bodyPr anchor="b">
            <a:normAutofit/>
          </a:bodyPr>
          <a:lstStyle>
            <a:lvl1pPr marL="0" indent="0">
              <a:lnSpc>
                <a:spcPct val="100000"/>
              </a:lnSpc>
              <a:buNone/>
              <a:defRPr sz="3200" baseline="0">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Font typeface="Arial" panose="020B0604020202020204" pitchFamily="34" charset="0"/>
              <a:buNone/>
              <a:defRPr/>
            </a:lvl5pPr>
          </a:lstStyle>
          <a:p>
            <a:pPr lvl="0"/>
            <a:r>
              <a:rPr lang="en-US" dirty="0"/>
              <a:t>First Line Title</a:t>
            </a:r>
          </a:p>
        </p:txBody>
      </p:sp>
      <p:sp>
        <p:nvSpPr>
          <p:cNvPr id="6" name="Title 1"/>
          <p:cNvSpPr>
            <a:spLocks noGrp="1"/>
          </p:cNvSpPr>
          <p:nvPr>
            <p:ph type="ctrTitle" hasCustomPrompt="1"/>
          </p:nvPr>
        </p:nvSpPr>
        <p:spPr>
          <a:xfrm>
            <a:off x="873760" y="3619500"/>
            <a:ext cx="10708640" cy="1295400"/>
          </a:xfrm>
          <a:prstGeom prst="rect">
            <a:avLst/>
          </a:prstGeom>
        </p:spPr>
        <p:txBody>
          <a:bodyPr anchor="t">
            <a:noAutofit/>
          </a:bodyPr>
          <a:lstStyle>
            <a:lvl1pPr algn="l">
              <a:lnSpc>
                <a:spcPct val="95000"/>
              </a:lnSpc>
              <a:defRPr sz="4800" cap="all" baseline="0">
                <a:solidFill>
                  <a:schemeClr val="tx1"/>
                </a:solidFill>
                <a:latin typeface="Arial Black" panose="020B0A04020102020204" pitchFamily="34" charset="0"/>
              </a:defRPr>
            </a:lvl1pPr>
          </a:lstStyle>
          <a:p>
            <a:r>
              <a:rPr lang="en-US" dirty="0"/>
              <a:t>Second Line Title</a:t>
            </a:r>
          </a:p>
        </p:txBody>
      </p:sp>
      <p:sp>
        <p:nvSpPr>
          <p:cNvPr id="7" name="Subtitle 2"/>
          <p:cNvSpPr>
            <a:spLocks noGrp="1"/>
          </p:cNvSpPr>
          <p:nvPr>
            <p:ph type="subTitle" idx="1" hasCustomPrompt="1"/>
          </p:nvPr>
        </p:nvSpPr>
        <p:spPr>
          <a:xfrm>
            <a:off x="914400" y="4838701"/>
            <a:ext cx="8026400" cy="1577340"/>
          </a:xfrm>
          <a:prstGeom prst="rect">
            <a:avLst/>
          </a:prstGeom>
        </p:spPr>
        <p:txBody>
          <a:bodyPr>
            <a:normAutofit/>
          </a:bodyPr>
          <a:lstStyle>
            <a:lvl1pPr marL="0" indent="0" algn="l">
              <a:lnSpc>
                <a:spcPct val="105000"/>
              </a:lnSpc>
              <a:spcBef>
                <a:spcPts val="0"/>
              </a:spcBef>
              <a:buNone/>
              <a:defRPr sz="2133">
                <a:solidFill>
                  <a:schemeClr val="tx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 (bold</a:t>
            </a:r>
            <a:r>
              <a:rPr lang="en-US"/>
              <a:t>) then </a:t>
            </a:r>
            <a:r>
              <a:rPr lang="en-US" dirty="0"/>
              <a:t>Title</a:t>
            </a:r>
            <a:r>
              <a:rPr lang="en-US"/>
              <a:t>, Company</a:t>
            </a:r>
            <a:endParaRPr lang="en-US" dirty="0"/>
          </a:p>
        </p:txBody>
      </p:sp>
    </p:spTree>
    <p:extLst>
      <p:ext uri="{BB962C8B-B14F-4D97-AF65-F5344CB8AC3E}">
        <p14:creationId xmlns:p14="http://schemas.microsoft.com/office/powerpoint/2010/main" val="33361765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20" name="Content Placeholder 2"/>
          <p:cNvSpPr>
            <a:spLocks noGrp="1"/>
          </p:cNvSpPr>
          <p:nvPr>
            <p:ph idx="1"/>
          </p:nvPr>
        </p:nvSpPr>
        <p:spPr>
          <a:xfrm>
            <a:off x="914400" y="1768387"/>
            <a:ext cx="9956800" cy="4251413"/>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Box 20"/>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4"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05875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21" name="Straight Connector 2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5"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24410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21" name="Straight Connector 2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5"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79760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3" name="Content Placeholder 2"/>
          <p:cNvSpPr>
            <a:spLocks noGrp="1"/>
          </p:cNvSpPr>
          <p:nvPr>
            <p:ph idx="1"/>
          </p:nvPr>
        </p:nvSpPr>
        <p:spPr>
          <a:xfrm>
            <a:off x="914400" y="1768387"/>
            <a:ext cx="9956800" cy="4526280"/>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6" name="Straight Connector 15"/>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1"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47633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7"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8" name="Straight Connector 17"/>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3"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44777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2"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8"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094017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1" name="Straight Connector 1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6"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866393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547687"/>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47689"/>
            <a:ext cx="6815667" cy="5472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709738"/>
            <a:ext cx="4011084" cy="4310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9"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436492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pic>
        <p:nvPicPr>
          <p:cNvPr id="9" name="Picture Placeholder 7" descr="loyolaishogwarts.jpg"/>
          <p:cNvPicPr>
            <a:picLocks noChangeAspect="1"/>
          </p:cNvPicPr>
          <p:nvPr userDrawn="1"/>
        </p:nvPicPr>
        <p:blipFill>
          <a:blip r:embed="rId3" cstate="print"/>
          <a:srcRect l="6750" r="6750"/>
          <a:stretch>
            <a:fillRect/>
          </a:stretch>
        </p:blipFill>
        <p:spPr>
          <a:xfrm>
            <a:off x="796705" y="702367"/>
            <a:ext cx="9379391" cy="5275907"/>
          </a:xfrm>
          <a:prstGeom prst="rect">
            <a:avLst/>
          </a:prstGeom>
          <a:ln w="19050">
            <a:solidFill>
              <a:schemeClr val="tx1"/>
            </a:solidFill>
          </a:ln>
        </p:spPr>
      </p:pic>
    </p:spTree>
    <p:extLst>
      <p:ext uri="{BB962C8B-B14F-4D97-AF65-F5344CB8AC3E}">
        <p14:creationId xmlns:p14="http://schemas.microsoft.com/office/powerpoint/2010/main" val="3660779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0668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125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495534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3200" y="457200"/>
            <a:ext cx="109728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87267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3" name="Content Placeholder 2"/>
          <p:cNvSpPr>
            <a:spLocks noGrp="1"/>
          </p:cNvSpPr>
          <p:nvPr>
            <p:ph idx="1"/>
          </p:nvPr>
        </p:nvSpPr>
        <p:spPr>
          <a:xfrm>
            <a:off x="914400" y="1768387"/>
            <a:ext cx="9956800" cy="4526280"/>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6" name="Straight Connector 15"/>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1"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4532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883920" y="2038351"/>
            <a:ext cx="10698480" cy="1524000"/>
          </a:xfrm>
          <a:prstGeom prst="rect">
            <a:avLst/>
          </a:prstGeom>
        </p:spPr>
        <p:txBody>
          <a:bodyPr anchor="b">
            <a:normAutofit/>
          </a:bodyPr>
          <a:lstStyle>
            <a:lvl1pPr marL="0" indent="0">
              <a:lnSpc>
                <a:spcPct val="100000"/>
              </a:lnSpc>
              <a:buNone/>
              <a:defRPr sz="3200" baseline="0">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Font typeface="Arial" panose="020B0604020202020204" pitchFamily="34" charset="0"/>
              <a:buNone/>
              <a:defRPr/>
            </a:lvl5pPr>
          </a:lstStyle>
          <a:p>
            <a:pPr lvl="0"/>
            <a:r>
              <a:rPr lang="en-US" dirty="0"/>
              <a:t>First Line Title</a:t>
            </a:r>
          </a:p>
        </p:txBody>
      </p:sp>
      <p:sp>
        <p:nvSpPr>
          <p:cNvPr id="6" name="Title 1"/>
          <p:cNvSpPr>
            <a:spLocks noGrp="1"/>
          </p:cNvSpPr>
          <p:nvPr>
            <p:ph type="ctrTitle" hasCustomPrompt="1"/>
          </p:nvPr>
        </p:nvSpPr>
        <p:spPr>
          <a:xfrm>
            <a:off x="873760" y="3619500"/>
            <a:ext cx="10708640" cy="1295400"/>
          </a:xfrm>
          <a:prstGeom prst="rect">
            <a:avLst/>
          </a:prstGeom>
        </p:spPr>
        <p:txBody>
          <a:bodyPr anchor="t">
            <a:noAutofit/>
          </a:bodyPr>
          <a:lstStyle>
            <a:lvl1pPr algn="l">
              <a:lnSpc>
                <a:spcPct val="95000"/>
              </a:lnSpc>
              <a:defRPr sz="4800" cap="all" baseline="0">
                <a:solidFill>
                  <a:schemeClr val="tx1"/>
                </a:solidFill>
                <a:latin typeface="Arial Black" panose="020B0A04020102020204" pitchFamily="34" charset="0"/>
              </a:defRPr>
            </a:lvl1pPr>
          </a:lstStyle>
          <a:p>
            <a:r>
              <a:rPr lang="en-US" dirty="0"/>
              <a:t>Second Line Title</a:t>
            </a:r>
          </a:p>
        </p:txBody>
      </p:sp>
      <p:sp>
        <p:nvSpPr>
          <p:cNvPr id="7" name="Subtitle 2"/>
          <p:cNvSpPr>
            <a:spLocks noGrp="1"/>
          </p:cNvSpPr>
          <p:nvPr>
            <p:ph type="subTitle" idx="1" hasCustomPrompt="1"/>
          </p:nvPr>
        </p:nvSpPr>
        <p:spPr>
          <a:xfrm>
            <a:off x="914400" y="4838701"/>
            <a:ext cx="8026400" cy="1577340"/>
          </a:xfrm>
          <a:prstGeom prst="rect">
            <a:avLst/>
          </a:prstGeom>
        </p:spPr>
        <p:txBody>
          <a:bodyPr>
            <a:normAutofit/>
          </a:bodyPr>
          <a:lstStyle>
            <a:lvl1pPr marL="0" indent="0" algn="l">
              <a:lnSpc>
                <a:spcPct val="105000"/>
              </a:lnSpc>
              <a:spcBef>
                <a:spcPts val="0"/>
              </a:spcBef>
              <a:buNone/>
              <a:defRPr sz="2133">
                <a:solidFill>
                  <a:schemeClr val="tx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 (bold</a:t>
            </a:r>
            <a:r>
              <a:rPr lang="en-US"/>
              <a:t>) then </a:t>
            </a:r>
            <a:r>
              <a:rPr lang="en-US" dirty="0"/>
              <a:t>Title</a:t>
            </a:r>
            <a:r>
              <a:rPr lang="en-US"/>
              <a:t>, Company</a:t>
            </a:r>
            <a:endParaRPr lang="en-US" dirty="0"/>
          </a:p>
        </p:txBody>
      </p:sp>
    </p:spTree>
    <p:extLst>
      <p:ext uri="{BB962C8B-B14F-4D97-AF65-F5344CB8AC3E}">
        <p14:creationId xmlns:p14="http://schemas.microsoft.com/office/powerpoint/2010/main" val="38026493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20" name="Content Placeholder 2"/>
          <p:cNvSpPr>
            <a:spLocks noGrp="1"/>
          </p:cNvSpPr>
          <p:nvPr>
            <p:ph idx="1"/>
          </p:nvPr>
        </p:nvSpPr>
        <p:spPr>
          <a:xfrm>
            <a:off x="914400" y="1768387"/>
            <a:ext cx="9956800" cy="4251413"/>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Box 20"/>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4"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281967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21" name="Straight Connector 2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5"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01673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3" name="Content Placeholder 2"/>
          <p:cNvSpPr>
            <a:spLocks noGrp="1"/>
          </p:cNvSpPr>
          <p:nvPr>
            <p:ph idx="1"/>
          </p:nvPr>
        </p:nvSpPr>
        <p:spPr>
          <a:xfrm>
            <a:off x="914400" y="1768387"/>
            <a:ext cx="9956800" cy="4526280"/>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6" name="Straight Connector 15"/>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1"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640664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7"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8" name="Straight Connector 17"/>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3"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768123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2"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8"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05643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1" name="Straight Connector 1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6"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130326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547687"/>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47689"/>
            <a:ext cx="6815667" cy="5472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709738"/>
            <a:ext cx="4011084" cy="4310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9"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934565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pic>
        <p:nvPicPr>
          <p:cNvPr id="9" name="Picture Placeholder 7" descr="loyolaishogwarts.jpg"/>
          <p:cNvPicPr>
            <a:picLocks noChangeAspect="1"/>
          </p:cNvPicPr>
          <p:nvPr userDrawn="1"/>
        </p:nvPicPr>
        <p:blipFill>
          <a:blip r:embed="rId3" cstate="print"/>
          <a:srcRect l="6750" r="6750"/>
          <a:stretch>
            <a:fillRect/>
          </a:stretch>
        </p:blipFill>
        <p:spPr>
          <a:xfrm>
            <a:off x="796705" y="702367"/>
            <a:ext cx="9379391" cy="5275907"/>
          </a:xfrm>
          <a:prstGeom prst="rect">
            <a:avLst/>
          </a:prstGeom>
          <a:ln w="19050">
            <a:solidFill>
              <a:schemeClr val="tx1"/>
            </a:solidFill>
          </a:ln>
        </p:spPr>
      </p:pic>
    </p:spTree>
    <p:extLst>
      <p:ext uri="{BB962C8B-B14F-4D97-AF65-F5344CB8AC3E}">
        <p14:creationId xmlns:p14="http://schemas.microsoft.com/office/powerpoint/2010/main" val="1683108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0668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53696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7"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8" name="Straight Connector 17"/>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3"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054314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290124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3200" y="457200"/>
            <a:ext cx="109728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9735124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883920" y="2038351"/>
            <a:ext cx="10698480" cy="1524000"/>
          </a:xfrm>
          <a:prstGeom prst="rect">
            <a:avLst/>
          </a:prstGeom>
        </p:spPr>
        <p:txBody>
          <a:bodyPr anchor="b">
            <a:normAutofit/>
          </a:bodyPr>
          <a:lstStyle>
            <a:lvl1pPr marL="0" indent="0">
              <a:lnSpc>
                <a:spcPct val="100000"/>
              </a:lnSpc>
              <a:buNone/>
              <a:defRPr sz="3200" baseline="0">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Font typeface="Arial" panose="020B0604020202020204" pitchFamily="34" charset="0"/>
              <a:buNone/>
              <a:defRPr/>
            </a:lvl5pPr>
          </a:lstStyle>
          <a:p>
            <a:pPr lvl="0"/>
            <a:r>
              <a:rPr lang="en-US" dirty="0"/>
              <a:t>First Line Title</a:t>
            </a:r>
          </a:p>
        </p:txBody>
      </p:sp>
      <p:sp>
        <p:nvSpPr>
          <p:cNvPr id="6" name="Title 1"/>
          <p:cNvSpPr>
            <a:spLocks noGrp="1"/>
          </p:cNvSpPr>
          <p:nvPr>
            <p:ph type="ctrTitle" hasCustomPrompt="1"/>
          </p:nvPr>
        </p:nvSpPr>
        <p:spPr>
          <a:xfrm>
            <a:off x="873760" y="3619500"/>
            <a:ext cx="10708640" cy="1295400"/>
          </a:xfrm>
          <a:prstGeom prst="rect">
            <a:avLst/>
          </a:prstGeom>
        </p:spPr>
        <p:txBody>
          <a:bodyPr anchor="t">
            <a:noAutofit/>
          </a:bodyPr>
          <a:lstStyle>
            <a:lvl1pPr algn="l">
              <a:lnSpc>
                <a:spcPct val="95000"/>
              </a:lnSpc>
              <a:defRPr sz="4800" cap="all" baseline="0">
                <a:solidFill>
                  <a:schemeClr val="tx1"/>
                </a:solidFill>
                <a:latin typeface="Arial Black" panose="020B0A04020102020204" pitchFamily="34" charset="0"/>
              </a:defRPr>
            </a:lvl1pPr>
          </a:lstStyle>
          <a:p>
            <a:r>
              <a:rPr lang="en-US" dirty="0"/>
              <a:t>Second Line Title</a:t>
            </a:r>
          </a:p>
        </p:txBody>
      </p:sp>
      <p:sp>
        <p:nvSpPr>
          <p:cNvPr id="7" name="Subtitle 2"/>
          <p:cNvSpPr>
            <a:spLocks noGrp="1"/>
          </p:cNvSpPr>
          <p:nvPr>
            <p:ph type="subTitle" idx="1" hasCustomPrompt="1"/>
          </p:nvPr>
        </p:nvSpPr>
        <p:spPr>
          <a:xfrm>
            <a:off x="914400" y="4838701"/>
            <a:ext cx="8026400" cy="1577340"/>
          </a:xfrm>
          <a:prstGeom prst="rect">
            <a:avLst/>
          </a:prstGeom>
        </p:spPr>
        <p:txBody>
          <a:bodyPr>
            <a:normAutofit/>
          </a:bodyPr>
          <a:lstStyle>
            <a:lvl1pPr marL="0" indent="0" algn="l">
              <a:lnSpc>
                <a:spcPct val="105000"/>
              </a:lnSpc>
              <a:spcBef>
                <a:spcPts val="0"/>
              </a:spcBef>
              <a:buNone/>
              <a:defRPr sz="2133">
                <a:solidFill>
                  <a:schemeClr val="tx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 (bold</a:t>
            </a:r>
            <a:r>
              <a:rPr lang="en-US"/>
              <a:t>) then </a:t>
            </a:r>
            <a:r>
              <a:rPr lang="en-US" dirty="0"/>
              <a:t>Title</a:t>
            </a:r>
            <a:r>
              <a:rPr lang="en-US"/>
              <a:t>, Company</a:t>
            </a:r>
            <a:endParaRPr lang="en-US" dirty="0"/>
          </a:p>
        </p:txBody>
      </p:sp>
    </p:spTree>
    <p:extLst>
      <p:ext uri="{BB962C8B-B14F-4D97-AF65-F5344CB8AC3E}">
        <p14:creationId xmlns:p14="http://schemas.microsoft.com/office/powerpoint/2010/main" val="38831758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20" name="Content Placeholder 2"/>
          <p:cNvSpPr>
            <a:spLocks noGrp="1"/>
          </p:cNvSpPr>
          <p:nvPr>
            <p:ph idx="1"/>
          </p:nvPr>
        </p:nvSpPr>
        <p:spPr>
          <a:xfrm>
            <a:off x="914400" y="1768387"/>
            <a:ext cx="9956800" cy="4251413"/>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Box 20"/>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4"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835199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21" name="Straight Connector 2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5"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090352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3" name="Content Placeholder 2"/>
          <p:cNvSpPr>
            <a:spLocks noGrp="1"/>
          </p:cNvSpPr>
          <p:nvPr>
            <p:ph idx="1"/>
          </p:nvPr>
        </p:nvSpPr>
        <p:spPr>
          <a:xfrm>
            <a:off x="914400" y="1768387"/>
            <a:ext cx="9956800" cy="4526280"/>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6" name="Straight Connector 15"/>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1"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450078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7"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8" name="Straight Connector 17"/>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3"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270864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2"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8"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78481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1" name="Straight Connector 1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6"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858096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547687"/>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47689"/>
            <a:ext cx="6815667" cy="5472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709738"/>
            <a:ext cx="4011084" cy="4310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9"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19450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2"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8"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608255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pic>
        <p:nvPicPr>
          <p:cNvPr id="9" name="Picture Placeholder 7" descr="loyolaishogwarts.jpg"/>
          <p:cNvPicPr>
            <a:picLocks noChangeAspect="1"/>
          </p:cNvPicPr>
          <p:nvPr userDrawn="1"/>
        </p:nvPicPr>
        <p:blipFill>
          <a:blip r:embed="rId3" cstate="print"/>
          <a:srcRect l="6750" r="6750"/>
          <a:stretch>
            <a:fillRect/>
          </a:stretch>
        </p:blipFill>
        <p:spPr>
          <a:xfrm>
            <a:off x="796705" y="702367"/>
            <a:ext cx="9379391" cy="5275907"/>
          </a:xfrm>
          <a:prstGeom prst="rect">
            <a:avLst/>
          </a:prstGeom>
          <a:ln w="19050">
            <a:solidFill>
              <a:schemeClr val="tx1"/>
            </a:solidFill>
          </a:ln>
        </p:spPr>
      </p:pic>
    </p:spTree>
    <p:extLst>
      <p:ext uri="{BB962C8B-B14F-4D97-AF65-F5344CB8AC3E}">
        <p14:creationId xmlns:p14="http://schemas.microsoft.com/office/powerpoint/2010/main" val="2803078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0668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30671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180466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3200" y="457200"/>
            <a:ext cx="109728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37596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883920" y="2038351"/>
            <a:ext cx="10698480" cy="1524000"/>
          </a:xfrm>
          <a:prstGeom prst="rect">
            <a:avLst/>
          </a:prstGeom>
        </p:spPr>
        <p:txBody>
          <a:bodyPr anchor="b">
            <a:normAutofit/>
          </a:bodyPr>
          <a:lstStyle>
            <a:lvl1pPr marL="0" indent="0">
              <a:lnSpc>
                <a:spcPct val="100000"/>
              </a:lnSpc>
              <a:buNone/>
              <a:defRPr sz="3200" baseline="0">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Font typeface="Arial" panose="020B0604020202020204" pitchFamily="34" charset="0"/>
              <a:buNone/>
              <a:defRPr/>
            </a:lvl5pPr>
          </a:lstStyle>
          <a:p>
            <a:pPr lvl="0"/>
            <a:r>
              <a:rPr lang="en-US" dirty="0"/>
              <a:t>First Line Title</a:t>
            </a:r>
          </a:p>
        </p:txBody>
      </p:sp>
      <p:sp>
        <p:nvSpPr>
          <p:cNvPr id="6" name="Title 1"/>
          <p:cNvSpPr>
            <a:spLocks noGrp="1"/>
          </p:cNvSpPr>
          <p:nvPr>
            <p:ph type="ctrTitle" hasCustomPrompt="1"/>
          </p:nvPr>
        </p:nvSpPr>
        <p:spPr>
          <a:xfrm>
            <a:off x="873760" y="3619500"/>
            <a:ext cx="10708640" cy="1295400"/>
          </a:xfrm>
          <a:prstGeom prst="rect">
            <a:avLst/>
          </a:prstGeom>
        </p:spPr>
        <p:txBody>
          <a:bodyPr anchor="t">
            <a:noAutofit/>
          </a:bodyPr>
          <a:lstStyle>
            <a:lvl1pPr algn="l">
              <a:lnSpc>
                <a:spcPct val="95000"/>
              </a:lnSpc>
              <a:defRPr sz="4800" cap="all" baseline="0">
                <a:solidFill>
                  <a:schemeClr val="tx1"/>
                </a:solidFill>
                <a:latin typeface="Arial Black" panose="020B0A04020102020204" pitchFamily="34" charset="0"/>
              </a:defRPr>
            </a:lvl1pPr>
          </a:lstStyle>
          <a:p>
            <a:r>
              <a:rPr lang="en-US" dirty="0"/>
              <a:t>Second Line Title</a:t>
            </a:r>
          </a:p>
        </p:txBody>
      </p:sp>
      <p:sp>
        <p:nvSpPr>
          <p:cNvPr id="7" name="Subtitle 2"/>
          <p:cNvSpPr>
            <a:spLocks noGrp="1"/>
          </p:cNvSpPr>
          <p:nvPr>
            <p:ph type="subTitle" idx="1" hasCustomPrompt="1"/>
          </p:nvPr>
        </p:nvSpPr>
        <p:spPr>
          <a:xfrm>
            <a:off x="914400" y="4838701"/>
            <a:ext cx="8026400" cy="1577340"/>
          </a:xfrm>
          <a:prstGeom prst="rect">
            <a:avLst/>
          </a:prstGeom>
        </p:spPr>
        <p:txBody>
          <a:bodyPr>
            <a:normAutofit/>
          </a:bodyPr>
          <a:lstStyle>
            <a:lvl1pPr marL="0" indent="0" algn="l">
              <a:lnSpc>
                <a:spcPct val="105000"/>
              </a:lnSpc>
              <a:spcBef>
                <a:spcPts val="0"/>
              </a:spcBef>
              <a:buNone/>
              <a:defRPr sz="2133">
                <a:solidFill>
                  <a:schemeClr val="tx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 (bold</a:t>
            </a:r>
            <a:r>
              <a:rPr lang="en-US"/>
              <a:t>) then </a:t>
            </a:r>
            <a:r>
              <a:rPr lang="en-US" dirty="0"/>
              <a:t>Title</a:t>
            </a:r>
            <a:r>
              <a:rPr lang="en-US"/>
              <a:t>, Company</a:t>
            </a:r>
            <a:endParaRPr lang="en-US" dirty="0"/>
          </a:p>
        </p:txBody>
      </p:sp>
    </p:spTree>
    <p:extLst>
      <p:ext uri="{BB962C8B-B14F-4D97-AF65-F5344CB8AC3E}">
        <p14:creationId xmlns:p14="http://schemas.microsoft.com/office/powerpoint/2010/main" val="22010414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20" name="Content Placeholder 2"/>
          <p:cNvSpPr>
            <a:spLocks noGrp="1"/>
          </p:cNvSpPr>
          <p:nvPr>
            <p:ph idx="1"/>
          </p:nvPr>
        </p:nvSpPr>
        <p:spPr>
          <a:xfrm>
            <a:off x="914400" y="1768387"/>
            <a:ext cx="9956800" cy="4251413"/>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Box 20"/>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4"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77625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21" name="Straight Connector 2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5"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028852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3" name="Content Placeholder 2"/>
          <p:cNvSpPr>
            <a:spLocks noGrp="1"/>
          </p:cNvSpPr>
          <p:nvPr>
            <p:ph idx="1"/>
          </p:nvPr>
        </p:nvSpPr>
        <p:spPr>
          <a:xfrm>
            <a:off x="914400" y="1768387"/>
            <a:ext cx="9956800" cy="4526280"/>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6" name="Straight Connector 15"/>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1"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884086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7"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8" name="Straight Connector 17"/>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3"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418188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2"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8"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28798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1" name="Straight Connector 1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6"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344404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1" name="Straight Connector 1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6"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067867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547687"/>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47689"/>
            <a:ext cx="6815667" cy="5472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709738"/>
            <a:ext cx="4011084" cy="4310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9"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089306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pic>
        <p:nvPicPr>
          <p:cNvPr id="9" name="Picture Placeholder 7" descr="loyolaishogwarts.jpg"/>
          <p:cNvPicPr>
            <a:picLocks noChangeAspect="1"/>
          </p:cNvPicPr>
          <p:nvPr userDrawn="1"/>
        </p:nvPicPr>
        <p:blipFill>
          <a:blip r:embed="rId3" cstate="print"/>
          <a:srcRect l="6750" r="6750"/>
          <a:stretch>
            <a:fillRect/>
          </a:stretch>
        </p:blipFill>
        <p:spPr>
          <a:xfrm>
            <a:off x="796705" y="702367"/>
            <a:ext cx="9379391" cy="5275907"/>
          </a:xfrm>
          <a:prstGeom prst="rect">
            <a:avLst/>
          </a:prstGeom>
          <a:ln w="19050">
            <a:solidFill>
              <a:schemeClr val="tx1"/>
            </a:solidFill>
          </a:ln>
        </p:spPr>
      </p:pic>
    </p:spTree>
    <p:extLst>
      <p:ext uri="{BB962C8B-B14F-4D97-AF65-F5344CB8AC3E}">
        <p14:creationId xmlns:p14="http://schemas.microsoft.com/office/powerpoint/2010/main" val="21635590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0668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287567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719555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3200" y="457200"/>
            <a:ext cx="109728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6841789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883920" y="2038351"/>
            <a:ext cx="10698480" cy="1524000"/>
          </a:xfrm>
          <a:prstGeom prst="rect">
            <a:avLst/>
          </a:prstGeom>
        </p:spPr>
        <p:txBody>
          <a:bodyPr anchor="b">
            <a:normAutofit/>
          </a:bodyPr>
          <a:lstStyle>
            <a:lvl1pPr marL="0" indent="0">
              <a:lnSpc>
                <a:spcPct val="100000"/>
              </a:lnSpc>
              <a:buNone/>
              <a:defRPr sz="3200" baseline="0">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Font typeface="Arial" panose="020B0604020202020204" pitchFamily="34" charset="0"/>
              <a:buNone/>
              <a:defRPr/>
            </a:lvl5pPr>
          </a:lstStyle>
          <a:p>
            <a:pPr lvl="0"/>
            <a:r>
              <a:rPr lang="en-US" dirty="0"/>
              <a:t>First Line Title</a:t>
            </a:r>
          </a:p>
        </p:txBody>
      </p:sp>
      <p:sp>
        <p:nvSpPr>
          <p:cNvPr id="6" name="Title 1"/>
          <p:cNvSpPr>
            <a:spLocks noGrp="1"/>
          </p:cNvSpPr>
          <p:nvPr>
            <p:ph type="ctrTitle" hasCustomPrompt="1"/>
          </p:nvPr>
        </p:nvSpPr>
        <p:spPr>
          <a:xfrm>
            <a:off x="873760" y="3619500"/>
            <a:ext cx="10708640" cy="1295400"/>
          </a:xfrm>
          <a:prstGeom prst="rect">
            <a:avLst/>
          </a:prstGeom>
        </p:spPr>
        <p:txBody>
          <a:bodyPr anchor="t">
            <a:noAutofit/>
          </a:bodyPr>
          <a:lstStyle>
            <a:lvl1pPr algn="l">
              <a:lnSpc>
                <a:spcPct val="95000"/>
              </a:lnSpc>
              <a:defRPr sz="4800" cap="all" baseline="0">
                <a:solidFill>
                  <a:schemeClr val="tx1"/>
                </a:solidFill>
                <a:latin typeface="Arial Black" panose="020B0A04020102020204" pitchFamily="34" charset="0"/>
              </a:defRPr>
            </a:lvl1pPr>
          </a:lstStyle>
          <a:p>
            <a:r>
              <a:rPr lang="en-US" dirty="0"/>
              <a:t>Second Line Title</a:t>
            </a:r>
          </a:p>
        </p:txBody>
      </p:sp>
      <p:sp>
        <p:nvSpPr>
          <p:cNvPr id="7" name="Subtitle 2"/>
          <p:cNvSpPr>
            <a:spLocks noGrp="1"/>
          </p:cNvSpPr>
          <p:nvPr>
            <p:ph type="subTitle" idx="1" hasCustomPrompt="1"/>
          </p:nvPr>
        </p:nvSpPr>
        <p:spPr>
          <a:xfrm>
            <a:off x="914400" y="4838701"/>
            <a:ext cx="8026400" cy="1577340"/>
          </a:xfrm>
          <a:prstGeom prst="rect">
            <a:avLst/>
          </a:prstGeom>
        </p:spPr>
        <p:txBody>
          <a:bodyPr>
            <a:normAutofit/>
          </a:bodyPr>
          <a:lstStyle>
            <a:lvl1pPr marL="0" indent="0" algn="l">
              <a:lnSpc>
                <a:spcPct val="105000"/>
              </a:lnSpc>
              <a:spcBef>
                <a:spcPts val="0"/>
              </a:spcBef>
              <a:buNone/>
              <a:defRPr sz="2133">
                <a:solidFill>
                  <a:schemeClr val="tx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 (bold</a:t>
            </a:r>
            <a:r>
              <a:rPr lang="en-US"/>
              <a:t>) then </a:t>
            </a:r>
            <a:r>
              <a:rPr lang="en-US" dirty="0"/>
              <a:t>Title</a:t>
            </a:r>
            <a:r>
              <a:rPr lang="en-US"/>
              <a:t>, Company</a:t>
            </a:r>
            <a:endParaRPr lang="en-US" dirty="0"/>
          </a:p>
        </p:txBody>
      </p:sp>
    </p:spTree>
    <p:extLst>
      <p:ext uri="{BB962C8B-B14F-4D97-AF65-F5344CB8AC3E}">
        <p14:creationId xmlns:p14="http://schemas.microsoft.com/office/powerpoint/2010/main" val="11944560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20" name="Content Placeholder 2"/>
          <p:cNvSpPr>
            <a:spLocks noGrp="1"/>
          </p:cNvSpPr>
          <p:nvPr>
            <p:ph idx="1"/>
          </p:nvPr>
        </p:nvSpPr>
        <p:spPr>
          <a:xfrm>
            <a:off x="914400" y="1768387"/>
            <a:ext cx="9956800" cy="4251413"/>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Box 20"/>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4"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90774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21" name="Straight Connector 2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5"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005005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3" name="Content Placeholder 2"/>
          <p:cNvSpPr>
            <a:spLocks noGrp="1"/>
          </p:cNvSpPr>
          <p:nvPr>
            <p:ph idx="1"/>
          </p:nvPr>
        </p:nvSpPr>
        <p:spPr>
          <a:xfrm>
            <a:off x="914400" y="1768387"/>
            <a:ext cx="9956800" cy="4526280"/>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6" name="Straight Connector 15"/>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1"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53542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547687"/>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47689"/>
            <a:ext cx="6815667" cy="5472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709738"/>
            <a:ext cx="4011084" cy="4310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9"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47475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7"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8" name="Straight Connector 17"/>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3"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212625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2"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8"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488298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1" name="Straight Connector 1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6"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969457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547687"/>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47689"/>
            <a:ext cx="6815667" cy="5472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709738"/>
            <a:ext cx="4011084" cy="4310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9"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088411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pic>
        <p:nvPicPr>
          <p:cNvPr id="9" name="Picture Placeholder 7" descr="loyolaishogwarts.jpg"/>
          <p:cNvPicPr>
            <a:picLocks noChangeAspect="1"/>
          </p:cNvPicPr>
          <p:nvPr userDrawn="1"/>
        </p:nvPicPr>
        <p:blipFill>
          <a:blip r:embed="rId3" cstate="print"/>
          <a:srcRect l="6750" r="6750"/>
          <a:stretch>
            <a:fillRect/>
          </a:stretch>
        </p:blipFill>
        <p:spPr>
          <a:xfrm>
            <a:off x="796705" y="702367"/>
            <a:ext cx="9379391" cy="5275907"/>
          </a:xfrm>
          <a:prstGeom prst="rect">
            <a:avLst/>
          </a:prstGeom>
          <a:ln w="19050">
            <a:solidFill>
              <a:schemeClr val="tx1"/>
            </a:solidFill>
          </a:ln>
        </p:spPr>
      </p:pic>
    </p:spTree>
    <p:extLst>
      <p:ext uri="{BB962C8B-B14F-4D97-AF65-F5344CB8AC3E}">
        <p14:creationId xmlns:p14="http://schemas.microsoft.com/office/powerpoint/2010/main" val="40125614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0668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511364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750385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3200" y="457200"/>
            <a:ext cx="109728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6640800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883920" y="2038351"/>
            <a:ext cx="10698480" cy="1524000"/>
          </a:xfrm>
          <a:prstGeom prst="rect">
            <a:avLst/>
          </a:prstGeom>
        </p:spPr>
        <p:txBody>
          <a:bodyPr anchor="b">
            <a:normAutofit/>
          </a:bodyPr>
          <a:lstStyle>
            <a:lvl1pPr marL="0" indent="0">
              <a:lnSpc>
                <a:spcPct val="100000"/>
              </a:lnSpc>
              <a:buNone/>
              <a:defRPr sz="3200" baseline="0">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Font typeface="Arial" panose="020B0604020202020204" pitchFamily="34" charset="0"/>
              <a:buNone/>
              <a:defRPr/>
            </a:lvl5pPr>
          </a:lstStyle>
          <a:p>
            <a:pPr lvl="0"/>
            <a:r>
              <a:rPr lang="en-US" dirty="0"/>
              <a:t>First Line Title</a:t>
            </a:r>
          </a:p>
        </p:txBody>
      </p:sp>
      <p:sp>
        <p:nvSpPr>
          <p:cNvPr id="6" name="Title 1"/>
          <p:cNvSpPr>
            <a:spLocks noGrp="1"/>
          </p:cNvSpPr>
          <p:nvPr>
            <p:ph type="ctrTitle" hasCustomPrompt="1"/>
          </p:nvPr>
        </p:nvSpPr>
        <p:spPr>
          <a:xfrm>
            <a:off x="873760" y="3619500"/>
            <a:ext cx="10708640" cy="1295400"/>
          </a:xfrm>
          <a:prstGeom prst="rect">
            <a:avLst/>
          </a:prstGeom>
        </p:spPr>
        <p:txBody>
          <a:bodyPr anchor="t">
            <a:noAutofit/>
          </a:bodyPr>
          <a:lstStyle>
            <a:lvl1pPr algn="l">
              <a:lnSpc>
                <a:spcPct val="95000"/>
              </a:lnSpc>
              <a:defRPr sz="4800" cap="all" baseline="0">
                <a:solidFill>
                  <a:schemeClr val="tx1"/>
                </a:solidFill>
                <a:latin typeface="Arial Black" panose="020B0A04020102020204" pitchFamily="34" charset="0"/>
              </a:defRPr>
            </a:lvl1pPr>
          </a:lstStyle>
          <a:p>
            <a:r>
              <a:rPr lang="en-US" dirty="0"/>
              <a:t>Second Line Title</a:t>
            </a:r>
          </a:p>
        </p:txBody>
      </p:sp>
      <p:sp>
        <p:nvSpPr>
          <p:cNvPr id="7" name="Subtitle 2"/>
          <p:cNvSpPr>
            <a:spLocks noGrp="1"/>
          </p:cNvSpPr>
          <p:nvPr>
            <p:ph type="subTitle" idx="1" hasCustomPrompt="1"/>
          </p:nvPr>
        </p:nvSpPr>
        <p:spPr>
          <a:xfrm>
            <a:off x="914400" y="4838701"/>
            <a:ext cx="8026400" cy="1577340"/>
          </a:xfrm>
          <a:prstGeom prst="rect">
            <a:avLst/>
          </a:prstGeom>
        </p:spPr>
        <p:txBody>
          <a:bodyPr>
            <a:normAutofit/>
          </a:bodyPr>
          <a:lstStyle>
            <a:lvl1pPr marL="0" indent="0" algn="l">
              <a:lnSpc>
                <a:spcPct val="105000"/>
              </a:lnSpc>
              <a:spcBef>
                <a:spcPts val="0"/>
              </a:spcBef>
              <a:buNone/>
              <a:defRPr sz="2133">
                <a:solidFill>
                  <a:schemeClr val="tx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 (bold</a:t>
            </a:r>
            <a:r>
              <a:rPr lang="en-US"/>
              <a:t>) then </a:t>
            </a:r>
            <a:r>
              <a:rPr lang="en-US" dirty="0"/>
              <a:t>Title</a:t>
            </a:r>
            <a:r>
              <a:rPr lang="en-US"/>
              <a:t>, Company</a:t>
            </a:r>
            <a:endParaRPr lang="en-US" dirty="0"/>
          </a:p>
        </p:txBody>
      </p:sp>
    </p:spTree>
    <p:extLst>
      <p:ext uri="{BB962C8B-B14F-4D97-AF65-F5344CB8AC3E}">
        <p14:creationId xmlns:p14="http://schemas.microsoft.com/office/powerpoint/2010/main" val="8077131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20" name="Content Placeholder 2"/>
          <p:cNvSpPr>
            <a:spLocks noGrp="1"/>
          </p:cNvSpPr>
          <p:nvPr>
            <p:ph idx="1"/>
          </p:nvPr>
        </p:nvSpPr>
        <p:spPr>
          <a:xfrm>
            <a:off x="914400" y="1768387"/>
            <a:ext cx="9956800" cy="4251413"/>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Box 20"/>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4"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70071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649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63700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ftr="0" dt="0"/>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58949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29592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hdr="0" ftr="0" dt="0"/>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15774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hdr="0" ftr="0" dt="0"/>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50286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hf hdr="0" ftr="0" dt="0"/>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23531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hf hdr="0" ftr="0" dt="0"/>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42811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hf hdr="0" ftr="0" dt="0"/>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95150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hf hdr="0" ftr="0" dt="0"/>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1.png"/><Relationship Id="rId7" Type="http://schemas.openxmlformats.org/officeDocument/2006/relationships/diagramColors" Target="../diagrams/colors5.xml"/><Relationship Id="rId2" Type="http://schemas.openxmlformats.org/officeDocument/2006/relationships/notesSlide" Target="../notesSlides/notesSlide10.xml"/><Relationship Id="rId1" Type="http://schemas.openxmlformats.org/officeDocument/2006/relationships/slideLayout" Target="../slideLayouts/slideLayout7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2.png"/><Relationship Id="rId7" Type="http://schemas.openxmlformats.org/officeDocument/2006/relationships/diagramColors" Target="../diagrams/colors6.xml"/><Relationship Id="rId2" Type="http://schemas.openxmlformats.org/officeDocument/2006/relationships/notesSlide" Target="../notesSlides/notesSlide11.xml"/><Relationship Id="rId1" Type="http://schemas.openxmlformats.org/officeDocument/2006/relationships/slideLayout" Target="../slideLayouts/slideLayout7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7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png"/><Relationship Id="rId7" Type="http://schemas.openxmlformats.org/officeDocument/2006/relationships/diagramColors" Target="../diagrams/colors8.xml"/><Relationship Id="rId2" Type="http://schemas.openxmlformats.org/officeDocument/2006/relationships/notesSlide" Target="../notesSlides/notesSlide13.xml"/><Relationship Id="rId1" Type="http://schemas.openxmlformats.org/officeDocument/2006/relationships/slideLayout" Target="../slideLayouts/slideLayout88.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10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6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chart" Target="../charts/chart2.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39.png"/><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7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5.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65.jpg"/></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7.jpg"/></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9.jpg"/></Relationships>
</file>

<file path=ppt/slides/_rels/slide7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75.jpeg"/></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77.jpeg"/></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81.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85.png"/></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7"/>
          <p:cNvSpPr>
            <a:spLocks noGrp="1"/>
          </p:cNvSpPr>
          <p:nvPr>
            <p:ph type="sldNum" sz="quarter" idx="12"/>
          </p:nvPr>
        </p:nvSpPr>
        <p:spPr>
          <a:xfrm>
            <a:off x="11480800" y="6400800"/>
            <a:ext cx="812800" cy="471171"/>
          </a:xfrm>
          <a:prstGeom prst="rect">
            <a:avLst/>
          </a:prstGeom>
        </p:spPr>
        <p:txBody>
          <a:bodyPr anchor="ctr" anchorCtr="0"/>
          <a:lstStyle/>
          <a:p>
            <a:fld id="{C4C5411A-C02D-49EF-A313-6C2D6A9C6A32}" type="slidenum">
              <a:rPr lang="en-US" smtClean="0">
                <a:solidFill>
                  <a:prstClr val="black"/>
                </a:solidFill>
                <a:latin typeface="Cambria" charset="0"/>
                <a:ea typeface="Cambria" charset="0"/>
                <a:cs typeface="Cambria" charset="0"/>
              </a:rPr>
              <a:pPr/>
              <a:t>1</a:t>
            </a:fld>
            <a:endParaRPr lang="en-US" dirty="0">
              <a:solidFill>
                <a:prstClr val="black"/>
              </a:solidFill>
            </a:endParaRPr>
          </a:p>
        </p:txBody>
      </p:sp>
      <p:pic>
        <p:nvPicPr>
          <p:cNvPr id="4" name="Picture 3"/>
          <p:cNvPicPr>
            <a:picLocks noChangeAspect="1"/>
          </p:cNvPicPr>
          <p:nvPr/>
        </p:nvPicPr>
        <p:blipFill rotWithShape="1">
          <a:blip r:embed="rId3"/>
          <a:srcRect l="1023" b="5501"/>
          <a:stretch/>
        </p:blipFill>
        <p:spPr>
          <a:xfrm>
            <a:off x="0" y="-1"/>
            <a:ext cx="12192000" cy="6512119"/>
          </a:xfrm>
          <a:prstGeom prst="rect">
            <a:avLst/>
          </a:prstGeom>
        </p:spPr>
      </p:pic>
      <p:sp>
        <p:nvSpPr>
          <p:cNvPr id="8" name="Rectangle 7"/>
          <p:cNvSpPr/>
          <p:nvPr/>
        </p:nvSpPr>
        <p:spPr>
          <a:xfrm>
            <a:off x="3779712" y="369558"/>
            <a:ext cx="5252969" cy="102572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bg1"/>
                </a:solidFill>
                <a:effectLst>
                  <a:outerShdw blurRad="38100" dist="38100" dir="2700000" algn="tl">
                    <a:srgbClr val="000000">
                      <a:alpha val="43137"/>
                    </a:srgbClr>
                  </a:outerShdw>
                </a:effectLst>
                <a:latin typeface="Adobe Myungjo Std M" panose="02020600000000000000" pitchFamily="18" charset="-128"/>
                <a:ea typeface="Adobe Myungjo Std M" panose="02020600000000000000" pitchFamily="18" charset="-128"/>
                <a:cs typeface="Cambria" charset="0"/>
              </a:rPr>
              <a:t>Sellinger Applied Portfolio</a:t>
            </a:r>
          </a:p>
          <a:p>
            <a:pPr algn="ctr"/>
            <a:r>
              <a:rPr lang="en-US" sz="2000" dirty="0">
                <a:solidFill>
                  <a:schemeClr val="bg1"/>
                </a:solidFill>
                <a:effectLst>
                  <a:outerShdw blurRad="38100" dist="38100" dir="2700000" algn="tl">
                    <a:srgbClr val="000000">
                      <a:alpha val="43137"/>
                    </a:srgbClr>
                  </a:outerShdw>
                </a:effectLst>
                <a:latin typeface="Adobe Myungjo Std M" panose="02020600000000000000" pitchFamily="18" charset="-128"/>
                <a:ea typeface="Adobe Myungjo Std M" panose="02020600000000000000" pitchFamily="18" charset="-128"/>
                <a:cs typeface="Cambria" charset="0"/>
              </a:rPr>
              <a:t>Portfolio Review |Spring 2016</a:t>
            </a:r>
            <a:endParaRPr lang="en-US" sz="2000" b="1" dirty="0">
              <a:solidFill>
                <a:schemeClr val="bg1"/>
              </a:solidFill>
              <a:effectLst>
                <a:outerShdw blurRad="38100" dist="38100" dir="2700000" algn="tl">
                  <a:srgbClr val="000000">
                    <a:alpha val="43137"/>
                  </a:srgbClr>
                </a:outerShdw>
              </a:effectLst>
              <a:latin typeface="Adobe Myungjo Std M" panose="02020600000000000000" pitchFamily="18" charset="-128"/>
              <a:ea typeface="Adobe Myungjo Std M" panose="02020600000000000000" pitchFamily="18" charset="-128"/>
              <a:cs typeface="Cambria" charset="0"/>
            </a:endParaRPr>
          </a:p>
        </p:txBody>
      </p:sp>
    </p:spTree>
    <p:extLst>
      <p:ext uri="{BB962C8B-B14F-4D97-AF65-F5344CB8AC3E}">
        <p14:creationId xmlns:p14="http://schemas.microsoft.com/office/powerpoint/2010/main" val="3022890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99273" y="6490855"/>
            <a:ext cx="508000" cy="228600"/>
          </a:xfrm>
        </p:spPr>
        <p:txBody>
          <a:bodyPr/>
          <a:lstStyle/>
          <a:p>
            <a:fld id="{C4C5411A-C02D-49EF-A313-6C2D6A9C6A32}" type="slidenum">
              <a:rPr lang="en-US" smtClean="0">
                <a:solidFill>
                  <a:prstClr val="black"/>
                </a:solidFill>
                <a:latin typeface="Cambria" charset="0"/>
                <a:ea typeface="Cambria" charset="0"/>
                <a:cs typeface="Cambria" charset="0"/>
              </a:rPr>
              <a:pPr/>
              <a:t>10</a:t>
            </a:fld>
            <a:endParaRPr lang="en-US" dirty="0">
              <a:solidFill>
                <a:prstClr val="black"/>
              </a:solidFill>
            </a:endParaRPr>
          </a:p>
        </p:txBody>
      </p:sp>
      <p:sp>
        <p:nvSpPr>
          <p:cNvPr id="12" name="Title 7"/>
          <p:cNvSpPr>
            <a:spLocks noGrp="1"/>
          </p:cNvSpPr>
          <p:nvPr>
            <p:ph type="title"/>
          </p:nvPr>
        </p:nvSpPr>
        <p:spPr>
          <a:xfrm>
            <a:off x="796985" y="491336"/>
            <a:ext cx="9956800" cy="740664"/>
          </a:xfrm>
        </p:spPr>
        <p:txBody>
          <a:bodyPr/>
          <a:lstStyle/>
          <a:p>
            <a:r>
              <a:rPr lang="en-US" sz="3000" b="1" dirty="0">
                <a:latin typeface="Cambria" panose="02040503050406030204" pitchFamily="18" charset="0"/>
              </a:rPr>
              <a:t>Federal Reserve Policy</a:t>
            </a:r>
          </a:p>
        </p:txBody>
      </p:sp>
      <p:pic>
        <p:nvPicPr>
          <p:cNvPr id="11" name="Shape 212"/>
          <p:cNvPicPr preferRelativeResize="0"/>
          <p:nvPr/>
        </p:nvPicPr>
        <p:blipFill>
          <a:blip r:embed="rId3">
            <a:alphaModFix/>
          </a:blip>
          <a:stretch>
            <a:fillRect/>
          </a:stretch>
        </p:blipFill>
        <p:spPr>
          <a:xfrm>
            <a:off x="6775874" y="1320786"/>
            <a:ext cx="5337975" cy="5097765"/>
          </a:xfrm>
          <a:prstGeom prst="rect">
            <a:avLst/>
          </a:prstGeom>
          <a:noFill/>
          <a:ln>
            <a:noFill/>
          </a:ln>
        </p:spPr>
      </p:pic>
      <p:graphicFrame>
        <p:nvGraphicFramePr>
          <p:cNvPr id="13" name="Diagram 3"/>
          <p:cNvGraphicFramePr/>
          <p:nvPr>
            <p:extLst>
              <p:ext uri="{D42A27DB-BD31-4B8C-83A1-F6EECF244321}">
                <p14:modId xmlns:p14="http://schemas.microsoft.com/office/powerpoint/2010/main" val="3440989530"/>
              </p:ext>
            </p:extLst>
          </p:nvPr>
        </p:nvGraphicFramePr>
        <p:xfrm>
          <a:off x="383325" y="1232000"/>
          <a:ext cx="6122250" cy="48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00690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99273" y="6490855"/>
            <a:ext cx="508000" cy="228600"/>
          </a:xfrm>
        </p:spPr>
        <p:txBody>
          <a:bodyPr/>
          <a:lstStyle/>
          <a:p>
            <a:fld id="{C4C5411A-C02D-49EF-A313-6C2D6A9C6A32}" type="slidenum">
              <a:rPr lang="en-US" smtClean="0">
                <a:solidFill>
                  <a:prstClr val="black"/>
                </a:solidFill>
                <a:latin typeface="Cambria" charset="0"/>
                <a:ea typeface="Cambria" charset="0"/>
                <a:cs typeface="Cambria" charset="0"/>
              </a:rPr>
              <a:pPr/>
              <a:t>11</a:t>
            </a:fld>
            <a:endParaRPr lang="en-US" dirty="0">
              <a:solidFill>
                <a:prstClr val="black"/>
              </a:solidFill>
            </a:endParaRPr>
          </a:p>
        </p:txBody>
      </p:sp>
      <p:sp>
        <p:nvSpPr>
          <p:cNvPr id="12" name="Title 7"/>
          <p:cNvSpPr>
            <a:spLocks noGrp="1"/>
          </p:cNvSpPr>
          <p:nvPr>
            <p:ph type="title"/>
          </p:nvPr>
        </p:nvSpPr>
        <p:spPr>
          <a:xfrm>
            <a:off x="796985" y="491336"/>
            <a:ext cx="9956800" cy="740664"/>
          </a:xfrm>
        </p:spPr>
        <p:txBody>
          <a:bodyPr/>
          <a:lstStyle/>
          <a:p>
            <a:r>
              <a:rPr lang="en-US" sz="3000" b="1" dirty="0">
                <a:latin typeface="Cambria" panose="02040503050406030204" pitchFamily="18" charset="0"/>
              </a:rPr>
              <a:t>Employment</a:t>
            </a:r>
          </a:p>
        </p:txBody>
      </p:sp>
      <p:pic>
        <p:nvPicPr>
          <p:cNvPr id="17" name="Shape 222"/>
          <p:cNvPicPr preferRelativeResize="0"/>
          <p:nvPr/>
        </p:nvPicPr>
        <p:blipFill>
          <a:blip r:embed="rId3">
            <a:alphaModFix/>
          </a:blip>
          <a:stretch>
            <a:fillRect/>
          </a:stretch>
        </p:blipFill>
        <p:spPr>
          <a:xfrm>
            <a:off x="7096125" y="2285127"/>
            <a:ext cx="5095875" cy="2939539"/>
          </a:xfrm>
          <a:prstGeom prst="rect">
            <a:avLst/>
          </a:prstGeom>
          <a:noFill/>
          <a:ln>
            <a:noFill/>
          </a:ln>
        </p:spPr>
      </p:pic>
      <p:graphicFrame>
        <p:nvGraphicFramePr>
          <p:cNvPr id="13" name="Content Placeholder 9"/>
          <p:cNvGraphicFramePr>
            <a:graphicFrameLocks noGrp="1"/>
          </p:cNvGraphicFramePr>
          <p:nvPr>
            <p:ph idx="1"/>
            <p:extLst>
              <p:ext uri="{D42A27DB-BD31-4B8C-83A1-F6EECF244321}">
                <p14:modId xmlns:p14="http://schemas.microsoft.com/office/powerpoint/2010/main" val="141282037"/>
              </p:ext>
            </p:extLst>
          </p:nvPr>
        </p:nvGraphicFramePr>
        <p:xfrm>
          <a:off x="796985" y="1384533"/>
          <a:ext cx="5626903" cy="47407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Picture 2"/>
          <p:cNvPicPr>
            <a:picLocks noChangeAspect="1"/>
          </p:cNvPicPr>
          <p:nvPr/>
        </p:nvPicPr>
        <p:blipFill>
          <a:blip r:embed="rId9"/>
          <a:stretch>
            <a:fillRect/>
          </a:stretch>
        </p:blipFill>
        <p:spPr>
          <a:xfrm>
            <a:off x="552415" y="2144293"/>
            <a:ext cx="1356783" cy="824186"/>
          </a:xfrm>
          <a:prstGeom prst="rect">
            <a:avLst/>
          </a:prstGeom>
        </p:spPr>
      </p:pic>
      <p:sp>
        <p:nvSpPr>
          <p:cNvPr id="7" name="Shape 218"/>
          <p:cNvSpPr txBox="1"/>
          <p:nvPr/>
        </p:nvSpPr>
        <p:spPr>
          <a:xfrm>
            <a:off x="486793" y="1233428"/>
            <a:ext cx="2704082" cy="945690"/>
          </a:xfrm>
          <a:prstGeom prst="rect">
            <a:avLst/>
          </a:prstGeom>
          <a:noFill/>
          <a:ln>
            <a:noFill/>
          </a:ln>
        </p:spPr>
        <p:txBody>
          <a:bodyPr lIns="121900" tIns="121900" rIns="121900" bIns="121900" anchor="t" anchorCtr="0">
            <a:noAutofit/>
          </a:bodyPr>
          <a:lstStyle/>
          <a:p>
            <a:r>
              <a:rPr lang="en" sz="1400" dirty="0">
                <a:latin typeface="Cambria"/>
                <a:ea typeface="Cambria"/>
                <a:cs typeface="Cambria"/>
                <a:sym typeface="Cambria"/>
              </a:rPr>
              <a:t>Unemployment rate as of March, 2016 is 5%, which supports the Fed’s reason to increase interest rates. </a:t>
            </a:r>
            <a:endParaRPr lang="en" sz="1600" dirty="0">
              <a:latin typeface="Cambria"/>
              <a:ea typeface="Cambria"/>
              <a:cs typeface="Cambria"/>
              <a:sym typeface="Cambria"/>
            </a:endParaRPr>
          </a:p>
        </p:txBody>
      </p:sp>
      <p:sp>
        <p:nvSpPr>
          <p:cNvPr id="11" name="Shape 220"/>
          <p:cNvSpPr txBox="1"/>
          <p:nvPr/>
        </p:nvSpPr>
        <p:spPr>
          <a:xfrm>
            <a:off x="4311316" y="1383105"/>
            <a:ext cx="2680034" cy="1585374"/>
          </a:xfrm>
          <a:prstGeom prst="rect">
            <a:avLst/>
          </a:prstGeom>
          <a:noFill/>
          <a:ln>
            <a:noFill/>
          </a:ln>
        </p:spPr>
        <p:txBody>
          <a:bodyPr lIns="121900" tIns="121900" rIns="121900" bIns="121900" anchor="t" anchorCtr="0">
            <a:noAutofit/>
          </a:bodyPr>
          <a:lstStyle/>
          <a:p>
            <a:r>
              <a:rPr lang="en" sz="1600" dirty="0">
                <a:latin typeface="Cambria"/>
                <a:ea typeface="Cambria"/>
                <a:cs typeface="Cambria"/>
                <a:sym typeface="Cambria"/>
              </a:rPr>
              <a:t>Nonfarm </a:t>
            </a:r>
            <a:r>
              <a:rPr lang="en" sz="1600">
                <a:latin typeface="Cambria"/>
                <a:ea typeface="Cambria"/>
                <a:cs typeface="Cambria"/>
                <a:sym typeface="Cambria"/>
              </a:rPr>
              <a:t>payroll </a:t>
            </a:r>
            <a:r>
              <a:rPr lang="en" sz="1600" dirty="0">
                <a:latin typeface="Cambria"/>
                <a:ea typeface="Cambria"/>
                <a:cs typeface="Cambria"/>
                <a:sym typeface="Cambria"/>
              </a:rPr>
              <a:t> </a:t>
            </a:r>
            <a:r>
              <a:rPr lang="en" sz="1600">
                <a:latin typeface="Cambria"/>
                <a:ea typeface="Cambria"/>
                <a:cs typeface="Cambria"/>
                <a:sym typeface="Cambria"/>
              </a:rPr>
              <a:t>   employment </a:t>
            </a:r>
            <a:r>
              <a:rPr lang="en" sz="1600" dirty="0">
                <a:latin typeface="Cambria"/>
                <a:ea typeface="Cambria"/>
                <a:cs typeface="Cambria"/>
                <a:sym typeface="Cambria"/>
              </a:rPr>
              <a:t>rose </a:t>
            </a:r>
            <a:r>
              <a:rPr lang="en" sz="1600">
                <a:latin typeface="Cambria"/>
                <a:ea typeface="Cambria"/>
                <a:cs typeface="Cambria"/>
                <a:sym typeface="Cambria"/>
              </a:rPr>
              <a:t>by </a:t>
            </a:r>
            <a:r>
              <a:rPr lang="en" sz="1600" dirty="0">
                <a:latin typeface="Cambria"/>
                <a:ea typeface="Cambria"/>
                <a:cs typeface="Cambria"/>
                <a:sym typeface="Cambria"/>
              </a:rPr>
              <a:t>	</a:t>
            </a:r>
            <a:r>
              <a:rPr lang="en" sz="1600">
                <a:latin typeface="Cambria"/>
                <a:ea typeface="Cambria"/>
                <a:cs typeface="Cambria"/>
                <a:sym typeface="Cambria"/>
              </a:rPr>
              <a:t>215,000 in </a:t>
            </a:r>
            <a:r>
              <a:rPr lang="en" sz="1600" dirty="0">
                <a:latin typeface="Cambria"/>
                <a:ea typeface="Cambria"/>
                <a:cs typeface="Cambria"/>
                <a:sym typeface="Cambria"/>
              </a:rPr>
              <a:t>	</a:t>
            </a:r>
            <a:r>
              <a:rPr lang="en" sz="1600">
                <a:latin typeface="Cambria"/>
                <a:ea typeface="Cambria"/>
                <a:cs typeface="Cambria"/>
                <a:sym typeface="Cambria"/>
              </a:rPr>
              <a:t>March </a:t>
            </a:r>
            <a:r>
              <a:rPr lang="en" sz="1600" dirty="0">
                <a:latin typeface="Cambria"/>
                <a:ea typeface="Cambria"/>
                <a:cs typeface="Cambria"/>
                <a:sym typeface="Cambria"/>
              </a:rPr>
              <a:t>of </a:t>
            </a:r>
            <a:r>
              <a:rPr lang="en" sz="1600">
                <a:latin typeface="Cambria"/>
                <a:ea typeface="Cambria"/>
                <a:cs typeface="Cambria"/>
                <a:sym typeface="Cambria"/>
              </a:rPr>
              <a:t>this </a:t>
            </a:r>
            <a:r>
              <a:rPr lang="en" sz="1600" dirty="0">
                <a:latin typeface="Cambria"/>
                <a:ea typeface="Cambria"/>
                <a:cs typeface="Cambria"/>
                <a:sym typeface="Cambria"/>
              </a:rPr>
              <a:t>	</a:t>
            </a:r>
            <a:r>
              <a:rPr lang="en" sz="1600">
                <a:latin typeface="Cambria"/>
                <a:ea typeface="Cambria"/>
                <a:cs typeface="Cambria"/>
                <a:sym typeface="Cambria"/>
              </a:rPr>
              <a:t>year</a:t>
            </a:r>
            <a:r>
              <a:rPr lang="en" sz="1600" dirty="0">
                <a:latin typeface="Cambria"/>
                <a:ea typeface="Cambria"/>
                <a:cs typeface="Cambria"/>
                <a:sym typeface="Cambria"/>
              </a:rPr>
              <a:t>.</a:t>
            </a:r>
          </a:p>
        </p:txBody>
      </p:sp>
      <p:sp>
        <p:nvSpPr>
          <p:cNvPr id="16" name="Shape 221"/>
          <p:cNvSpPr txBox="1"/>
          <p:nvPr/>
        </p:nvSpPr>
        <p:spPr>
          <a:xfrm>
            <a:off x="4091569" y="4940650"/>
            <a:ext cx="2899781" cy="1043652"/>
          </a:xfrm>
          <a:prstGeom prst="rect">
            <a:avLst/>
          </a:prstGeom>
          <a:noFill/>
          <a:ln>
            <a:noFill/>
          </a:ln>
        </p:spPr>
        <p:txBody>
          <a:bodyPr lIns="121900" tIns="121900" rIns="121900" bIns="121900" anchor="t" anchorCtr="0">
            <a:noAutofit/>
          </a:bodyPr>
          <a:lstStyle/>
          <a:p>
            <a:r>
              <a:rPr lang="en" sz="1600" dirty="0">
                <a:latin typeface="Cambria"/>
                <a:ea typeface="Cambria"/>
                <a:cs typeface="Cambria"/>
                <a:sym typeface="Cambria"/>
              </a:rPr>
              <a:t>	</a:t>
            </a:r>
            <a:r>
              <a:rPr lang="en" sz="1600">
                <a:latin typeface="Cambria"/>
                <a:ea typeface="Cambria"/>
                <a:cs typeface="Cambria"/>
                <a:sym typeface="Cambria"/>
              </a:rPr>
              <a:t>The </a:t>
            </a:r>
            <a:r>
              <a:rPr lang="en" sz="1600" dirty="0">
                <a:latin typeface="Cambria"/>
                <a:ea typeface="Cambria"/>
                <a:cs typeface="Cambria"/>
                <a:sym typeface="Cambria"/>
              </a:rPr>
              <a:t>Labor </a:t>
            </a:r>
            <a:r>
              <a:rPr lang="en" sz="1600">
                <a:latin typeface="Cambria"/>
                <a:ea typeface="Cambria"/>
                <a:cs typeface="Cambria"/>
                <a:sym typeface="Cambria"/>
              </a:rPr>
              <a:t>Force </a:t>
            </a:r>
            <a:r>
              <a:rPr lang="en" sz="1600" dirty="0">
                <a:latin typeface="Cambria"/>
                <a:ea typeface="Cambria"/>
                <a:cs typeface="Cambria"/>
                <a:sym typeface="Cambria"/>
              </a:rPr>
              <a:t>	</a:t>
            </a:r>
            <a:r>
              <a:rPr lang="en" sz="1600">
                <a:latin typeface="Cambria"/>
                <a:ea typeface="Cambria"/>
                <a:cs typeface="Cambria"/>
                <a:sym typeface="Cambria"/>
              </a:rPr>
              <a:t>Participation </a:t>
            </a:r>
            <a:r>
              <a:rPr lang="en" sz="1600" dirty="0">
                <a:latin typeface="Cambria"/>
                <a:ea typeface="Cambria"/>
                <a:cs typeface="Cambria"/>
                <a:sym typeface="Cambria"/>
              </a:rPr>
              <a:t>Rate in the USA has increased to 63% as of March.</a:t>
            </a:r>
          </a:p>
        </p:txBody>
      </p:sp>
      <p:sp>
        <p:nvSpPr>
          <p:cNvPr id="9" name="Shape 219"/>
          <p:cNvSpPr txBox="1"/>
          <p:nvPr/>
        </p:nvSpPr>
        <p:spPr>
          <a:xfrm>
            <a:off x="486793" y="4288604"/>
            <a:ext cx="2704082" cy="1836657"/>
          </a:xfrm>
          <a:prstGeom prst="rect">
            <a:avLst/>
          </a:prstGeom>
          <a:noFill/>
          <a:ln>
            <a:noFill/>
          </a:ln>
        </p:spPr>
        <p:txBody>
          <a:bodyPr lIns="121900" tIns="121900" rIns="121900" bIns="121900" anchor="t" anchorCtr="0">
            <a:noAutofit/>
          </a:bodyPr>
          <a:lstStyle/>
          <a:p>
            <a:r>
              <a:rPr lang="en" sz="1600">
                <a:latin typeface="Cambria"/>
                <a:ea typeface="Cambria"/>
                <a:cs typeface="Cambria"/>
                <a:sym typeface="Cambria"/>
              </a:rPr>
              <a:t>Employment</a:t>
            </a:r>
            <a:endParaRPr lang="en" sz="1600" dirty="0">
              <a:latin typeface="Cambria"/>
              <a:ea typeface="Cambria"/>
              <a:cs typeface="Cambria"/>
              <a:sym typeface="Cambria"/>
            </a:endParaRPr>
          </a:p>
          <a:p>
            <a:r>
              <a:rPr lang="en" sz="1600">
                <a:latin typeface="Cambria"/>
                <a:ea typeface="Cambria"/>
                <a:cs typeface="Cambria"/>
                <a:sym typeface="Cambria"/>
              </a:rPr>
              <a:t>increased in </a:t>
            </a:r>
            <a:endParaRPr lang="en" sz="1600" dirty="0">
              <a:latin typeface="Cambria"/>
              <a:ea typeface="Cambria"/>
              <a:cs typeface="Cambria"/>
              <a:sym typeface="Cambria"/>
            </a:endParaRPr>
          </a:p>
          <a:p>
            <a:r>
              <a:rPr lang="en" sz="1600">
                <a:latin typeface="Cambria"/>
                <a:ea typeface="Cambria"/>
                <a:cs typeface="Cambria"/>
                <a:sym typeface="Cambria"/>
              </a:rPr>
              <a:t>retail </a:t>
            </a:r>
            <a:r>
              <a:rPr lang="en" sz="1600" dirty="0">
                <a:latin typeface="Cambria"/>
                <a:ea typeface="Cambria"/>
                <a:cs typeface="Cambria"/>
                <a:sym typeface="Cambria"/>
              </a:rPr>
              <a:t>trade</a:t>
            </a:r>
            <a:r>
              <a:rPr lang="en" sz="1600">
                <a:latin typeface="Cambria"/>
                <a:ea typeface="Cambria"/>
                <a:cs typeface="Cambria"/>
                <a:sym typeface="Cambria"/>
              </a:rPr>
              <a:t>, </a:t>
            </a:r>
            <a:endParaRPr lang="en" sz="1600" dirty="0">
              <a:latin typeface="Cambria"/>
              <a:ea typeface="Cambria"/>
              <a:cs typeface="Cambria"/>
              <a:sym typeface="Cambria"/>
            </a:endParaRPr>
          </a:p>
          <a:p>
            <a:r>
              <a:rPr lang="en" sz="1600">
                <a:latin typeface="Cambria"/>
                <a:ea typeface="Cambria"/>
                <a:cs typeface="Cambria"/>
                <a:sym typeface="Cambria"/>
              </a:rPr>
              <a:t>construction</a:t>
            </a:r>
            <a:r>
              <a:rPr lang="en" sz="1600" dirty="0">
                <a:latin typeface="Cambria"/>
                <a:ea typeface="Cambria"/>
                <a:cs typeface="Cambria"/>
                <a:sym typeface="Cambria"/>
              </a:rPr>
              <a:t>, </a:t>
            </a:r>
            <a:r>
              <a:rPr lang="en" sz="1600">
                <a:latin typeface="Cambria"/>
                <a:ea typeface="Cambria"/>
                <a:cs typeface="Cambria"/>
                <a:sym typeface="Cambria"/>
              </a:rPr>
              <a:t>and </a:t>
            </a:r>
            <a:endParaRPr lang="en" sz="1600" dirty="0">
              <a:latin typeface="Cambria"/>
              <a:ea typeface="Cambria"/>
              <a:cs typeface="Cambria"/>
              <a:sym typeface="Cambria"/>
            </a:endParaRPr>
          </a:p>
          <a:p>
            <a:r>
              <a:rPr lang="en" sz="1600">
                <a:latin typeface="Cambria"/>
                <a:ea typeface="Cambria"/>
                <a:cs typeface="Cambria"/>
                <a:sym typeface="Cambria"/>
              </a:rPr>
              <a:t>health </a:t>
            </a:r>
            <a:r>
              <a:rPr lang="en" sz="1600" dirty="0">
                <a:latin typeface="Cambria"/>
                <a:ea typeface="Cambria"/>
                <a:cs typeface="Cambria"/>
                <a:sym typeface="Cambria"/>
              </a:rPr>
              <a:t>care</a:t>
            </a:r>
            <a:r>
              <a:rPr lang="en" sz="1600">
                <a:latin typeface="Cambria"/>
                <a:ea typeface="Cambria"/>
                <a:cs typeface="Cambria"/>
                <a:sym typeface="Cambria"/>
              </a:rPr>
              <a:t>. Job </a:t>
            </a:r>
            <a:r>
              <a:rPr lang="en" sz="1600" dirty="0">
                <a:latin typeface="Cambria"/>
                <a:ea typeface="Cambria"/>
                <a:cs typeface="Cambria"/>
                <a:sym typeface="Cambria"/>
              </a:rPr>
              <a:t>losses occurred in manufacturing and mining.</a:t>
            </a:r>
          </a:p>
        </p:txBody>
      </p:sp>
    </p:spTree>
    <p:extLst>
      <p:ext uri="{BB962C8B-B14F-4D97-AF65-F5344CB8AC3E}">
        <p14:creationId xmlns:p14="http://schemas.microsoft.com/office/powerpoint/2010/main" val="203260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99273" y="6490855"/>
            <a:ext cx="508000" cy="228600"/>
          </a:xfrm>
        </p:spPr>
        <p:txBody>
          <a:bodyPr/>
          <a:lstStyle/>
          <a:p>
            <a:fld id="{C4C5411A-C02D-49EF-A313-6C2D6A9C6A32}" type="slidenum">
              <a:rPr lang="en-US" smtClean="0">
                <a:solidFill>
                  <a:prstClr val="black"/>
                </a:solidFill>
                <a:latin typeface="Cambria" charset="0"/>
                <a:ea typeface="Cambria" charset="0"/>
                <a:cs typeface="Cambria" charset="0"/>
              </a:rPr>
              <a:pPr/>
              <a:t>12</a:t>
            </a:fld>
            <a:endParaRPr lang="en-US" dirty="0">
              <a:solidFill>
                <a:prstClr val="black"/>
              </a:solidFill>
            </a:endParaRPr>
          </a:p>
        </p:txBody>
      </p:sp>
      <p:sp>
        <p:nvSpPr>
          <p:cNvPr id="12" name="Title 7"/>
          <p:cNvSpPr>
            <a:spLocks noGrp="1"/>
          </p:cNvSpPr>
          <p:nvPr>
            <p:ph type="title"/>
          </p:nvPr>
        </p:nvSpPr>
        <p:spPr>
          <a:xfrm>
            <a:off x="796985" y="491336"/>
            <a:ext cx="9956800" cy="740664"/>
          </a:xfrm>
        </p:spPr>
        <p:txBody>
          <a:bodyPr/>
          <a:lstStyle/>
          <a:p>
            <a:r>
              <a:rPr lang="en-US" sz="3000" b="1" dirty="0">
                <a:latin typeface="Cambria" panose="02040503050406030204" pitchFamily="18" charset="0"/>
              </a:rPr>
              <a:t>International News</a:t>
            </a:r>
          </a:p>
        </p:txBody>
      </p:sp>
      <p:graphicFrame>
        <p:nvGraphicFramePr>
          <p:cNvPr id="14" name="Content Placeholder 4"/>
          <p:cNvGraphicFramePr>
            <a:graphicFrameLocks noGrp="1"/>
          </p:cNvGraphicFramePr>
          <p:nvPr>
            <p:ph idx="1"/>
            <p:extLst>
              <p:ext uri="{D42A27DB-BD31-4B8C-83A1-F6EECF244321}">
                <p14:modId xmlns:p14="http://schemas.microsoft.com/office/powerpoint/2010/main" val="2121281751"/>
              </p:ext>
            </p:extLst>
          </p:nvPr>
        </p:nvGraphicFramePr>
        <p:xfrm>
          <a:off x="796984" y="1533525"/>
          <a:ext cx="10918765" cy="4705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3950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loyolagreyhounds.com/graphics/LoyolaMD_Ath_BlockL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913" y="883651"/>
            <a:ext cx="4402096" cy="474692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7181003" y="2521971"/>
            <a:ext cx="4426315" cy="1470287"/>
          </a:xfrm>
        </p:spPr>
        <p:txBody>
          <a:bodyPr/>
          <a:lstStyle/>
          <a:p>
            <a:r>
              <a:rPr lang="en-US" sz="4500" dirty="0">
                <a:latin typeface="Cambria" charset="0"/>
                <a:ea typeface="Cambria" charset="0"/>
                <a:cs typeface="Cambria" charset="0"/>
              </a:rPr>
              <a:t>Sector summaries</a:t>
            </a:r>
            <a:endParaRPr lang="en-US" sz="4267" dirty="0">
              <a:latin typeface="Calibri"/>
            </a:endParaRPr>
          </a:p>
        </p:txBody>
      </p:sp>
      <p:sp>
        <p:nvSpPr>
          <p:cNvPr id="6" name="Text Placeholder 5"/>
          <p:cNvSpPr>
            <a:spLocks noGrp="1"/>
          </p:cNvSpPr>
          <p:nvPr>
            <p:ph type="body" idx="1"/>
          </p:nvPr>
        </p:nvSpPr>
        <p:spPr>
          <a:xfrm>
            <a:off x="7181003" y="2287055"/>
            <a:ext cx="2018656" cy="469831"/>
          </a:xfrm>
        </p:spPr>
        <p:txBody>
          <a:bodyPr/>
          <a:lstStyle/>
          <a:p>
            <a:r>
              <a:rPr lang="en-US" sz="2500" dirty="0">
                <a:solidFill>
                  <a:srgbClr val="005A3C"/>
                </a:solidFill>
                <a:latin typeface="Cambria" charset="0"/>
                <a:ea typeface="Cambria" charset="0"/>
                <a:cs typeface="Cambria" charset="0"/>
              </a:rPr>
              <a:t>Spring 2016</a:t>
            </a:r>
            <a:endParaRPr lang="en-US" dirty="0">
              <a:latin typeface="Calibri"/>
            </a:endParaRPr>
          </a:p>
        </p:txBody>
      </p:sp>
      <p:sp>
        <p:nvSpPr>
          <p:cNvPr id="7" name="Slide Number Placeholder 17"/>
          <p:cNvSpPr>
            <a:spLocks noGrp="1"/>
          </p:cNvSpPr>
          <p:nvPr>
            <p:ph type="sldNum" sz="quarter" idx="12"/>
          </p:nvPr>
        </p:nvSpPr>
        <p:spPr>
          <a:xfrm>
            <a:off x="11480800" y="6400800"/>
            <a:ext cx="812800" cy="471171"/>
          </a:xfrm>
          <a:prstGeom prst="rect">
            <a:avLst/>
          </a:prstGeom>
        </p:spPr>
        <p:txBody>
          <a:bodyPr anchor="ctr" anchorCtr="0"/>
          <a:lstStyle/>
          <a:p>
            <a:fld id="{C4C5411A-C02D-49EF-A313-6C2D6A9C6A32}" type="slidenum">
              <a:rPr lang="en-US" smtClean="0">
                <a:solidFill>
                  <a:prstClr val="black"/>
                </a:solidFill>
                <a:latin typeface="Cambria" charset="0"/>
                <a:ea typeface="Cambria" charset="0"/>
                <a:cs typeface="Cambria" charset="0"/>
              </a:rPr>
              <a:pPr/>
              <a:t>13</a:t>
            </a:fld>
            <a:endParaRPr lang="en-US" dirty="0">
              <a:solidFill>
                <a:prstClr val="black"/>
              </a:solidFill>
            </a:endParaRPr>
          </a:p>
        </p:txBody>
      </p:sp>
      <p:graphicFrame>
        <p:nvGraphicFramePr>
          <p:cNvPr id="8" name="Diagram 1"/>
          <p:cNvGraphicFramePr/>
          <p:nvPr>
            <p:extLst>
              <p:ext uri="{D42A27DB-BD31-4B8C-83A1-F6EECF244321}">
                <p14:modId xmlns:p14="http://schemas.microsoft.com/office/powerpoint/2010/main" val="3520629474"/>
              </p:ext>
            </p:extLst>
          </p:nvPr>
        </p:nvGraphicFramePr>
        <p:xfrm>
          <a:off x="266701" y="5767833"/>
          <a:ext cx="11658600" cy="4614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40665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68100" y="6499687"/>
            <a:ext cx="508000" cy="228600"/>
          </a:xfrm>
        </p:spPr>
        <p:txBody>
          <a:bodyPr/>
          <a:lstStyle/>
          <a:p>
            <a:fld id="{C4C5411A-C02D-49EF-A313-6C2D6A9C6A32}" type="slidenum">
              <a:rPr lang="en-US" smtClean="0">
                <a:solidFill>
                  <a:prstClr val="black"/>
                </a:solidFill>
              </a:rPr>
              <a:pPr/>
              <a:t>14</a:t>
            </a:fld>
            <a:endParaRPr lang="en-US" dirty="0">
              <a:solidFill>
                <a:prstClr val="black"/>
              </a:solidFill>
            </a:endParaRPr>
          </a:p>
        </p:txBody>
      </p:sp>
      <p:sp>
        <p:nvSpPr>
          <p:cNvPr id="10" name="Shape 237"/>
          <p:cNvSpPr txBox="1">
            <a:spLocks noGrp="1"/>
          </p:cNvSpPr>
          <p:nvPr>
            <p:ph type="title"/>
          </p:nvPr>
        </p:nvSpPr>
        <p:spPr>
          <a:xfrm>
            <a:off x="595108" y="458957"/>
            <a:ext cx="9956800" cy="740800"/>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Consumer Discretionary</a:t>
            </a:r>
            <a:endParaRPr lang="en" cap="none" dirty="0">
              <a:solidFill>
                <a:schemeClr val="dk1"/>
              </a:solidFill>
              <a:latin typeface="Cambria"/>
              <a:ea typeface="Cambria"/>
              <a:cs typeface="Cambria"/>
              <a:sym typeface="Cambria"/>
            </a:endParaRPr>
          </a:p>
        </p:txBody>
      </p:sp>
      <p:sp>
        <p:nvSpPr>
          <p:cNvPr id="11" name="Shape 238"/>
          <p:cNvSpPr txBox="1">
            <a:spLocks noGrp="1"/>
          </p:cNvSpPr>
          <p:nvPr>
            <p:ph type="body" idx="1"/>
          </p:nvPr>
        </p:nvSpPr>
        <p:spPr>
          <a:xfrm>
            <a:off x="595100" y="1272254"/>
            <a:ext cx="8839200" cy="3252400"/>
          </a:xfrm>
          <a:prstGeom prst="rect">
            <a:avLst/>
          </a:prstGeom>
          <a:noFill/>
          <a:ln>
            <a:noFill/>
          </a:ln>
        </p:spPr>
        <p:txBody>
          <a:bodyPr vert="horz" lIns="91433" tIns="45700" rIns="91433" bIns="45700" rtlCol="0" anchor="t" anchorCtr="0">
            <a:noAutofit/>
          </a:bodyPr>
          <a:lstStyle/>
          <a:p>
            <a:pPr marL="0" indent="0">
              <a:lnSpc>
                <a:spcPct val="100000"/>
              </a:lnSpc>
              <a:spcBef>
                <a:spcPts val="0"/>
              </a:spcBef>
              <a:buClr>
                <a:schemeClr val="dk1"/>
              </a:buClr>
              <a:buSzPct val="25000"/>
              <a:buNone/>
            </a:pPr>
            <a:r>
              <a:rPr lang="en" sz="1467" dirty="0">
                <a:solidFill>
                  <a:schemeClr val="dk1"/>
                </a:solidFill>
                <a:latin typeface="Cambria"/>
                <a:ea typeface="Cambria"/>
                <a:cs typeface="Cambria"/>
                <a:sym typeface="Cambria"/>
              </a:rPr>
              <a:t>Companies in the Consumer Discretionary sector manufacture goods or provide services that people want to but don’t necessarily need. This sector tends to perform better in a healthy economic environment. This aligns with its current </a:t>
            </a:r>
            <a:r>
              <a:rPr lang="en" sz="1467" dirty="0">
                <a:solidFill>
                  <a:schemeClr val="tx1"/>
                </a:solidFill>
                <a:latin typeface="Cambria"/>
                <a:ea typeface="Cambria"/>
                <a:cs typeface="Cambria"/>
                <a:sym typeface="Cambria"/>
              </a:rPr>
              <a:t>year-to-date return of 1.92%, underperforming the S&amp;P 500 that has a YTD return of 2.51%. </a:t>
            </a:r>
            <a:endParaRPr lang="en" sz="1467" dirty="0">
              <a:solidFill>
                <a:schemeClr val="dk1"/>
              </a:solidFill>
              <a:latin typeface="Cambria"/>
              <a:ea typeface="Cambria"/>
              <a:cs typeface="Cambria"/>
              <a:sym typeface="Cambria"/>
            </a:endParaRPr>
          </a:p>
          <a:p>
            <a:pPr marL="0" indent="0">
              <a:lnSpc>
                <a:spcPct val="100000"/>
              </a:lnSpc>
              <a:spcBef>
                <a:spcPts val="0"/>
              </a:spcBef>
              <a:buClr>
                <a:schemeClr val="dk1"/>
              </a:buClr>
              <a:buSzPct val="25000"/>
              <a:buNone/>
            </a:pPr>
            <a:endParaRPr sz="800" dirty="0">
              <a:latin typeface="Cambria"/>
              <a:ea typeface="Cambria"/>
              <a:cs typeface="Cambria"/>
              <a:sym typeface="Cambria"/>
            </a:endParaRPr>
          </a:p>
          <a:p>
            <a:pPr marL="0" indent="0">
              <a:lnSpc>
                <a:spcPct val="100000"/>
              </a:lnSpc>
              <a:spcBef>
                <a:spcPts val="1067"/>
              </a:spcBef>
              <a:buClr>
                <a:schemeClr val="dk1"/>
              </a:buClr>
              <a:buSzPct val="25000"/>
              <a:buNone/>
            </a:pPr>
            <a:r>
              <a:rPr lang="en" sz="1467" dirty="0">
                <a:solidFill>
                  <a:schemeClr val="tx1"/>
                </a:solidFill>
                <a:latin typeface="Cambria"/>
                <a:ea typeface="Cambria"/>
                <a:cs typeface="Cambria"/>
                <a:sym typeface="Cambria"/>
              </a:rPr>
              <a:t>Data on retail sales and consumer confidence suggest a still-cautious shopper, but these reports could underestimate what is actually occurring</a:t>
            </a:r>
            <a:r>
              <a:rPr lang="en" sz="1467" dirty="0">
                <a:solidFill>
                  <a:srgbClr val="000000"/>
                </a:solidFill>
                <a:latin typeface="Cambria"/>
                <a:ea typeface="Cambria"/>
                <a:cs typeface="Cambria"/>
                <a:sym typeface="Cambria"/>
              </a:rPr>
              <a:t>, as some services and experience-type items aren’t included in those numbers. Consumers seem to be cautious and underemployment is still a concern. However, The American consumer has shown a remarkable ability to overcome obstacles, and we're optimistic that will continue to be the case.</a:t>
            </a:r>
          </a:p>
        </p:txBody>
      </p:sp>
      <p:sp>
        <p:nvSpPr>
          <p:cNvPr id="12" name="Shape 241"/>
          <p:cNvSpPr/>
          <p:nvPr/>
        </p:nvSpPr>
        <p:spPr>
          <a:xfrm>
            <a:off x="9483748" y="776920"/>
            <a:ext cx="2136319" cy="5623879"/>
          </a:xfrm>
          <a:prstGeom prst="rect">
            <a:avLst/>
          </a:prstGeom>
          <a:solidFill>
            <a:srgbClr val="DDDDDD"/>
          </a:solidFill>
          <a:ln w="12700" cap="flat" cmpd="sng">
            <a:solidFill>
              <a:srgbClr val="BFBFBF"/>
            </a:solidFill>
            <a:prstDash val="solid"/>
            <a:miter/>
            <a:headEnd type="none" w="med" len="med"/>
            <a:tailEnd type="none" w="med" len="med"/>
          </a:ln>
        </p:spPr>
        <p:txBody>
          <a:bodyPr lIns="91433" tIns="45700" rIns="91433" bIns="45700" anchor="t" anchorCtr="0">
            <a:noAutofit/>
          </a:bodyPr>
          <a:lstStyle/>
          <a:p>
            <a:pPr>
              <a:buSzPct val="25000"/>
            </a:pPr>
            <a:r>
              <a:rPr lang="en" sz="1867" u="sng" dirty="0">
                <a:solidFill>
                  <a:schemeClr val="dk1"/>
                </a:solidFill>
                <a:latin typeface="Cambria"/>
                <a:ea typeface="Cambria"/>
                <a:cs typeface="Cambria"/>
                <a:sym typeface="Cambria"/>
              </a:rPr>
              <a:t>Performance </a:t>
            </a:r>
            <a:r>
              <a:rPr lang="en" sz="1333" u="sng" dirty="0">
                <a:solidFill>
                  <a:schemeClr val="dk1"/>
                </a:solidFill>
                <a:latin typeface="Cambria"/>
                <a:ea typeface="Cambria"/>
                <a:cs typeface="Cambria"/>
                <a:sym typeface="Cambria"/>
              </a:rPr>
              <a:t>(YTD)</a:t>
            </a:r>
            <a:r>
              <a:rPr lang="en" sz="1867" u="sng" dirty="0">
                <a:solidFill>
                  <a:schemeClr val="dk1"/>
                </a:solidFill>
                <a:latin typeface="Cambria"/>
                <a:ea typeface="Cambria"/>
                <a:cs typeface="Cambria"/>
                <a:sym typeface="Cambria"/>
              </a:rPr>
              <a:t>: </a:t>
            </a:r>
          </a:p>
          <a:p>
            <a:pPr algn="ctr">
              <a:buSzPct val="25000"/>
            </a:pPr>
            <a:r>
              <a:rPr lang="en" sz="3333" dirty="0">
                <a:solidFill>
                  <a:srgbClr val="005A3C"/>
                </a:solidFill>
                <a:latin typeface="Cambria"/>
                <a:ea typeface="Cambria"/>
                <a:cs typeface="Cambria"/>
                <a:sym typeface="Cambria"/>
              </a:rPr>
              <a:t>1.92%</a:t>
            </a:r>
            <a:endParaRPr lang="en" sz="3333" dirty="0">
              <a:solidFill>
                <a:srgbClr val="008000"/>
              </a:solidFill>
              <a:latin typeface="Cambria"/>
              <a:ea typeface="Cambria"/>
              <a:cs typeface="Cambria"/>
              <a:sym typeface="Cambria"/>
            </a:endParaRPr>
          </a:p>
          <a:p>
            <a:pPr algn="ctr"/>
            <a:endParaRPr sz="1867" u="sng"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Portfolio:</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Priceline (PCLN)</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Starbucks (SBUX)</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Whirlpool Corp. (WHR)</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Time Warner Inc. (TWX)</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New Media (NEWM)</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Johnson Controls Inc. (JCI)</a:t>
            </a:r>
          </a:p>
          <a:p>
            <a:pPr marL="220128" indent="-220128">
              <a:buClr>
                <a:schemeClr val="dk1"/>
              </a:buClr>
              <a:buSzPct val="100000"/>
              <a:buFont typeface="Cambria"/>
              <a:buChar char="•"/>
            </a:pPr>
            <a:r>
              <a:rPr lang="en" sz="1600" dirty="0">
                <a:solidFill>
                  <a:schemeClr val="dk1"/>
                </a:solidFill>
                <a:latin typeface="Cambria"/>
                <a:ea typeface="Cambria"/>
                <a:cs typeface="Cambria"/>
                <a:sym typeface="Cambria"/>
              </a:rPr>
              <a:t>Hasbro (HAS)</a:t>
            </a:r>
          </a:p>
          <a:p>
            <a:endParaRPr sz="1867"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Stocks to Watch:</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Ford Motor Co. (F)</a:t>
            </a: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067" dirty="0">
              <a:solidFill>
                <a:schemeClr val="dk1"/>
              </a:solidFill>
              <a:latin typeface="Cambria"/>
              <a:ea typeface="Cambria"/>
              <a:cs typeface="Cambria"/>
              <a:sym typeface="Cambria"/>
            </a:endParaRPr>
          </a:p>
          <a:p>
            <a:endParaRPr sz="1067" dirty="0">
              <a:solidFill>
                <a:schemeClr val="dk1"/>
              </a:solidFill>
              <a:latin typeface="Cambria"/>
              <a:ea typeface="Cambria"/>
              <a:cs typeface="Cambria"/>
              <a:sym typeface="Cambria"/>
            </a:endParaRPr>
          </a:p>
        </p:txBody>
      </p:sp>
      <p:pic>
        <p:nvPicPr>
          <p:cNvPr id="13" name="Shape 242"/>
          <p:cNvPicPr preferRelativeResize="0"/>
          <p:nvPr/>
        </p:nvPicPr>
        <p:blipFill>
          <a:blip r:embed="rId2">
            <a:alphaModFix/>
          </a:blip>
          <a:stretch>
            <a:fillRect/>
          </a:stretch>
        </p:blipFill>
        <p:spPr>
          <a:xfrm>
            <a:off x="2557924" y="3393367"/>
            <a:ext cx="6439772" cy="3007431"/>
          </a:xfrm>
          <a:prstGeom prst="rect">
            <a:avLst/>
          </a:prstGeom>
          <a:noFill/>
          <a:ln>
            <a:noFill/>
          </a:ln>
        </p:spPr>
      </p:pic>
    </p:spTree>
    <p:extLst>
      <p:ext uri="{BB962C8B-B14F-4D97-AF65-F5344CB8AC3E}">
        <p14:creationId xmlns:p14="http://schemas.microsoft.com/office/powerpoint/2010/main" val="4268602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68100" y="6542602"/>
            <a:ext cx="508000" cy="228600"/>
          </a:xfrm>
        </p:spPr>
        <p:txBody>
          <a:bodyPr/>
          <a:lstStyle/>
          <a:p>
            <a:fld id="{C4C5411A-C02D-49EF-A313-6C2D6A9C6A32}" type="slidenum">
              <a:rPr lang="en-US" smtClean="0">
                <a:solidFill>
                  <a:prstClr val="black"/>
                </a:solidFill>
              </a:rPr>
              <a:pPr/>
              <a:t>15</a:t>
            </a:fld>
            <a:endParaRPr lang="en-US" dirty="0">
              <a:solidFill>
                <a:prstClr val="black"/>
              </a:solidFill>
            </a:endParaRPr>
          </a:p>
        </p:txBody>
      </p:sp>
      <p:sp>
        <p:nvSpPr>
          <p:cNvPr id="3" name="Shape 248"/>
          <p:cNvSpPr txBox="1">
            <a:spLocks noGrp="1"/>
          </p:cNvSpPr>
          <p:nvPr>
            <p:ph type="title"/>
          </p:nvPr>
        </p:nvSpPr>
        <p:spPr>
          <a:xfrm>
            <a:off x="595108" y="443424"/>
            <a:ext cx="9956800" cy="740800"/>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Consumer Staples</a:t>
            </a:r>
            <a:endParaRPr lang="en" dirty="0">
              <a:solidFill>
                <a:schemeClr val="dk1"/>
              </a:solidFill>
              <a:latin typeface="Cambria"/>
              <a:ea typeface="Cambria"/>
              <a:cs typeface="Cambria"/>
              <a:sym typeface="Cambria"/>
            </a:endParaRPr>
          </a:p>
        </p:txBody>
      </p:sp>
      <p:pic>
        <p:nvPicPr>
          <p:cNvPr id="5" name="Shape 253"/>
          <p:cNvPicPr preferRelativeResize="0"/>
          <p:nvPr/>
        </p:nvPicPr>
        <p:blipFill>
          <a:blip r:embed="rId2">
            <a:alphaModFix/>
          </a:blip>
          <a:stretch>
            <a:fillRect/>
          </a:stretch>
        </p:blipFill>
        <p:spPr>
          <a:xfrm>
            <a:off x="2825686" y="3898301"/>
            <a:ext cx="5281994" cy="2502500"/>
          </a:xfrm>
          <a:prstGeom prst="rect">
            <a:avLst/>
          </a:prstGeom>
          <a:noFill/>
          <a:ln>
            <a:noFill/>
          </a:ln>
        </p:spPr>
      </p:pic>
      <p:sp>
        <p:nvSpPr>
          <p:cNvPr id="6" name="Shape 252"/>
          <p:cNvSpPr/>
          <p:nvPr/>
        </p:nvSpPr>
        <p:spPr>
          <a:xfrm>
            <a:off x="9483748" y="813825"/>
            <a:ext cx="2136319" cy="5586976"/>
          </a:xfrm>
          <a:prstGeom prst="rect">
            <a:avLst/>
          </a:prstGeom>
          <a:solidFill>
            <a:srgbClr val="DDDDDD"/>
          </a:solidFill>
          <a:ln w="12700" cap="flat" cmpd="sng">
            <a:solidFill>
              <a:srgbClr val="BFBFBF"/>
            </a:solidFill>
            <a:prstDash val="solid"/>
            <a:miter/>
            <a:headEnd type="none" w="med" len="med"/>
            <a:tailEnd type="none" w="med" len="med"/>
          </a:ln>
        </p:spPr>
        <p:txBody>
          <a:bodyPr lIns="91433" tIns="45700" rIns="91433" bIns="45700" anchor="t" anchorCtr="0">
            <a:noAutofit/>
          </a:bodyPr>
          <a:lstStyle/>
          <a:p>
            <a:pPr>
              <a:buSzPct val="25000"/>
            </a:pPr>
            <a:r>
              <a:rPr lang="en" sz="1867" u="sng" dirty="0">
                <a:solidFill>
                  <a:schemeClr val="dk1"/>
                </a:solidFill>
                <a:latin typeface="Cambria"/>
                <a:ea typeface="Cambria"/>
                <a:cs typeface="Cambria"/>
                <a:sym typeface="Cambria"/>
              </a:rPr>
              <a:t>Performance </a:t>
            </a:r>
            <a:r>
              <a:rPr lang="en" sz="1333" u="sng" dirty="0">
                <a:solidFill>
                  <a:schemeClr val="dk1"/>
                </a:solidFill>
                <a:latin typeface="Cambria"/>
                <a:ea typeface="Cambria"/>
                <a:cs typeface="Cambria"/>
                <a:sym typeface="Cambria"/>
              </a:rPr>
              <a:t>(YTD)</a:t>
            </a:r>
            <a:r>
              <a:rPr lang="en" sz="1867" u="sng" dirty="0">
                <a:solidFill>
                  <a:schemeClr val="dk1"/>
                </a:solidFill>
                <a:latin typeface="Cambria"/>
                <a:ea typeface="Cambria"/>
                <a:cs typeface="Cambria"/>
                <a:sym typeface="Cambria"/>
              </a:rPr>
              <a:t>:</a:t>
            </a:r>
          </a:p>
          <a:p>
            <a:pPr algn="ctr">
              <a:buSzPct val="25000"/>
            </a:pPr>
            <a:r>
              <a:rPr lang="en" sz="3333" dirty="0">
                <a:solidFill>
                  <a:srgbClr val="005A3C"/>
                </a:solidFill>
                <a:latin typeface="Cambria"/>
                <a:ea typeface="Cambria"/>
                <a:cs typeface="Cambria"/>
                <a:sym typeface="Cambria"/>
              </a:rPr>
              <a:t>3.70%</a:t>
            </a:r>
            <a:endParaRPr lang="en" sz="3333" dirty="0">
              <a:solidFill>
                <a:srgbClr val="008000"/>
              </a:solidFill>
              <a:latin typeface="Cambria"/>
              <a:ea typeface="Cambria"/>
              <a:cs typeface="Cambria"/>
              <a:sym typeface="Cambria"/>
            </a:endParaRPr>
          </a:p>
          <a:p>
            <a:pPr algn="ctr"/>
            <a:endParaRPr sz="1867" u="sng"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Portfolio:</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Costco (COST)</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Pepsico Inc. (PEP)</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CVS Health Inc. (CVS)</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Estee Lauder Inc. (EL)</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Consumer Staples Sector SPDR ETF (XLP)</a:t>
            </a:r>
          </a:p>
          <a:p>
            <a:endParaRPr sz="1867"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Stocks to Watch:</a:t>
            </a:r>
          </a:p>
          <a:p>
            <a:pPr marL="372524" indent="-372524">
              <a:buClr>
                <a:schemeClr val="dk1"/>
              </a:buClr>
              <a:buSzPct val="100000"/>
              <a:buFont typeface="Arial"/>
              <a:buChar char="•"/>
            </a:pPr>
            <a:r>
              <a:rPr lang="en" sz="1600" dirty="0">
                <a:solidFill>
                  <a:schemeClr val="dk1"/>
                </a:solidFill>
                <a:latin typeface="Cambria"/>
                <a:ea typeface="Cambria"/>
                <a:cs typeface="Cambria"/>
                <a:sym typeface="Cambria"/>
              </a:rPr>
              <a:t>Procter &amp; Gamble (PG)</a:t>
            </a:r>
          </a:p>
        </p:txBody>
      </p:sp>
      <p:sp>
        <p:nvSpPr>
          <p:cNvPr id="7" name="Shape 249"/>
          <p:cNvSpPr txBox="1">
            <a:spLocks noGrp="1"/>
          </p:cNvSpPr>
          <p:nvPr>
            <p:ph type="body" idx="1"/>
          </p:nvPr>
        </p:nvSpPr>
        <p:spPr>
          <a:xfrm>
            <a:off x="595100" y="1262731"/>
            <a:ext cx="8839200" cy="2824000"/>
          </a:xfrm>
          <a:prstGeom prst="rect">
            <a:avLst/>
          </a:prstGeom>
          <a:noFill/>
          <a:ln>
            <a:noFill/>
          </a:ln>
        </p:spPr>
        <p:txBody>
          <a:bodyPr vert="horz" lIns="91433" tIns="45700" rIns="91433" bIns="45700" rtlCol="0" anchor="t" anchorCtr="0">
            <a:noAutofit/>
          </a:bodyPr>
          <a:lstStyle/>
          <a:p>
            <a:pPr marL="0" indent="0">
              <a:lnSpc>
                <a:spcPct val="120000"/>
              </a:lnSpc>
              <a:spcBef>
                <a:spcPts val="0"/>
              </a:spcBef>
              <a:buClr>
                <a:schemeClr val="dk1"/>
              </a:buClr>
              <a:buSzPct val="25000"/>
              <a:buNone/>
            </a:pPr>
            <a:r>
              <a:rPr lang="en" sz="1467" dirty="0">
                <a:solidFill>
                  <a:schemeClr val="dk1"/>
                </a:solidFill>
                <a:latin typeface="Cambria"/>
                <a:ea typeface="Cambria"/>
                <a:cs typeface="Cambria"/>
                <a:sym typeface="Cambria"/>
              </a:rPr>
              <a:t>Consumer Staples</a:t>
            </a:r>
            <a:r>
              <a:rPr lang="en" sz="1467" b="1" u="sng" dirty="0">
                <a:solidFill>
                  <a:schemeClr val="dk1"/>
                </a:solidFill>
                <a:latin typeface="Cambria"/>
                <a:ea typeface="Cambria"/>
                <a:cs typeface="Cambria"/>
                <a:sym typeface="Cambria"/>
              </a:rPr>
              <a:t> </a:t>
            </a:r>
            <a:r>
              <a:rPr lang="en" sz="1467" dirty="0">
                <a:solidFill>
                  <a:schemeClr val="dk1"/>
                </a:solidFill>
                <a:latin typeface="Cambria"/>
                <a:ea typeface="Cambria"/>
                <a:cs typeface="Cambria"/>
                <a:sym typeface="Cambria"/>
              </a:rPr>
              <a:t>is considered to be a “defensive” sector, which is comprised of companies that manufacture and distribute essential products such as food, beverages, tobacco and household items. These companies’ stocks are non-cyclical, in which they remain stable throughout the various business cycles and are always in demand regardless of their price or the status of the economy. The estimated weight of Consumer Staples (XLP) in the S&amp;P 500 is </a:t>
            </a:r>
            <a:r>
              <a:rPr lang="en" sz="1467" dirty="0">
                <a:solidFill>
                  <a:srgbClr val="000000"/>
                </a:solidFill>
                <a:latin typeface="Cambria"/>
                <a:ea typeface="Cambria"/>
                <a:cs typeface="Cambria"/>
                <a:sym typeface="Cambria"/>
              </a:rPr>
              <a:t>10.04%.</a:t>
            </a:r>
          </a:p>
          <a:p>
            <a:pPr marL="0" indent="0">
              <a:lnSpc>
                <a:spcPct val="120000"/>
              </a:lnSpc>
              <a:spcBef>
                <a:spcPts val="1067"/>
              </a:spcBef>
              <a:buClr>
                <a:schemeClr val="dk1"/>
              </a:buClr>
              <a:buSzPct val="25000"/>
              <a:buNone/>
            </a:pPr>
            <a:endParaRPr sz="800" dirty="0">
              <a:solidFill>
                <a:schemeClr val="dk1"/>
              </a:solidFill>
              <a:latin typeface="Cambria"/>
              <a:ea typeface="Cambria"/>
              <a:cs typeface="Cambria"/>
              <a:sym typeface="Cambria"/>
            </a:endParaRPr>
          </a:p>
          <a:p>
            <a:pPr marL="0" indent="0">
              <a:lnSpc>
                <a:spcPct val="120000"/>
              </a:lnSpc>
              <a:spcBef>
                <a:spcPts val="1067"/>
              </a:spcBef>
              <a:buClr>
                <a:schemeClr val="dk1"/>
              </a:buClr>
              <a:buSzPct val="25000"/>
              <a:buNone/>
            </a:pPr>
            <a:r>
              <a:rPr lang="en" sz="1467" dirty="0">
                <a:solidFill>
                  <a:schemeClr val="dk1"/>
                </a:solidFill>
                <a:latin typeface="Cambria"/>
                <a:ea typeface="Cambria"/>
                <a:cs typeface="Cambria"/>
                <a:sym typeface="Cambria"/>
              </a:rPr>
              <a:t>The Consumer Staples sector has returned</a:t>
            </a:r>
            <a:r>
              <a:rPr lang="en" sz="1467" dirty="0">
                <a:solidFill>
                  <a:srgbClr val="FF0000"/>
                </a:solidFill>
                <a:latin typeface="Cambria"/>
                <a:ea typeface="Cambria"/>
                <a:cs typeface="Cambria"/>
                <a:sym typeface="Cambria"/>
              </a:rPr>
              <a:t> </a:t>
            </a:r>
            <a:r>
              <a:rPr lang="en" sz="1467" dirty="0">
                <a:solidFill>
                  <a:srgbClr val="000000"/>
                </a:solidFill>
                <a:latin typeface="Cambria"/>
                <a:ea typeface="Cambria"/>
                <a:cs typeface="Cambria"/>
                <a:sym typeface="Cambria"/>
              </a:rPr>
              <a:t>3.70%</a:t>
            </a:r>
            <a:r>
              <a:rPr lang="en" sz="1467" dirty="0">
                <a:solidFill>
                  <a:schemeClr val="dk1"/>
                </a:solidFill>
                <a:latin typeface="Cambria"/>
                <a:ea typeface="Cambria"/>
                <a:cs typeface="Cambria"/>
                <a:sym typeface="Cambria"/>
              </a:rPr>
              <a:t> Year-to-Date and has generally kept up with the market, with the S&amp;P 500 returning</a:t>
            </a:r>
            <a:r>
              <a:rPr lang="en" sz="1467" dirty="0">
                <a:solidFill>
                  <a:srgbClr val="000000"/>
                </a:solidFill>
                <a:latin typeface="Cambria"/>
                <a:ea typeface="Cambria"/>
                <a:cs typeface="Cambria"/>
                <a:sym typeface="Cambria"/>
              </a:rPr>
              <a:t> 2.51%.</a:t>
            </a:r>
            <a:r>
              <a:rPr lang="en" sz="1467" dirty="0">
                <a:solidFill>
                  <a:schemeClr val="dk1"/>
                </a:solidFill>
                <a:latin typeface="Cambria"/>
                <a:ea typeface="Cambria"/>
                <a:cs typeface="Cambria"/>
                <a:sym typeface="Cambria"/>
              </a:rPr>
              <a:t>  With a recovering economy and a positive future outlook, retailers’ aggressive cost-cutting and lower energy and commodity prices, Consumer Staples stocks have benefited.</a:t>
            </a:r>
          </a:p>
        </p:txBody>
      </p:sp>
    </p:spTree>
    <p:extLst>
      <p:ext uri="{BB962C8B-B14F-4D97-AF65-F5344CB8AC3E}">
        <p14:creationId xmlns:p14="http://schemas.microsoft.com/office/powerpoint/2010/main" val="4247402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2742" y="6518216"/>
            <a:ext cx="508000" cy="228600"/>
          </a:xfrm>
        </p:spPr>
        <p:txBody>
          <a:bodyPr/>
          <a:lstStyle/>
          <a:p>
            <a:fld id="{C4C5411A-C02D-49EF-A313-6C2D6A9C6A32}" type="slidenum">
              <a:rPr lang="en-US" smtClean="0">
                <a:solidFill>
                  <a:prstClr val="black"/>
                </a:solidFill>
              </a:rPr>
              <a:pPr/>
              <a:t>16</a:t>
            </a:fld>
            <a:endParaRPr lang="en-US" dirty="0">
              <a:solidFill>
                <a:prstClr val="black"/>
              </a:solidFill>
            </a:endParaRPr>
          </a:p>
        </p:txBody>
      </p:sp>
      <p:sp>
        <p:nvSpPr>
          <p:cNvPr id="3" name="Shape 263"/>
          <p:cNvSpPr/>
          <p:nvPr/>
        </p:nvSpPr>
        <p:spPr>
          <a:xfrm>
            <a:off x="9483748" y="805191"/>
            <a:ext cx="2136319" cy="5571225"/>
          </a:xfrm>
          <a:prstGeom prst="rect">
            <a:avLst/>
          </a:prstGeom>
          <a:solidFill>
            <a:srgbClr val="DDDDDD"/>
          </a:solidFill>
          <a:ln w="12700" cap="flat" cmpd="sng">
            <a:solidFill>
              <a:srgbClr val="BFBFBF"/>
            </a:solidFill>
            <a:prstDash val="solid"/>
            <a:miter/>
            <a:headEnd type="none" w="med" len="med"/>
            <a:tailEnd type="none" w="med" len="med"/>
          </a:ln>
        </p:spPr>
        <p:txBody>
          <a:bodyPr lIns="91433" tIns="45700" rIns="91433" bIns="45700" anchor="t" anchorCtr="0">
            <a:noAutofit/>
          </a:bodyPr>
          <a:lstStyle/>
          <a:p>
            <a:pPr>
              <a:buSzPct val="25000"/>
            </a:pPr>
            <a:r>
              <a:rPr lang="en" sz="1867" u="sng" dirty="0">
                <a:solidFill>
                  <a:schemeClr val="dk1"/>
                </a:solidFill>
                <a:latin typeface="Cambria"/>
                <a:ea typeface="Cambria"/>
                <a:cs typeface="Cambria"/>
                <a:sym typeface="Cambria"/>
              </a:rPr>
              <a:t>Performance </a:t>
            </a:r>
            <a:r>
              <a:rPr lang="en" sz="1333" u="sng" dirty="0">
                <a:solidFill>
                  <a:schemeClr val="dk1"/>
                </a:solidFill>
                <a:latin typeface="Cambria"/>
                <a:ea typeface="Cambria"/>
                <a:cs typeface="Cambria"/>
                <a:sym typeface="Cambria"/>
              </a:rPr>
              <a:t>(YTD)</a:t>
            </a:r>
            <a:r>
              <a:rPr lang="en" sz="1867" u="sng" dirty="0">
                <a:solidFill>
                  <a:schemeClr val="dk1"/>
                </a:solidFill>
                <a:latin typeface="Cambria"/>
                <a:ea typeface="Cambria"/>
                <a:cs typeface="Cambria"/>
                <a:sym typeface="Cambria"/>
              </a:rPr>
              <a:t>:</a:t>
            </a:r>
          </a:p>
          <a:p>
            <a:pPr algn="ctr">
              <a:buSzPct val="25000"/>
            </a:pPr>
            <a:r>
              <a:rPr lang="en" sz="3333" dirty="0">
                <a:solidFill>
                  <a:srgbClr val="005A3C"/>
                </a:solidFill>
                <a:latin typeface="Cambria"/>
                <a:ea typeface="Cambria"/>
                <a:cs typeface="Cambria"/>
                <a:sym typeface="Cambria"/>
              </a:rPr>
              <a:t>13.78%</a:t>
            </a:r>
            <a:endParaRPr lang="en" sz="3333" dirty="0">
              <a:solidFill>
                <a:srgbClr val="38761D"/>
              </a:solidFill>
              <a:latin typeface="Cambria"/>
              <a:ea typeface="Cambria"/>
              <a:cs typeface="Cambria"/>
              <a:sym typeface="Cambria"/>
            </a:endParaRPr>
          </a:p>
          <a:p>
            <a:pPr algn="ctr"/>
            <a:endParaRPr sz="1867" u="sng"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Portfolio:</a:t>
            </a:r>
          </a:p>
          <a:p>
            <a:pPr marL="220128" indent="-220128">
              <a:buClr>
                <a:schemeClr val="dk1"/>
              </a:buClr>
              <a:buSzPct val="100000"/>
              <a:buChar char="•"/>
            </a:pPr>
            <a:r>
              <a:rPr lang="en" sz="1600" dirty="0">
                <a:solidFill>
                  <a:schemeClr val="dk1"/>
                </a:solidFill>
                <a:latin typeface="Cambria"/>
                <a:ea typeface="Cambria"/>
                <a:cs typeface="Cambria"/>
                <a:sym typeface="Cambria"/>
              </a:rPr>
              <a:t>Energy Select Sector SPDR ETF (XLE)</a:t>
            </a:r>
          </a:p>
          <a:p>
            <a:pPr marL="220128" indent="-220128">
              <a:buClr>
                <a:schemeClr val="dk1"/>
              </a:buClr>
              <a:buSzPct val="100000"/>
              <a:buChar char="•"/>
            </a:pPr>
            <a:r>
              <a:rPr lang="en" sz="1600" dirty="0">
                <a:solidFill>
                  <a:schemeClr val="dk1"/>
                </a:solidFill>
                <a:latin typeface="Cambria"/>
                <a:ea typeface="Cambria"/>
                <a:cs typeface="Cambria"/>
                <a:sym typeface="Cambria"/>
              </a:rPr>
              <a:t>SeaDrill Partners LLC F (SDLP)</a:t>
            </a:r>
          </a:p>
          <a:p>
            <a:endParaRPr sz="1867"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Stocks to Watch:</a:t>
            </a:r>
          </a:p>
          <a:p>
            <a:pPr marL="220128" indent="-220128">
              <a:buClr>
                <a:schemeClr val="dk1"/>
              </a:buClr>
              <a:buSzPct val="100000"/>
              <a:buChar char="•"/>
            </a:pPr>
            <a:r>
              <a:rPr lang="en" sz="1600" dirty="0">
                <a:solidFill>
                  <a:schemeClr val="dk1"/>
                </a:solidFill>
                <a:latin typeface="Cambria"/>
                <a:ea typeface="Cambria"/>
                <a:cs typeface="Cambria"/>
                <a:sym typeface="Cambria"/>
              </a:rPr>
              <a:t>Chevron (CVX)</a:t>
            </a:r>
          </a:p>
          <a:p>
            <a:pPr marL="220128" indent="-220128">
              <a:buClr>
                <a:schemeClr val="dk1"/>
              </a:buClr>
              <a:buSzPct val="100000"/>
              <a:buChar char="•"/>
            </a:pPr>
            <a:r>
              <a:rPr lang="en" sz="1600" dirty="0">
                <a:solidFill>
                  <a:schemeClr val="dk1"/>
                </a:solidFill>
                <a:latin typeface="Cambria"/>
                <a:ea typeface="Cambria"/>
                <a:cs typeface="Cambria"/>
                <a:sym typeface="Cambria"/>
              </a:rPr>
              <a:t>ExxonMobil (XOM)</a:t>
            </a: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067" dirty="0">
              <a:solidFill>
                <a:schemeClr val="dk1"/>
              </a:solidFill>
              <a:latin typeface="Cambria"/>
              <a:ea typeface="Cambria"/>
              <a:cs typeface="Cambria"/>
              <a:sym typeface="Cambria"/>
            </a:endParaRPr>
          </a:p>
        </p:txBody>
      </p:sp>
      <p:pic>
        <p:nvPicPr>
          <p:cNvPr id="5" name="Shape 264"/>
          <p:cNvPicPr preferRelativeResize="0"/>
          <p:nvPr/>
        </p:nvPicPr>
        <p:blipFill>
          <a:blip r:embed="rId2">
            <a:alphaModFix/>
          </a:blip>
          <a:stretch>
            <a:fillRect/>
          </a:stretch>
        </p:blipFill>
        <p:spPr>
          <a:xfrm>
            <a:off x="2442154" y="3698584"/>
            <a:ext cx="5677718" cy="2677832"/>
          </a:xfrm>
          <a:prstGeom prst="rect">
            <a:avLst/>
          </a:prstGeom>
          <a:noFill/>
          <a:ln>
            <a:noFill/>
          </a:ln>
        </p:spPr>
      </p:pic>
      <p:sp>
        <p:nvSpPr>
          <p:cNvPr id="6" name="Shape 259"/>
          <p:cNvSpPr txBox="1">
            <a:spLocks noGrp="1"/>
          </p:cNvSpPr>
          <p:nvPr>
            <p:ph type="title"/>
          </p:nvPr>
        </p:nvSpPr>
        <p:spPr>
          <a:xfrm>
            <a:off x="595108" y="434791"/>
            <a:ext cx="9956800" cy="740800"/>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Energy</a:t>
            </a:r>
            <a:endParaRPr lang="en" dirty="0">
              <a:solidFill>
                <a:schemeClr val="dk1"/>
              </a:solidFill>
              <a:latin typeface="Cambria"/>
              <a:ea typeface="Cambria"/>
              <a:cs typeface="Cambria"/>
              <a:sym typeface="Cambria"/>
            </a:endParaRPr>
          </a:p>
        </p:txBody>
      </p:sp>
      <p:sp>
        <p:nvSpPr>
          <p:cNvPr id="7" name="Shape 260"/>
          <p:cNvSpPr txBox="1">
            <a:spLocks noGrp="1"/>
          </p:cNvSpPr>
          <p:nvPr>
            <p:ph type="body" idx="1"/>
          </p:nvPr>
        </p:nvSpPr>
        <p:spPr>
          <a:xfrm>
            <a:off x="595089" y="1262744"/>
            <a:ext cx="8839196" cy="2435840"/>
          </a:xfrm>
          <a:prstGeom prst="rect">
            <a:avLst/>
          </a:prstGeom>
          <a:noFill/>
          <a:ln>
            <a:noFill/>
          </a:ln>
        </p:spPr>
        <p:txBody>
          <a:bodyPr vert="horz" lIns="91433" tIns="45700" rIns="91433" bIns="45700" rtlCol="0" anchor="t" anchorCtr="0">
            <a:noAutofit/>
          </a:bodyPr>
          <a:lstStyle/>
          <a:p>
            <a:pPr marL="0" indent="0">
              <a:lnSpc>
                <a:spcPct val="120000"/>
              </a:lnSpc>
              <a:spcBef>
                <a:spcPts val="0"/>
              </a:spcBef>
              <a:buClr>
                <a:schemeClr val="dk1"/>
              </a:buClr>
              <a:buSzPct val="25000"/>
              <a:buNone/>
            </a:pPr>
            <a:r>
              <a:rPr lang="en" sz="1467">
                <a:solidFill>
                  <a:schemeClr val="dk1"/>
                </a:solidFill>
                <a:latin typeface="Cambria"/>
                <a:ea typeface="Cambria"/>
                <a:cs typeface="Cambria"/>
                <a:sym typeface="Cambria"/>
              </a:rPr>
              <a:t>The Energy sector is very volatile and includes companies that produce and distribute or supply energy. These stock companies explore or develop oil and gas reserves, and typically perform well during periods of high gas and oil prices. The </a:t>
            </a:r>
            <a:r>
              <a:rPr lang="en" sz="1467" dirty="0">
                <a:solidFill>
                  <a:schemeClr val="tx1"/>
                </a:solidFill>
                <a:latin typeface="Cambria"/>
                <a:ea typeface="Cambria"/>
                <a:cs typeface="Cambria"/>
                <a:sym typeface="Cambria"/>
              </a:rPr>
              <a:t>estimated weight of Energy (XLE) in the S&amp;P 500 is 7.19%.</a:t>
            </a:r>
            <a:endParaRPr lang="en" sz="1467">
              <a:solidFill>
                <a:srgbClr val="000000"/>
              </a:solidFill>
              <a:latin typeface="Cambria"/>
              <a:ea typeface="Cambria"/>
              <a:cs typeface="Cambria"/>
              <a:sym typeface="Cambria"/>
            </a:endParaRPr>
          </a:p>
          <a:p>
            <a:pPr marL="0" indent="0">
              <a:lnSpc>
                <a:spcPct val="100000"/>
              </a:lnSpc>
              <a:spcBef>
                <a:spcPts val="1067"/>
              </a:spcBef>
              <a:buClr>
                <a:schemeClr val="dk1"/>
              </a:buClr>
              <a:buSzPct val="25000"/>
              <a:buNone/>
            </a:pPr>
            <a:endParaRPr sz="1467">
              <a:solidFill>
                <a:schemeClr val="dk1"/>
              </a:solidFill>
              <a:latin typeface="Cambria"/>
              <a:ea typeface="Cambria"/>
              <a:cs typeface="Cambria"/>
              <a:sym typeface="Cambria"/>
            </a:endParaRPr>
          </a:p>
          <a:p>
            <a:pPr marL="0" indent="0">
              <a:lnSpc>
                <a:spcPct val="120000"/>
              </a:lnSpc>
              <a:spcBef>
                <a:spcPts val="1067"/>
              </a:spcBef>
              <a:buClr>
                <a:schemeClr val="dk1"/>
              </a:buClr>
              <a:buSzPct val="25000"/>
              <a:buNone/>
            </a:pPr>
            <a:r>
              <a:rPr lang="en" sz="1467" dirty="0">
                <a:solidFill>
                  <a:schemeClr val="tx1"/>
                </a:solidFill>
                <a:latin typeface="Cambria"/>
                <a:ea typeface="Cambria"/>
                <a:cs typeface="Cambria"/>
                <a:sym typeface="Cambria"/>
              </a:rPr>
              <a:t>The energy sector continues to be quite volatile, but so far this year the sector’s performance is roughly in line with the overall market. There are some fundamental factors supporting the energy sector including a decline in U.S. production growth and increased demand. For this reason, we have shifted our outlook to overweight, and the sector has returned 13.78% YTD.</a:t>
            </a:r>
            <a:endParaRPr lang="en" sz="1467">
              <a:solidFill>
                <a:srgbClr val="000000"/>
              </a:solidFill>
              <a:latin typeface="Cambria"/>
              <a:ea typeface="Cambria"/>
              <a:cs typeface="Cambria"/>
              <a:sym typeface="Cambria"/>
            </a:endParaRPr>
          </a:p>
        </p:txBody>
      </p:sp>
    </p:spTree>
    <p:extLst>
      <p:ext uri="{BB962C8B-B14F-4D97-AF65-F5344CB8AC3E}">
        <p14:creationId xmlns:p14="http://schemas.microsoft.com/office/powerpoint/2010/main" val="2664284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0000" y="6475234"/>
            <a:ext cx="508000" cy="228600"/>
          </a:xfrm>
        </p:spPr>
        <p:txBody>
          <a:bodyPr/>
          <a:lstStyle/>
          <a:p>
            <a:fld id="{C4C5411A-C02D-49EF-A313-6C2D6A9C6A32}" type="slidenum">
              <a:rPr lang="en-US" smtClean="0">
                <a:solidFill>
                  <a:prstClr val="black"/>
                </a:solidFill>
              </a:rPr>
              <a:pPr/>
              <a:t>17</a:t>
            </a:fld>
            <a:endParaRPr lang="en-US" dirty="0">
              <a:solidFill>
                <a:prstClr val="black"/>
              </a:solidFill>
            </a:endParaRPr>
          </a:p>
        </p:txBody>
      </p:sp>
      <p:sp>
        <p:nvSpPr>
          <p:cNvPr id="3" name="Shape 274"/>
          <p:cNvSpPr/>
          <p:nvPr/>
        </p:nvSpPr>
        <p:spPr>
          <a:xfrm>
            <a:off x="9434300" y="786073"/>
            <a:ext cx="2136319" cy="5575112"/>
          </a:xfrm>
          <a:prstGeom prst="rect">
            <a:avLst/>
          </a:prstGeom>
          <a:solidFill>
            <a:srgbClr val="DDDDDD"/>
          </a:solidFill>
          <a:ln w="12700" cap="flat" cmpd="sng">
            <a:solidFill>
              <a:srgbClr val="BFBFBF"/>
            </a:solidFill>
            <a:prstDash val="solid"/>
            <a:miter/>
            <a:headEnd type="none" w="med" len="med"/>
            <a:tailEnd type="none" w="med" len="med"/>
          </a:ln>
        </p:spPr>
        <p:txBody>
          <a:bodyPr lIns="91433" tIns="45700" rIns="91433" bIns="45700" anchor="t" anchorCtr="0">
            <a:noAutofit/>
          </a:bodyPr>
          <a:lstStyle/>
          <a:p>
            <a:pPr>
              <a:buSzPct val="25000"/>
            </a:pPr>
            <a:r>
              <a:rPr lang="en" sz="1867" u="sng" dirty="0">
                <a:solidFill>
                  <a:schemeClr val="dk1"/>
                </a:solidFill>
                <a:latin typeface="Cambria"/>
                <a:ea typeface="Cambria"/>
                <a:cs typeface="Cambria"/>
                <a:sym typeface="Cambria"/>
              </a:rPr>
              <a:t>Performance </a:t>
            </a:r>
            <a:r>
              <a:rPr lang="en" sz="1333" u="sng" dirty="0">
                <a:solidFill>
                  <a:schemeClr val="dk1"/>
                </a:solidFill>
                <a:latin typeface="Cambria"/>
                <a:ea typeface="Cambria"/>
                <a:cs typeface="Cambria"/>
                <a:sym typeface="Cambria"/>
              </a:rPr>
              <a:t>(YTD)</a:t>
            </a:r>
            <a:r>
              <a:rPr lang="en" sz="1867" u="sng" dirty="0">
                <a:solidFill>
                  <a:schemeClr val="dk1"/>
                </a:solidFill>
                <a:latin typeface="Cambria"/>
                <a:ea typeface="Cambria"/>
                <a:cs typeface="Cambria"/>
                <a:sym typeface="Cambria"/>
              </a:rPr>
              <a:t>:</a:t>
            </a:r>
          </a:p>
          <a:p>
            <a:pPr algn="ctr">
              <a:buSzPct val="25000"/>
            </a:pPr>
            <a:r>
              <a:rPr lang="en" sz="3333" dirty="0">
                <a:solidFill>
                  <a:srgbClr val="CF0E0E"/>
                </a:solidFill>
                <a:latin typeface="Cambria"/>
                <a:ea typeface="Cambria"/>
                <a:cs typeface="Cambria"/>
                <a:sym typeface="Cambria"/>
              </a:rPr>
              <a:t>-0.59%</a:t>
            </a:r>
            <a:endParaRPr lang="en" sz="3333" dirty="0">
              <a:solidFill>
                <a:srgbClr val="FF0000"/>
              </a:solidFill>
              <a:latin typeface="Cambria"/>
              <a:ea typeface="Cambria"/>
              <a:cs typeface="Cambria"/>
              <a:sym typeface="Cambria"/>
            </a:endParaRPr>
          </a:p>
          <a:p>
            <a:pPr algn="ctr"/>
            <a:endParaRPr sz="1867" u="sng"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Portfolio:</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Regions Financial Co. (RF)</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BlackRock (BLK)</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MetLife, Inc. (MET)</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Financial Select Sector SPDR ETF (XLF)</a:t>
            </a:r>
          </a:p>
          <a:p>
            <a:endParaRPr sz="1867"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Stocks to Watch:</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WisdomTree Investments (WETF)</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Wells Fargo (WFC)</a:t>
            </a: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067" dirty="0">
              <a:solidFill>
                <a:schemeClr val="dk1"/>
              </a:solidFill>
              <a:latin typeface="Cambria"/>
              <a:ea typeface="Cambria"/>
              <a:cs typeface="Cambria"/>
              <a:sym typeface="Cambria"/>
            </a:endParaRPr>
          </a:p>
        </p:txBody>
      </p:sp>
      <p:pic>
        <p:nvPicPr>
          <p:cNvPr id="5" name="Shape 275"/>
          <p:cNvPicPr preferRelativeResize="0"/>
          <p:nvPr/>
        </p:nvPicPr>
        <p:blipFill>
          <a:blip r:embed="rId2">
            <a:alphaModFix/>
          </a:blip>
          <a:stretch>
            <a:fillRect/>
          </a:stretch>
        </p:blipFill>
        <p:spPr>
          <a:xfrm>
            <a:off x="2398206" y="3573629"/>
            <a:ext cx="5465634" cy="2787556"/>
          </a:xfrm>
          <a:prstGeom prst="rect">
            <a:avLst/>
          </a:prstGeom>
          <a:noFill/>
          <a:ln>
            <a:noFill/>
          </a:ln>
        </p:spPr>
      </p:pic>
      <p:sp>
        <p:nvSpPr>
          <p:cNvPr id="6" name="Shape 270"/>
          <p:cNvSpPr txBox="1">
            <a:spLocks noGrp="1"/>
          </p:cNvSpPr>
          <p:nvPr>
            <p:ph type="title"/>
          </p:nvPr>
        </p:nvSpPr>
        <p:spPr>
          <a:xfrm>
            <a:off x="595108" y="443424"/>
            <a:ext cx="9956800" cy="740800"/>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Financials</a:t>
            </a:r>
            <a:endParaRPr lang="en">
              <a:solidFill>
                <a:schemeClr val="dk1"/>
              </a:solidFill>
              <a:latin typeface="Cambria"/>
              <a:ea typeface="Cambria"/>
              <a:cs typeface="Cambria"/>
              <a:sym typeface="Cambria"/>
            </a:endParaRPr>
          </a:p>
        </p:txBody>
      </p:sp>
      <p:sp>
        <p:nvSpPr>
          <p:cNvPr id="7" name="Shape 271"/>
          <p:cNvSpPr txBox="1">
            <a:spLocks noGrp="1"/>
          </p:cNvSpPr>
          <p:nvPr>
            <p:ph type="body" idx="1"/>
          </p:nvPr>
        </p:nvSpPr>
        <p:spPr>
          <a:xfrm>
            <a:off x="595100" y="1262731"/>
            <a:ext cx="8839200" cy="2738800"/>
          </a:xfrm>
          <a:prstGeom prst="rect">
            <a:avLst/>
          </a:prstGeom>
          <a:noFill/>
          <a:ln>
            <a:noFill/>
          </a:ln>
        </p:spPr>
        <p:txBody>
          <a:bodyPr vert="horz" lIns="91433" tIns="45700" rIns="91433" bIns="45700" rtlCol="0" anchor="t" anchorCtr="0">
            <a:noAutofit/>
          </a:bodyPr>
          <a:lstStyle/>
          <a:p>
            <a:pPr marL="0" indent="0">
              <a:lnSpc>
                <a:spcPct val="120000"/>
              </a:lnSpc>
              <a:spcBef>
                <a:spcPts val="0"/>
              </a:spcBef>
              <a:buClr>
                <a:schemeClr val="dk1"/>
              </a:buClr>
              <a:buSzPct val="25000"/>
              <a:buNone/>
            </a:pPr>
            <a:r>
              <a:rPr lang="en" sz="1467" dirty="0">
                <a:solidFill>
                  <a:schemeClr val="dk1"/>
                </a:solidFill>
                <a:latin typeface="Cambria"/>
                <a:ea typeface="Cambria"/>
                <a:cs typeface="Cambria"/>
                <a:sym typeface="Cambria"/>
              </a:rPr>
              <a:t>The Financial sector seeks to invest in stocks of companies operating in the financial sector including diversified financial services, insurance, banks, capital markets, real estate investment trusts, consumer finance, thrifts and mortgage finance, </a:t>
            </a:r>
            <a:r>
              <a:rPr lang="en" sz="1467" dirty="0">
                <a:solidFill>
                  <a:schemeClr val="tx1"/>
                </a:solidFill>
                <a:latin typeface="Cambria"/>
                <a:ea typeface="Cambria"/>
                <a:cs typeface="Cambria"/>
                <a:sym typeface="Cambria"/>
              </a:rPr>
              <a:t>and real estate management and development.</a:t>
            </a:r>
            <a:endParaRPr lang="en" sz="1467" dirty="0">
              <a:solidFill>
                <a:schemeClr val="dk1"/>
              </a:solidFill>
              <a:latin typeface="Cambria"/>
              <a:ea typeface="Cambria"/>
              <a:cs typeface="Cambria"/>
              <a:sym typeface="Cambria"/>
            </a:endParaRPr>
          </a:p>
          <a:p>
            <a:pPr marL="0" indent="0">
              <a:lnSpc>
                <a:spcPct val="120000"/>
              </a:lnSpc>
              <a:spcBef>
                <a:spcPts val="0"/>
              </a:spcBef>
              <a:buClr>
                <a:schemeClr val="dk1"/>
              </a:buClr>
              <a:buSzPct val="25000"/>
              <a:buNone/>
            </a:pPr>
            <a:endParaRPr sz="1467" dirty="0">
              <a:latin typeface="Cambria"/>
              <a:ea typeface="Cambria"/>
              <a:cs typeface="Cambria"/>
              <a:sym typeface="Cambria"/>
            </a:endParaRPr>
          </a:p>
          <a:p>
            <a:pPr marL="0" indent="0">
              <a:lnSpc>
                <a:spcPct val="120000"/>
              </a:lnSpc>
              <a:spcBef>
                <a:spcPts val="1067"/>
              </a:spcBef>
              <a:buClr>
                <a:schemeClr val="dk1"/>
              </a:buClr>
              <a:buSzPct val="25000"/>
              <a:buNone/>
            </a:pPr>
            <a:r>
              <a:rPr lang="en" sz="1467" dirty="0">
                <a:solidFill>
                  <a:schemeClr val="tx1"/>
                </a:solidFill>
                <a:latin typeface="Cambria"/>
                <a:ea typeface="Cambria"/>
                <a:cs typeface="Cambria"/>
                <a:sym typeface="Cambria"/>
              </a:rPr>
              <a:t>The Financial sector posted negative returns year-to-date, underperforming the market with a return of -0.59%. Financial services companies have been very volatile over the past year, however, we’ve seen the sector bounce since mid-February as investors believe the sector will emerge as one of the better performers for the year. Government regulations and election rhetoric continue to pose a risk for the sector. </a:t>
            </a:r>
            <a:endParaRPr lang="en" sz="1467" dirty="0">
              <a:solidFill>
                <a:srgbClr val="333333"/>
              </a:solidFill>
              <a:latin typeface="Cambria"/>
              <a:ea typeface="Cambria"/>
              <a:cs typeface="Cambria"/>
              <a:sym typeface="Cambria"/>
            </a:endParaRPr>
          </a:p>
        </p:txBody>
      </p:sp>
    </p:spTree>
    <p:extLst>
      <p:ext uri="{BB962C8B-B14F-4D97-AF65-F5344CB8AC3E}">
        <p14:creationId xmlns:p14="http://schemas.microsoft.com/office/powerpoint/2010/main" val="413463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58575" y="6537859"/>
            <a:ext cx="508000" cy="228600"/>
          </a:xfrm>
        </p:spPr>
        <p:txBody>
          <a:bodyPr/>
          <a:lstStyle/>
          <a:p>
            <a:fld id="{C4C5411A-C02D-49EF-A313-6C2D6A9C6A32}" type="slidenum">
              <a:rPr lang="en-US" smtClean="0">
                <a:solidFill>
                  <a:prstClr val="black"/>
                </a:solidFill>
              </a:rPr>
              <a:pPr/>
              <a:t>18</a:t>
            </a:fld>
            <a:endParaRPr lang="en-US" dirty="0">
              <a:solidFill>
                <a:prstClr val="black"/>
              </a:solidFill>
            </a:endParaRPr>
          </a:p>
        </p:txBody>
      </p:sp>
      <p:sp>
        <p:nvSpPr>
          <p:cNvPr id="3" name="Shape 285"/>
          <p:cNvSpPr/>
          <p:nvPr/>
        </p:nvSpPr>
        <p:spPr>
          <a:xfrm>
            <a:off x="9418540" y="786757"/>
            <a:ext cx="2136400" cy="5609302"/>
          </a:xfrm>
          <a:prstGeom prst="rect">
            <a:avLst/>
          </a:prstGeom>
          <a:solidFill>
            <a:srgbClr val="DDDDDD"/>
          </a:solidFill>
          <a:ln w="12700" cap="flat" cmpd="sng">
            <a:solidFill>
              <a:srgbClr val="BFBFBF"/>
            </a:solidFill>
            <a:prstDash val="solid"/>
            <a:miter/>
            <a:headEnd type="none" w="med" len="med"/>
            <a:tailEnd type="none" w="med" len="med"/>
          </a:ln>
        </p:spPr>
        <p:txBody>
          <a:bodyPr lIns="91433" tIns="45700" rIns="91433" bIns="45700" anchor="t" anchorCtr="0">
            <a:noAutofit/>
          </a:bodyPr>
          <a:lstStyle/>
          <a:p>
            <a:pPr>
              <a:buSzPct val="25000"/>
            </a:pPr>
            <a:r>
              <a:rPr lang="en" sz="1867" u="sng" dirty="0">
                <a:solidFill>
                  <a:schemeClr val="dk1"/>
                </a:solidFill>
                <a:latin typeface="Cambria"/>
                <a:ea typeface="Cambria"/>
                <a:cs typeface="Cambria"/>
                <a:sym typeface="Cambria"/>
              </a:rPr>
              <a:t>Performance </a:t>
            </a:r>
            <a:r>
              <a:rPr lang="en" sz="1333" u="sng" dirty="0">
                <a:solidFill>
                  <a:schemeClr val="dk1"/>
                </a:solidFill>
                <a:latin typeface="Cambria"/>
                <a:ea typeface="Cambria"/>
                <a:cs typeface="Cambria"/>
                <a:sym typeface="Cambria"/>
              </a:rPr>
              <a:t>(YTD)</a:t>
            </a:r>
            <a:r>
              <a:rPr lang="en" sz="1867" u="sng" dirty="0">
                <a:solidFill>
                  <a:schemeClr val="dk1"/>
                </a:solidFill>
                <a:latin typeface="Cambria"/>
                <a:ea typeface="Cambria"/>
                <a:cs typeface="Cambria"/>
                <a:sym typeface="Cambria"/>
              </a:rPr>
              <a:t>: </a:t>
            </a:r>
          </a:p>
          <a:p>
            <a:pPr algn="ctr">
              <a:buSzPct val="25000"/>
            </a:pPr>
            <a:r>
              <a:rPr lang="en" sz="3333" dirty="0">
                <a:solidFill>
                  <a:srgbClr val="CF0E0E"/>
                </a:solidFill>
                <a:latin typeface="Cambria"/>
                <a:ea typeface="Cambria"/>
                <a:cs typeface="Cambria"/>
                <a:sym typeface="Cambria"/>
              </a:rPr>
              <a:t>-1.10%</a:t>
            </a:r>
            <a:endParaRPr lang="en" sz="3333" dirty="0">
              <a:solidFill>
                <a:srgbClr val="FF0000"/>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Portfolio:</a:t>
            </a:r>
          </a:p>
          <a:p>
            <a:pPr marL="220128" indent="-211661">
              <a:buClr>
                <a:schemeClr val="dk1"/>
              </a:buClr>
              <a:buSzPct val="100000"/>
              <a:buChar char="•"/>
            </a:pPr>
            <a:r>
              <a:rPr lang="en" sz="1467" dirty="0">
                <a:solidFill>
                  <a:schemeClr val="dk1"/>
                </a:solidFill>
                <a:latin typeface="Cambria"/>
                <a:ea typeface="Cambria"/>
                <a:cs typeface="Cambria"/>
                <a:sym typeface="Cambria"/>
              </a:rPr>
              <a:t>Abbott Laboratories (ABT)</a:t>
            </a:r>
          </a:p>
          <a:p>
            <a:pPr marL="220128" indent="-211661">
              <a:buClr>
                <a:schemeClr val="dk1"/>
              </a:buClr>
              <a:buSzPct val="100000"/>
              <a:buChar char="•"/>
            </a:pPr>
            <a:r>
              <a:rPr lang="en" sz="1467" dirty="0">
                <a:solidFill>
                  <a:schemeClr val="dk1"/>
                </a:solidFill>
                <a:latin typeface="Cambria"/>
                <a:ea typeface="Cambria"/>
                <a:cs typeface="Cambria"/>
                <a:sym typeface="Cambria"/>
              </a:rPr>
              <a:t>Becton, Dickinson and Co. (BDX)</a:t>
            </a:r>
          </a:p>
          <a:p>
            <a:pPr marL="220128" indent="-211661">
              <a:buClr>
                <a:schemeClr val="dk1"/>
              </a:buClr>
              <a:buSzPct val="100000"/>
              <a:buChar char="•"/>
            </a:pPr>
            <a:r>
              <a:rPr lang="en" sz="1467" dirty="0">
                <a:solidFill>
                  <a:schemeClr val="dk1"/>
                </a:solidFill>
                <a:latin typeface="Cambria"/>
                <a:ea typeface="Cambria"/>
                <a:cs typeface="Cambria"/>
                <a:sym typeface="Cambria"/>
              </a:rPr>
              <a:t>Anthem Inc. (ANTM)</a:t>
            </a:r>
          </a:p>
          <a:p>
            <a:pPr marL="220128" indent="-211661">
              <a:buClr>
                <a:schemeClr val="dk1"/>
              </a:buClr>
              <a:buSzPct val="100000"/>
              <a:buChar char="•"/>
            </a:pPr>
            <a:r>
              <a:rPr lang="en" sz="1467" dirty="0">
                <a:solidFill>
                  <a:schemeClr val="dk1"/>
                </a:solidFill>
                <a:latin typeface="Cambria"/>
                <a:ea typeface="Cambria"/>
                <a:cs typeface="Cambria"/>
                <a:sym typeface="Cambria"/>
              </a:rPr>
              <a:t>Gilad Sciences Inc. (GILD)</a:t>
            </a:r>
          </a:p>
          <a:p>
            <a:pPr marL="220128" indent="-211661">
              <a:buClr>
                <a:schemeClr val="dk1"/>
              </a:buClr>
              <a:buSzPct val="100000"/>
              <a:buChar char="•"/>
            </a:pPr>
            <a:r>
              <a:rPr lang="en" sz="1467" dirty="0">
                <a:solidFill>
                  <a:schemeClr val="dk1"/>
                </a:solidFill>
                <a:latin typeface="Cambria"/>
                <a:ea typeface="Cambria"/>
                <a:cs typeface="Cambria"/>
                <a:sym typeface="Cambria"/>
              </a:rPr>
              <a:t>Celgene Co. (CELG)</a:t>
            </a:r>
          </a:p>
          <a:p>
            <a:pPr marL="220128" indent="-211661">
              <a:buClr>
                <a:schemeClr val="dk1"/>
              </a:buClr>
              <a:buSzPct val="100000"/>
              <a:buChar char="•"/>
            </a:pPr>
            <a:r>
              <a:rPr lang="en" sz="1467" dirty="0">
                <a:solidFill>
                  <a:schemeClr val="dk1"/>
                </a:solidFill>
                <a:latin typeface="Cambria"/>
                <a:ea typeface="Cambria"/>
                <a:cs typeface="Cambria"/>
                <a:sym typeface="Cambria"/>
              </a:rPr>
              <a:t>Merck &amp; Co. (MRK)</a:t>
            </a:r>
          </a:p>
          <a:p>
            <a:pPr marL="220128" indent="-211661">
              <a:buClr>
                <a:schemeClr val="dk1"/>
              </a:buClr>
              <a:buSzPct val="100000"/>
              <a:buChar char="•"/>
            </a:pPr>
            <a:r>
              <a:rPr lang="en" sz="1467" dirty="0">
                <a:solidFill>
                  <a:schemeClr val="dk1"/>
                </a:solidFill>
                <a:latin typeface="Cambria"/>
                <a:ea typeface="Cambria"/>
                <a:cs typeface="Cambria"/>
                <a:sym typeface="Cambria"/>
              </a:rPr>
              <a:t>Johnson &amp; Johnson (JNJ)</a:t>
            </a:r>
          </a:p>
          <a:p>
            <a:pPr marL="220128" indent="-211661">
              <a:buClr>
                <a:schemeClr val="dk1"/>
              </a:buClr>
              <a:buSzPct val="100000"/>
              <a:buChar char="•"/>
            </a:pPr>
            <a:r>
              <a:rPr lang="en" sz="1467" dirty="0">
                <a:solidFill>
                  <a:schemeClr val="dk1"/>
                </a:solidFill>
                <a:latin typeface="Cambria"/>
                <a:ea typeface="Cambria"/>
                <a:cs typeface="Cambria"/>
                <a:sym typeface="Cambria"/>
              </a:rPr>
              <a:t>Sucampo Pharmaceuticals (SCMP) </a:t>
            </a:r>
          </a:p>
          <a:p>
            <a:pPr>
              <a:buSzPct val="25000"/>
            </a:pPr>
            <a:r>
              <a:rPr lang="en" sz="1867" u="sng" dirty="0">
                <a:solidFill>
                  <a:schemeClr val="dk1"/>
                </a:solidFill>
                <a:latin typeface="Cambria"/>
                <a:ea typeface="Cambria"/>
                <a:cs typeface="Cambria"/>
                <a:sym typeface="Cambria"/>
              </a:rPr>
              <a:t>Stocks to Watch:</a:t>
            </a:r>
          </a:p>
          <a:p>
            <a:pPr marL="220128" indent="-220128">
              <a:buClr>
                <a:schemeClr val="dk1"/>
              </a:buClr>
              <a:buSzPct val="100000"/>
              <a:buChar char="•"/>
            </a:pPr>
            <a:r>
              <a:rPr lang="en" sz="1600" dirty="0">
                <a:solidFill>
                  <a:schemeClr val="dk1"/>
                </a:solidFill>
                <a:latin typeface="Cambria"/>
                <a:ea typeface="Cambria"/>
                <a:cs typeface="Cambria"/>
                <a:sym typeface="Cambria"/>
              </a:rPr>
              <a:t>Eli Lilly (LLY)</a:t>
            </a: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067" dirty="0">
              <a:solidFill>
                <a:schemeClr val="dk1"/>
              </a:solidFill>
              <a:latin typeface="Cambria"/>
              <a:ea typeface="Cambria"/>
              <a:cs typeface="Cambria"/>
              <a:sym typeface="Cambria"/>
            </a:endParaRPr>
          </a:p>
        </p:txBody>
      </p:sp>
      <p:pic>
        <p:nvPicPr>
          <p:cNvPr id="5" name="Shape 286"/>
          <p:cNvPicPr preferRelativeResize="0"/>
          <p:nvPr/>
        </p:nvPicPr>
        <p:blipFill>
          <a:blip r:embed="rId2">
            <a:alphaModFix/>
          </a:blip>
          <a:stretch>
            <a:fillRect/>
          </a:stretch>
        </p:blipFill>
        <p:spPr>
          <a:xfrm>
            <a:off x="3152342" y="3419788"/>
            <a:ext cx="5723433" cy="2976271"/>
          </a:xfrm>
          <a:prstGeom prst="rect">
            <a:avLst/>
          </a:prstGeom>
          <a:noFill/>
          <a:ln>
            <a:noFill/>
          </a:ln>
        </p:spPr>
      </p:pic>
      <p:sp>
        <p:nvSpPr>
          <p:cNvPr id="6" name="Shape 281"/>
          <p:cNvSpPr txBox="1">
            <a:spLocks noGrp="1"/>
          </p:cNvSpPr>
          <p:nvPr>
            <p:ph type="title"/>
          </p:nvPr>
        </p:nvSpPr>
        <p:spPr>
          <a:xfrm>
            <a:off x="595108" y="416357"/>
            <a:ext cx="9956800" cy="740800"/>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Health</a:t>
            </a:r>
            <a:r>
              <a:rPr lang="en" sz="3000" cap="none" dirty="0">
                <a:latin typeface="Cambria"/>
                <a:ea typeface="Cambria"/>
                <a:cs typeface="Cambria"/>
                <a:sym typeface="Cambria"/>
              </a:rPr>
              <a:t>c</a:t>
            </a:r>
            <a:r>
              <a:rPr lang="en" sz="3000" cap="none" dirty="0">
                <a:solidFill>
                  <a:schemeClr val="dk1"/>
                </a:solidFill>
                <a:latin typeface="Cambria"/>
                <a:ea typeface="Cambria"/>
                <a:cs typeface="Cambria"/>
                <a:sym typeface="Cambria"/>
              </a:rPr>
              <a:t>are </a:t>
            </a:r>
            <a:endParaRPr lang="en" dirty="0">
              <a:solidFill>
                <a:schemeClr val="dk1"/>
              </a:solidFill>
              <a:latin typeface="Cambria"/>
              <a:ea typeface="Cambria"/>
              <a:cs typeface="Cambria"/>
              <a:sym typeface="Cambria"/>
            </a:endParaRPr>
          </a:p>
        </p:txBody>
      </p:sp>
      <p:sp>
        <p:nvSpPr>
          <p:cNvPr id="7" name="Shape 282"/>
          <p:cNvSpPr txBox="1">
            <a:spLocks noGrp="1"/>
          </p:cNvSpPr>
          <p:nvPr>
            <p:ph type="body" idx="1"/>
          </p:nvPr>
        </p:nvSpPr>
        <p:spPr>
          <a:xfrm>
            <a:off x="595100" y="1262731"/>
            <a:ext cx="8839200" cy="2852000"/>
          </a:xfrm>
          <a:prstGeom prst="rect">
            <a:avLst/>
          </a:prstGeom>
          <a:noFill/>
          <a:ln>
            <a:noFill/>
          </a:ln>
        </p:spPr>
        <p:txBody>
          <a:bodyPr vert="horz" lIns="91433" tIns="45700" rIns="91433" bIns="45700" rtlCol="0" anchor="t" anchorCtr="0">
            <a:noAutofit/>
          </a:bodyPr>
          <a:lstStyle/>
          <a:p>
            <a:pPr marL="0" indent="0">
              <a:spcBef>
                <a:spcPts val="0"/>
              </a:spcBef>
              <a:buClr>
                <a:schemeClr val="dk1"/>
              </a:buClr>
              <a:buSzPct val="25000"/>
              <a:buNone/>
            </a:pPr>
            <a:r>
              <a:rPr lang="en" sz="1467" dirty="0">
                <a:solidFill>
                  <a:schemeClr val="dk1"/>
                </a:solidFill>
                <a:latin typeface="Cambria"/>
                <a:ea typeface="Cambria"/>
                <a:cs typeface="Cambria"/>
                <a:sym typeface="Cambria"/>
              </a:rPr>
              <a:t>T</a:t>
            </a:r>
            <a:r>
              <a:rPr lang="en" sz="1467" dirty="0">
                <a:solidFill>
                  <a:srgbClr val="000000"/>
                </a:solidFill>
                <a:latin typeface="Cambria"/>
                <a:ea typeface="Cambria"/>
                <a:cs typeface="Cambria"/>
                <a:sym typeface="Cambria"/>
              </a:rPr>
              <a:t>he Healthcare ETF seeks to invest in stocks of companies operating in the healthcare sector including pharmaceuticals, health care equipment and supplies, health care providers and services, biotechnology, life sciences tools and services, and health care technology. This sector is less sensitive to economic cycles because the demand for the healthcare goods and services is relatively constant.</a:t>
            </a:r>
          </a:p>
          <a:p>
            <a:pPr marL="0" indent="0">
              <a:spcBef>
                <a:spcPts val="0"/>
              </a:spcBef>
              <a:buClr>
                <a:schemeClr val="dk1"/>
              </a:buClr>
              <a:buSzPct val="25000"/>
              <a:buNone/>
            </a:pPr>
            <a:endParaRPr sz="1067" dirty="0">
              <a:solidFill>
                <a:srgbClr val="000000"/>
              </a:solidFill>
              <a:latin typeface="Cambria"/>
              <a:ea typeface="Cambria"/>
              <a:cs typeface="Cambria"/>
              <a:sym typeface="Cambria"/>
            </a:endParaRPr>
          </a:p>
          <a:p>
            <a:pPr marL="0" indent="0">
              <a:spcBef>
                <a:spcPts val="1067"/>
              </a:spcBef>
              <a:buClr>
                <a:schemeClr val="dk1"/>
              </a:buClr>
              <a:buSzPct val="25000"/>
              <a:buNone/>
            </a:pPr>
            <a:r>
              <a:rPr lang="en" sz="1467" dirty="0">
                <a:solidFill>
                  <a:srgbClr val="000000"/>
                </a:solidFill>
                <a:latin typeface="Cambria"/>
                <a:ea typeface="Cambria"/>
                <a:cs typeface="Cambria"/>
                <a:sym typeface="Cambria"/>
              </a:rPr>
              <a:t>Recently, the healthcare sector has underperformed, though demand for healthcare products and services is on the rise. Additionally, Balance sheets in the healthcare sector remain flush with cash, increasing the possibility of higher dividend payments, share-enhancing stock buybacks, and mergers and acquisitions. However, increased government regulation, potential pricing regulation, and fiscal policy concerns have caused the sector to take a hit.</a:t>
            </a:r>
          </a:p>
        </p:txBody>
      </p:sp>
    </p:spTree>
    <p:extLst>
      <p:ext uri="{BB962C8B-B14F-4D97-AF65-F5344CB8AC3E}">
        <p14:creationId xmlns:p14="http://schemas.microsoft.com/office/powerpoint/2010/main" val="2893554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58575" y="6552127"/>
            <a:ext cx="508000" cy="228600"/>
          </a:xfrm>
        </p:spPr>
        <p:txBody>
          <a:bodyPr/>
          <a:lstStyle/>
          <a:p>
            <a:fld id="{C4C5411A-C02D-49EF-A313-6C2D6A9C6A32}" type="slidenum">
              <a:rPr lang="en-US" smtClean="0">
                <a:solidFill>
                  <a:prstClr val="black"/>
                </a:solidFill>
              </a:rPr>
              <a:pPr/>
              <a:t>19</a:t>
            </a:fld>
            <a:endParaRPr lang="en-US" dirty="0">
              <a:solidFill>
                <a:prstClr val="black"/>
              </a:solidFill>
            </a:endParaRPr>
          </a:p>
        </p:txBody>
      </p:sp>
      <p:sp>
        <p:nvSpPr>
          <p:cNvPr id="3" name="Shape 296"/>
          <p:cNvSpPr/>
          <p:nvPr/>
        </p:nvSpPr>
        <p:spPr>
          <a:xfrm>
            <a:off x="9434300" y="829325"/>
            <a:ext cx="2136319" cy="5571476"/>
          </a:xfrm>
          <a:prstGeom prst="rect">
            <a:avLst/>
          </a:prstGeom>
          <a:solidFill>
            <a:srgbClr val="DDDDDD"/>
          </a:solidFill>
          <a:ln w="12700" cap="flat" cmpd="sng">
            <a:solidFill>
              <a:srgbClr val="BFBFBF"/>
            </a:solidFill>
            <a:prstDash val="solid"/>
            <a:miter/>
            <a:headEnd type="none" w="med" len="med"/>
            <a:tailEnd type="none" w="med" len="med"/>
          </a:ln>
        </p:spPr>
        <p:txBody>
          <a:bodyPr lIns="91433" tIns="45700" rIns="91433" bIns="45700" anchor="t" anchorCtr="0">
            <a:noAutofit/>
          </a:bodyPr>
          <a:lstStyle/>
          <a:p>
            <a:pPr>
              <a:buSzPct val="25000"/>
            </a:pPr>
            <a:r>
              <a:rPr lang="en" sz="1867" u="sng" dirty="0">
                <a:solidFill>
                  <a:schemeClr val="dk1"/>
                </a:solidFill>
                <a:latin typeface="Cambria"/>
                <a:ea typeface="Cambria"/>
                <a:cs typeface="Cambria"/>
                <a:sym typeface="Cambria"/>
              </a:rPr>
              <a:t>Performance </a:t>
            </a:r>
            <a:r>
              <a:rPr lang="en" sz="1333" u="sng" dirty="0">
                <a:solidFill>
                  <a:schemeClr val="dk1"/>
                </a:solidFill>
                <a:latin typeface="Cambria"/>
                <a:ea typeface="Cambria"/>
                <a:cs typeface="Cambria"/>
                <a:sym typeface="Cambria"/>
              </a:rPr>
              <a:t>(YTD)</a:t>
            </a:r>
            <a:r>
              <a:rPr lang="en" sz="1867" u="sng" dirty="0">
                <a:solidFill>
                  <a:schemeClr val="dk1"/>
                </a:solidFill>
                <a:latin typeface="Cambria"/>
                <a:ea typeface="Cambria"/>
                <a:cs typeface="Cambria"/>
                <a:sym typeface="Cambria"/>
              </a:rPr>
              <a:t>:</a:t>
            </a:r>
          </a:p>
          <a:p>
            <a:pPr algn="ctr">
              <a:buSzPct val="25000"/>
            </a:pPr>
            <a:r>
              <a:rPr lang="en" sz="3333" dirty="0">
                <a:solidFill>
                  <a:srgbClr val="005A3C"/>
                </a:solidFill>
                <a:latin typeface="Cambria"/>
                <a:ea typeface="Cambria"/>
                <a:cs typeface="Cambria"/>
                <a:sym typeface="Cambria"/>
              </a:rPr>
              <a:t>7.60%</a:t>
            </a:r>
            <a:endParaRPr lang="en" sz="3333" dirty="0">
              <a:solidFill>
                <a:srgbClr val="38761D"/>
              </a:solidFill>
              <a:latin typeface="Cambria"/>
              <a:ea typeface="Cambria"/>
              <a:cs typeface="Cambria"/>
              <a:sym typeface="Cambria"/>
            </a:endParaRPr>
          </a:p>
          <a:p>
            <a:pPr algn="ctr"/>
            <a:endParaRPr sz="1867" u="sng"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Portfolio:</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Stanley Black &amp; Decker Inc. (SWK)</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Southwest Airlines (LUV)</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Industrial Select Sector SPDR ETF (XLI)</a:t>
            </a:r>
          </a:p>
          <a:p>
            <a:endParaRPr sz="1867"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Stocks to Watch:</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China Eastern Airlines (CEA)</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Boeing (BA)</a:t>
            </a:r>
          </a:p>
          <a:p>
            <a:pPr marL="220128" indent="-220128">
              <a:buClr>
                <a:schemeClr val="dk1"/>
              </a:buClr>
            </a:pPr>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067" dirty="0">
              <a:solidFill>
                <a:schemeClr val="dk1"/>
              </a:solidFill>
              <a:latin typeface="Cambria"/>
              <a:ea typeface="Cambria"/>
              <a:cs typeface="Cambria"/>
              <a:sym typeface="Cambria"/>
            </a:endParaRPr>
          </a:p>
        </p:txBody>
      </p:sp>
      <p:pic>
        <p:nvPicPr>
          <p:cNvPr id="5" name="Shape 297"/>
          <p:cNvPicPr preferRelativeResize="0"/>
          <p:nvPr/>
        </p:nvPicPr>
        <p:blipFill>
          <a:blip r:embed="rId2">
            <a:alphaModFix/>
          </a:blip>
          <a:stretch>
            <a:fillRect/>
          </a:stretch>
        </p:blipFill>
        <p:spPr>
          <a:xfrm>
            <a:off x="2694432" y="3442176"/>
            <a:ext cx="5644896" cy="2958625"/>
          </a:xfrm>
          <a:prstGeom prst="rect">
            <a:avLst/>
          </a:prstGeom>
          <a:noFill/>
          <a:ln>
            <a:noFill/>
          </a:ln>
        </p:spPr>
      </p:pic>
      <p:sp>
        <p:nvSpPr>
          <p:cNvPr id="6" name="Shape 292"/>
          <p:cNvSpPr txBox="1">
            <a:spLocks noGrp="1"/>
          </p:cNvSpPr>
          <p:nvPr>
            <p:ph type="title"/>
          </p:nvPr>
        </p:nvSpPr>
        <p:spPr>
          <a:xfrm>
            <a:off x="595108" y="458924"/>
            <a:ext cx="9956800" cy="740800"/>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Industrials</a:t>
            </a:r>
            <a:endParaRPr lang="en">
              <a:solidFill>
                <a:schemeClr val="dk1"/>
              </a:solidFill>
              <a:latin typeface="Cambria"/>
              <a:ea typeface="Cambria"/>
              <a:cs typeface="Cambria"/>
              <a:sym typeface="Cambria"/>
            </a:endParaRPr>
          </a:p>
        </p:txBody>
      </p:sp>
      <p:sp>
        <p:nvSpPr>
          <p:cNvPr id="7" name="Shape 293"/>
          <p:cNvSpPr txBox="1">
            <a:spLocks noGrp="1"/>
          </p:cNvSpPr>
          <p:nvPr>
            <p:ph type="body" idx="1"/>
          </p:nvPr>
        </p:nvSpPr>
        <p:spPr>
          <a:xfrm>
            <a:off x="595100" y="1262731"/>
            <a:ext cx="8839200" cy="2740400"/>
          </a:xfrm>
          <a:prstGeom prst="rect">
            <a:avLst/>
          </a:prstGeom>
          <a:noFill/>
          <a:ln>
            <a:noFill/>
          </a:ln>
        </p:spPr>
        <p:txBody>
          <a:bodyPr vert="horz" lIns="91433" tIns="45700" rIns="91433" bIns="45700" rtlCol="0" anchor="t" anchorCtr="0">
            <a:noAutofit/>
          </a:bodyPr>
          <a:lstStyle/>
          <a:p>
            <a:pPr marL="0" indent="0">
              <a:lnSpc>
                <a:spcPct val="120000"/>
              </a:lnSpc>
              <a:spcBef>
                <a:spcPts val="0"/>
              </a:spcBef>
              <a:buClr>
                <a:schemeClr val="dk1"/>
              </a:buClr>
              <a:buSzPct val="25000"/>
              <a:buNone/>
            </a:pPr>
            <a:r>
              <a:rPr lang="en" sz="1467" dirty="0">
                <a:solidFill>
                  <a:srgbClr val="000000"/>
                </a:solidFill>
                <a:latin typeface="Cambria"/>
                <a:ea typeface="Cambria"/>
                <a:cs typeface="Cambria"/>
                <a:sym typeface="Cambria"/>
              </a:rPr>
              <a:t>The Industrials sector is comprised of a wide variety of firms including but not limited to firms involved in construction, aerospace, defense, machinery, tools, and several other industries. The sector is largely dependent on supply and demand for building construction as well as the demand for manufactured products. </a:t>
            </a:r>
          </a:p>
          <a:p>
            <a:pPr marL="0" indent="0">
              <a:lnSpc>
                <a:spcPct val="120000"/>
              </a:lnSpc>
              <a:spcBef>
                <a:spcPts val="1067"/>
              </a:spcBef>
              <a:buClr>
                <a:schemeClr val="dk1"/>
              </a:buClr>
              <a:buSzPct val="25000"/>
              <a:buNone/>
            </a:pPr>
            <a:r>
              <a:rPr lang="en" sz="1467" dirty="0">
                <a:solidFill>
                  <a:srgbClr val="000000"/>
                </a:solidFill>
                <a:latin typeface="Cambria"/>
                <a:ea typeface="Cambria"/>
                <a:cs typeface="Cambria"/>
                <a:sym typeface="Cambria"/>
              </a:rPr>
              <a:t>The Industrial sector shows returns of 7.60% year-to-date. Global manufacturing has stumbled of late, with weakness in China feeding into soft manufacturing activity in the U.S. Still, the overall domestic picture looks decent, as lower energy costs help bolster some areas of the sector. </a:t>
            </a:r>
          </a:p>
        </p:txBody>
      </p:sp>
    </p:spTree>
    <p:extLst>
      <p:ext uri="{BB962C8B-B14F-4D97-AF65-F5344CB8AC3E}">
        <p14:creationId xmlns:p14="http://schemas.microsoft.com/office/powerpoint/2010/main" val="2725764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94916" y="569017"/>
            <a:ext cx="4248645" cy="557116"/>
          </a:xfrm>
          <a:prstGeom prst="rect">
            <a:avLst/>
          </a:prstGeom>
        </p:spPr>
        <p:txBody>
          <a:bodyPr/>
          <a:lstStyle/>
          <a:p>
            <a:r>
              <a:rPr lang="en-US" sz="3000" dirty="0">
                <a:latin typeface="Cambria" charset="0"/>
                <a:ea typeface="Cambria" charset="0"/>
                <a:cs typeface="Cambria" charset="0"/>
              </a:rPr>
              <a:t>TABLE OF CONTENTS</a:t>
            </a:r>
            <a:endParaRPr lang="en-US" dirty="0">
              <a:latin typeface="Cambria" charset="0"/>
              <a:ea typeface="Cambria" charset="0"/>
              <a:cs typeface="Cambria" charset="0"/>
            </a:endParaRPr>
          </a:p>
        </p:txBody>
      </p:sp>
      <p:sp>
        <p:nvSpPr>
          <p:cNvPr id="7" name="Content Placeholder 6"/>
          <p:cNvSpPr>
            <a:spLocks noGrp="1"/>
          </p:cNvSpPr>
          <p:nvPr>
            <p:ph idx="1"/>
          </p:nvPr>
        </p:nvSpPr>
        <p:spPr>
          <a:xfrm>
            <a:off x="633455" y="1661764"/>
            <a:ext cx="4725723" cy="4122644"/>
          </a:xfrm>
          <a:prstGeom prst="rect">
            <a:avLst/>
          </a:prstGeom>
        </p:spPr>
        <p:txBody>
          <a:bodyPr anchor="t">
            <a:noAutofit/>
          </a:bodyPr>
          <a:lstStyle/>
          <a:p>
            <a:pPr marL="514350" indent="-514350">
              <a:buFont typeface="+mj-lt"/>
              <a:buAutoNum type="romanUcPeriod"/>
            </a:pPr>
            <a:r>
              <a:rPr lang="en-US" sz="2000" dirty="0">
                <a:latin typeface="Cambria"/>
              </a:rPr>
              <a:t>Overview </a:t>
            </a:r>
            <a:endParaRPr lang="en-US" sz="1900" dirty="0">
              <a:latin typeface="Cambria"/>
            </a:endParaRPr>
          </a:p>
          <a:p>
            <a:pPr marL="514350" indent="-514350">
              <a:buFont typeface="+mj-lt"/>
              <a:buAutoNum type="romanUcPeriod"/>
            </a:pPr>
            <a:r>
              <a:rPr lang="en-US" sz="2000" dirty="0">
                <a:latin typeface="Cambria"/>
              </a:rPr>
              <a:t>Economic Conditions</a:t>
            </a:r>
            <a:endParaRPr lang="en-US" sz="1900" dirty="0">
              <a:latin typeface="Cambria"/>
            </a:endParaRPr>
          </a:p>
          <a:p>
            <a:pPr marL="514350" indent="-514350">
              <a:buFont typeface="+mj-lt"/>
              <a:buAutoNum type="romanUcPeriod"/>
            </a:pPr>
            <a:r>
              <a:rPr lang="en-US" sz="2000" dirty="0">
                <a:latin typeface="Cambria"/>
              </a:rPr>
              <a:t>Sector Summaries</a:t>
            </a:r>
            <a:endParaRPr lang="en-US" sz="1900" dirty="0">
              <a:latin typeface="Cambria"/>
            </a:endParaRPr>
          </a:p>
          <a:p>
            <a:pPr marL="514350" indent="-514350">
              <a:buFont typeface="+mj-lt"/>
              <a:buAutoNum type="romanUcPeriod"/>
            </a:pPr>
            <a:r>
              <a:rPr lang="en-US" sz="2000" dirty="0">
                <a:latin typeface="Cambria"/>
              </a:rPr>
              <a:t>Portfolio Strategy &amp; Composition</a:t>
            </a:r>
            <a:endParaRPr lang="en-US" sz="1900" dirty="0">
              <a:latin typeface="Cambria"/>
            </a:endParaRPr>
          </a:p>
          <a:p>
            <a:pPr marL="1047736" lvl="1" indent="-514350">
              <a:buFont typeface="Wingdings" panose="05000000000000000000" pitchFamily="2" charset="2"/>
              <a:buChar char="q"/>
            </a:pPr>
            <a:r>
              <a:rPr lang="en-US" sz="1500" dirty="0">
                <a:latin typeface="Cambria"/>
              </a:rPr>
              <a:t>Growth</a:t>
            </a:r>
          </a:p>
          <a:p>
            <a:pPr marL="1047736" lvl="1" indent="-514350">
              <a:buFont typeface="Wingdings" panose="05000000000000000000" pitchFamily="2" charset="2"/>
              <a:buChar char="q"/>
            </a:pPr>
            <a:r>
              <a:rPr lang="en-US" sz="1500" dirty="0">
                <a:latin typeface="Cambria"/>
              </a:rPr>
              <a:t>Value</a:t>
            </a:r>
          </a:p>
          <a:p>
            <a:pPr marL="1047736" lvl="1" indent="-514350">
              <a:buFont typeface="Wingdings" panose="05000000000000000000" pitchFamily="2" charset="2"/>
              <a:buChar char="q"/>
            </a:pPr>
            <a:r>
              <a:rPr lang="en-US" sz="1500" dirty="0">
                <a:latin typeface="Cambria"/>
              </a:rPr>
              <a:t>Dividend</a:t>
            </a:r>
          </a:p>
          <a:p>
            <a:pPr marL="1047736" lvl="1" indent="-514350">
              <a:buFont typeface="Wingdings" panose="05000000000000000000" pitchFamily="2" charset="2"/>
              <a:buChar char="q"/>
            </a:pPr>
            <a:r>
              <a:rPr lang="en-US" sz="1500" dirty="0">
                <a:latin typeface="Cambria"/>
              </a:rPr>
              <a:t>ETF</a:t>
            </a:r>
          </a:p>
          <a:p>
            <a:pPr marL="514350" indent="-514350">
              <a:buFont typeface="+mj-lt"/>
              <a:buAutoNum type="romanUcPeriod"/>
            </a:pPr>
            <a:r>
              <a:rPr lang="en-US" sz="2000" dirty="0">
                <a:latin typeface="Cambria"/>
              </a:rPr>
              <a:t>Risk Analysis</a:t>
            </a:r>
            <a:endParaRPr lang="en-US" sz="1900" dirty="0">
              <a:latin typeface="Cambria"/>
            </a:endParaRPr>
          </a:p>
          <a:p>
            <a:pPr marL="514350" indent="-514350">
              <a:buFont typeface="+mj-lt"/>
              <a:buAutoNum type="romanUcPeriod"/>
            </a:pPr>
            <a:r>
              <a:rPr lang="en-US" sz="2000" dirty="0">
                <a:latin typeface="Cambria"/>
              </a:rPr>
              <a:t>Performance Review</a:t>
            </a:r>
            <a:endParaRPr lang="en-US" sz="1900" dirty="0">
              <a:latin typeface="Cambria"/>
            </a:endParaRPr>
          </a:p>
          <a:p>
            <a:pPr marL="514350" indent="-514350">
              <a:buFont typeface="+mj-lt"/>
              <a:buAutoNum type="romanUcPeriod"/>
            </a:pPr>
            <a:r>
              <a:rPr lang="en-US" sz="2000">
                <a:latin typeface="Cambria"/>
              </a:rPr>
              <a:t>Student Biographies</a:t>
            </a:r>
            <a:endParaRPr lang="en-US" sz="1900" dirty="0">
              <a:latin typeface="Cambria"/>
            </a:endParaRPr>
          </a:p>
        </p:txBody>
      </p:sp>
      <p:sp>
        <p:nvSpPr>
          <p:cNvPr id="18" name="Slide Number Placeholder 17"/>
          <p:cNvSpPr>
            <a:spLocks noGrp="1"/>
          </p:cNvSpPr>
          <p:nvPr>
            <p:ph type="sldNum" sz="quarter" idx="12"/>
          </p:nvPr>
        </p:nvSpPr>
        <p:spPr>
          <a:xfrm>
            <a:off x="11480800" y="6400800"/>
            <a:ext cx="812800" cy="471171"/>
          </a:xfrm>
          <a:prstGeom prst="rect">
            <a:avLst/>
          </a:prstGeom>
        </p:spPr>
        <p:txBody>
          <a:bodyPr anchor="ctr" anchorCtr="0"/>
          <a:lstStyle/>
          <a:p>
            <a:fld id="{C4C5411A-C02D-49EF-A313-6C2D6A9C6A32}" type="slidenum">
              <a:rPr lang="en-US" smtClean="0">
                <a:solidFill>
                  <a:prstClr val="black"/>
                </a:solidFill>
              </a:rPr>
              <a:pPr/>
              <a:t>2</a:t>
            </a:fld>
            <a:endParaRPr lang="en-US" dirty="0">
              <a:solidFill>
                <a:prstClr val="black"/>
              </a:solidFill>
            </a:endParaRPr>
          </a:p>
        </p:txBody>
      </p:sp>
      <p:cxnSp>
        <p:nvCxnSpPr>
          <p:cNvPr id="3" name="Straight Connector 1"/>
          <p:cNvCxnSpPr/>
          <p:nvPr/>
        </p:nvCxnSpPr>
        <p:spPr>
          <a:xfrm flipH="1">
            <a:off x="5695950" y="1245403"/>
            <a:ext cx="2742" cy="4955372"/>
          </a:xfrm>
          <a:prstGeom prst="line">
            <a:avLst/>
          </a:prstGeom>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3"/>
          <a:stretch>
            <a:fillRect/>
          </a:stretch>
        </p:blipFill>
        <p:spPr>
          <a:xfrm>
            <a:off x="6954931" y="1579363"/>
            <a:ext cx="3977645" cy="4287447"/>
          </a:xfrm>
          <a:prstGeom prst="rect">
            <a:avLst/>
          </a:prstGeom>
        </p:spPr>
      </p:pic>
    </p:spTree>
    <p:extLst>
      <p:ext uri="{BB962C8B-B14F-4D97-AF65-F5344CB8AC3E}">
        <p14:creationId xmlns:p14="http://schemas.microsoft.com/office/powerpoint/2010/main" val="97772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58575" y="6525158"/>
            <a:ext cx="508000" cy="228600"/>
          </a:xfrm>
        </p:spPr>
        <p:txBody>
          <a:bodyPr/>
          <a:lstStyle/>
          <a:p>
            <a:fld id="{C4C5411A-C02D-49EF-A313-6C2D6A9C6A32}" type="slidenum">
              <a:rPr lang="en-US" smtClean="0">
                <a:solidFill>
                  <a:prstClr val="black"/>
                </a:solidFill>
              </a:rPr>
              <a:pPr/>
              <a:t>20</a:t>
            </a:fld>
            <a:endParaRPr lang="en-US" dirty="0">
              <a:solidFill>
                <a:prstClr val="black"/>
              </a:solidFill>
            </a:endParaRPr>
          </a:p>
        </p:txBody>
      </p:sp>
      <p:sp>
        <p:nvSpPr>
          <p:cNvPr id="3" name="Shape 307"/>
          <p:cNvSpPr/>
          <p:nvPr/>
        </p:nvSpPr>
        <p:spPr>
          <a:xfrm>
            <a:off x="9700000" y="832958"/>
            <a:ext cx="2136400" cy="5531266"/>
          </a:xfrm>
          <a:prstGeom prst="rect">
            <a:avLst/>
          </a:prstGeom>
          <a:solidFill>
            <a:srgbClr val="DDDDDD"/>
          </a:solidFill>
          <a:ln w="12700" cap="flat" cmpd="sng">
            <a:solidFill>
              <a:srgbClr val="BFBFBF"/>
            </a:solidFill>
            <a:prstDash val="solid"/>
            <a:miter/>
            <a:headEnd type="none" w="med" len="med"/>
            <a:tailEnd type="none" w="med" len="med"/>
          </a:ln>
        </p:spPr>
        <p:txBody>
          <a:bodyPr lIns="91433" tIns="45700" rIns="91433" bIns="45700" anchor="t" anchorCtr="0">
            <a:noAutofit/>
          </a:bodyPr>
          <a:lstStyle/>
          <a:p>
            <a:pPr>
              <a:buSzPct val="25000"/>
            </a:pPr>
            <a:r>
              <a:rPr lang="en" sz="1867" u="sng" dirty="0">
                <a:solidFill>
                  <a:schemeClr val="dk1"/>
                </a:solidFill>
                <a:latin typeface="Cambria"/>
                <a:ea typeface="Cambria"/>
                <a:cs typeface="Cambria"/>
                <a:sym typeface="Cambria"/>
              </a:rPr>
              <a:t>Performance </a:t>
            </a:r>
            <a:r>
              <a:rPr lang="en" sz="1333" u="sng" dirty="0">
                <a:solidFill>
                  <a:schemeClr val="dk1"/>
                </a:solidFill>
                <a:latin typeface="Cambria"/>
                <a:ea typeface="Cambria"/>
                <a:cs typeface="Cambria"/>
                <a:sym typeface="Cambria"/>
              </a:rPr>
              <a:t>(YTD)</a:t>
            </a:r>
            <a:r>
              <a:rPr lang="en" sz="1867" u="sng" dirty="0">
                <a:solidFill>
                  <a:schemeClr val="dk1"/>
                </a:solidFill>
                <a:latin typeface="Cambria"/>
                <a:ea typeface="Cambria"/>
                <a:cs typeface="Cambria"/>
                <a:sym typeface="Cambria"/>
              </a:rPr>
              <a:t>: </a:t>
            </a:r>
          </a:p>
          <a:p>
            <a:pPr algn="ctr">
              <a:buSzPct val="25000"/>
            </a:pPr>
            <a:r>
              <a:rPr lang="en" sz="3333" dirty="0">
                <a:solidFill>
                  <a:srgbClr val="005A3C"/>
                </a:solidFill>
                <a:latin typeface="Cambria"/>
                <a:ea typeface="Cambria"/>
                <a:cs typeface="Cambria"/>
                <a:sym typeface="Cambria"/>
              </a:rPr>
              <a:t>0.49%</a:t>
            </a:r>
            <a:endParaRPr lang="en" sz="3333" dirty="0">
              <a:solidFill>
                <a:srgbClr val="008000"/>
              </a:solidFill>
              <a:latin typeface="Cambria"/>
              <a:ea typeface="Cambria"/>
              <a:cs typeface="Cambria"/>
              <a:sym typeface="Cambria"/>
            </a:endParaRPr>
          </a:p>
          <a:p>
            <a:pPr algn="ctr"/>
            <a:endParaRPr sz="1867" u="sng"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Portfolio:</a:t>
            </a:r>
          </a:p>
          <a:p>
            <a:pPr marL="220128" indent="-220128">
              <a:buClr>
                <a:schemeClr val="dk1"/>
              </a:buClr>
              <a:buSzPct val="100000"/>
              <a:buChar char="•"/>
            </a:pPr>
            <a:r>
              <a:rPr lang="en" sz="1600" dirty="0">
                <a:solidFill>
                  <a:schemeClr val="dk1"/>
                </a:solidFill>
                <a:latin typeface="Cambria"/>
                <a:ea typeface="Cambria"/>
                <a:cs typeface="Cambria"/>
                <a:sym typeface="Cambria"/>
              </a:rPr>
              <a:t>Texas Instruments (TXN)</a:t>
            </a:r>
          </a:p>
          <a:p>
            <a:pPr marL="220128" indent="-220128">
              <a:buClr>
                <a:schemeClr val="dk1"/>
              </a:buClr>
              <a:buSzPct val="100000"/>
              <a:buChar char="•"/>
            </a:pPr>
            <a:r>
              <a:rPr lang="en" sz="1600" dirty="0">
                <a:solidFill>
                  <a:schemeClr val="dk1"/>
                </a:solidFill>
                <a:latin typeface="Cambria"/>
                <a:ea typeface="Cambria"/>
                <a:cs typeface="Cambria"/>
                <a:sym typeface="Cambria"/>
              </a:rPr>
              <a:t>Apple Inc. (AAPL)</a:t>
            </a:r>
          </a:p>
          <a:p>
            <a:pPr marL="220128" indent="-220128">
              <a:buClr>
                <a:schemeClr val="dk1"/>
              </a:buClr>
              <a:buSzPct val="100000"/>
              <a:buChar char="•"/>
            </a:pPr>
            <a:r>
              <a:rPr lang="en" sz="1600" dirty="0">
                <a:solidFill>
                  <a:schemeClr val="dk1"/>
                </a:solidFill>
                <a:latin typeface="Cambria"/>
                <a:ea typeface="Cambria"/>
                <a:cs typeface="Cambria"/>
                <a:sym typeface="Cambria"/>
              </a:rPr>
              <a:t>Broadcom (AVGO)</a:t>
            </a:r>
          </a:p>
          <a:p>
            <a:pPr marL="220128" indent="-220128">
              <a:buClr>
                <a:schemeClr val="dk1"/>
              </a:buClr>
              <a:buSzPct val="100000"/>
              <a:buChar char="•"/>
            </a:pPr>
            <a:r>
              <a:rPr lang="en" sz="1600" dirty="0">
                <a:solidFill>
                  <a:schemeClr val="dk1"/>
                </a:solidFill>
                <a:latin typeface="Cambria"/>
                <a:ea typeface="Cambria"/>
                <a:cs typeface="Cambria"/>
                <a:sym typeface="Cambria"/>
              </a:rPr>
              <a:t>Facebook (FB)</a:t>
            </a:r>
          </a:p>
          <a:p>
            <a:pPr marL="220128" indent="-220128">
              <a:buClr>
                <a:schemeClr val="dk1"/>
              </a:buClr>
              <a:buSzPct val="100000"/>
              <a:buChar char="•"/>
            </a:pPr>
            <a:r>
              <a:rPr lang="en" sz="1600" dirty="0">
                <a:solidFill>
                  <a:schemeClr val="dk1"/>
                </a:solidFill>
                <a:latin typeface="Cambria"/>
                <a:ea typeface="Cambria"/>
                <a:cs typeface="Cambria"/>
                <a:sym typeface="Cambria"/>
              </a:rPr>
              <a:t>Flir Systems Inc. (FLIR)</a:t>
            </a:r>
          </a:p>
          <a:p>
            <a:pPr marL="220128" indent="-220128">
              <a:buClr>
                <a:schemeClr val="dk1"/>
              </a:buClr>
              <a:buSzPct val="100000"/>
              <a:buChar char="•"/>
            </a:pPr>
            <a:r>
              <a:rPr lang="en" sz="1600" dirty="0">
                <a:solidFill>
                  <a:schemeClr val="dk1"/>
                </a:solidFill>
                <a:latin typeface="Cambria"/>
                <a:ea typeface="Cambria"/>
                <a:cs typeface="Cambria"/>
                <a:sym typeface="Cambria"/>
              </a:rPr>
              <a:t>Microsoft, Corp. (MSFT)</a:t>
            </a:r>
          </a:p>
          <a:p>
            <a:pPr marL="220128" indent="-220128">
              <a:buClr>
                <a:schemeClr val="dk1"/>
              </a:buClr>
              <a:buSzPct val="100000"/>
              <a:buChar char="•"/>
            </a:pPr>
            <a:r>
              <a:rPr lang="en" sz="1600" dirty="0">
                <a:solidFill>
                  <a:schemeClr val="dk1"/>
                </a:solidFill>
                <a:latin typeface="Cambria"/>
                <a:ea typeface="Cambria"/>
                <a:cs typeface="Cambria"/>
                <a:sym typeface="Cambria"/>
              </a:rPr>
              <a:t>Intel Corp (INTL)</a:t>
            </a:r>
          </a:p>
          <a:p>
            <a:pPr marL="220128" indent="-220128">
              <a:buClr>
                <a:schemeClr val="dk1"/>
              </a:buClr>
              <a:buSzPct val="100000"/>
              <a:buChar char="•"/>
            </a:pPr>
            <a:r>
              <a:rPr lang="en" sz="1600" dirty="0">
                <a:solidFill>
                  <a:schemeClr val="dk1"/>
                </a:solidFill>
                <a:latin typeface="Cambria"/>
                <a:ea typeface="Cambria"/>
                <a:cs typeface="Cambria"/>
                <a:sym typeface="Cambria"/>
              </a:rPr>
              <a:t>Cisco (CSCO)</a:t>
            </a:r>
          </a:p>
          <a:p>
            <a:pPr marL="220128" indent="-220128">
              <a:buClr>
                <a:schemeClr val="dk1"/>
              </a:buClr>
              <a:buSzPct val="100000"/>
              <a:buChar char="•"/>
            </a:pPr>
            <a:r>
              <a:rPr lang="en" sz="1600" dirty="0">
                <a:solidFill>
                  <a:schemeClr val="dk1"/>
                </a:solidFill>
                <a:latin typeface="Cambria"/>
                <a:ea typeface="Cambria"/>
                <a:cs typeface="Cambria"/>
                <a:sym typeface="Cambria"/>
              </a:rPr>
              <a:t>Tech ETF (XLK)</a:t>
            </a:r>
          </a:p>
          <a:p>
            <a:endParaRPr sz="1867"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Stocks to Watch:</a:t>
            </a:r>
          </a:p>
          <a:p>
            <a:pPr marL="220128" indent="-220128">
              <a:buClr>
                <a:schemeClr val="dk1"/>
              </a:buClr>
              <a:buChar char="•"/>
            </a:pPr>
            <a:endParaRPr sz="1467" dirty="0"/>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067" dirty="0">
              <a:solidFill>
                <a:schemeClr val="dk1"/>
              </a:solidFill>
              <a:latin typeface="Cambria"/>
              <a:ea typeface="Cambria"/>
              <a:cs typeface="Cambria"/>
              <a:sym typeface="Cambria"/>
            </a:endParaRPr>
          </a:p>
        </p:txBody>
      </p:sp>
      <p:pic>
        <p:nvPicPr>
          <p:cNvPr id="5" name="Shape 308"/>
          <p:cNvPicPr preferRelativeResize="0"/>
          <p:nvPr/>
        </p:nvPicPr>
        <p:blipFill>
          <a:blip r:embed="rId2">
            <a:alphaModFix/>
          </a:blip>
          <a:stretch>
            <a:fillRect/>
          </a:stretch>
        </p:blipFill>
        <p:spPr>
          <a:xfrm>
            <a:off x="3633216" y="3108960"/>
            <a:ext cx="5669280" cy="3255264"/>
          </a:xfrm>
          <a:prstGeom prst="rect">
            <a:avLst/>
          </a:prstGeom>
          <a:noFill/>
          <a:ln w="12700" cap="flat" cmpd="sng">
            <a:solidFill>
              <a:srgbClr val="BFBFBF"/>
            </a:solidFill>
            <a:prstDash val="solid"/>
            <a:miter/>
            <a:headEnd type="none" w="med" len="med"/>
            <a:tailEnd type="none" w="med" len="med"/>
          </a:ln>
        </p:spPr>
      </p:pic>
      <p:sp>
        <p:nvSpPr>
          <p:cNvPr id="6" name="Shape 303"/>
          <p:cNvSpPr txBox="1">
            <a:spLocks noGrp="1"/>
          </p:cNvSpPr>
          <p:nvPr>
            <p:ph type="title"/>
          </p:nvPr>
        </p:nvSpPr>
        <p:spPr>
          <a:xfrm>
            <a:off x="595108" y="443424"/>
            <a:ext cx="9956800" cy="740800"/>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Information Technology</a:t>
            </a:r>
            <a:endParaRPr lang="en" dirty="0">
              <a:solidFill>
                <a:schemeClr val="dk1"/>
              </a:solidFill>
              <a:latin typeface="Cambria"/>
              <a:ea typeface="Cambria"/>
              <a:cs typeface="Cambria"/>
              <a:sym typeface="Cambria"/>
            </a:endParaRPr>
          </a:p>
        </p:txBody>
      </p:sp>
      <p:sp>
        <p:nvSpPr>
          <p:cNvPr id="7" name="Shape 304"/>
          <p:cNvSpPr txBox="1">
            <a:spLocks noGrp="1"/>
          </p:cNvSpPr>
          <p:nvPr>
            <p:ph type="body" idx="1"/>
          </p:nvPr>
        </p:nvSpPr>
        <p:spPr>
          <a:xfrm>
            <a:off x="595089" y="1262744"/>
            <a:ext cx="8839196" cy="2435840"/>
          </a:xfrm>
          <a:prstGeom prst="rect">
            <a:avLst/>
          </a:prstGeom>
          <a:noFill/>
          <a:ln>
            <a:noFill/>
          </a:ln>
        </p:spPr>
        <p:txBody>
          <a:bodyPr vert="horz" lIns="91433" tIns="45700" rIns="91433" bIns="45700" rtlCol="0" anchor="t" anchorCtr="0">
            <a:noAutofit/>
          </a:bodyPr>
          <a:lstStyle/>
          <a:p>
            <a:pPr marL="0" indent="0">
              <a:spcBef>
                <a:spcPts val="0"/>
              </a:spcBef>
              <a:buClr>
                <a:schemeClr val="dk1"/>
              </a:buClr>
              <a:buSzPct val="25000"/>
              <a:buNone/>
            </a:pPr>
            <a:r>
              <a:rPr lang="en" sz="1467" dirty="0">
                <a:solidFill>
                  <a:schemeClr val="dk1"/>
                </a:solidFill>
                <a:latin typeface="Cambria"/>
                <a:ea typeface="Cambria"/>
                <a:cs typeface="Cambria"/>
                <a:sym typeface="Cambria"/>
              </a:rPr>
              <a:t>The Index includes companies from the following industries: computers &amp; peripherals; software; diversified telecommunication services; communications equipment; semiconductor &amp; semiconductor equipment; internet software &amp; services; IT services; </a:t>
            </a:r>
            <a:r>
              <a:rPr lang="en" sz="1467" dirty="0">
                <a:solidFill>
                  <a:schemeClr val="tx1"/>
                </a:solidFill>
                <a:latin typeface="Cambria"/>
                <a:ea typeface="Cambria"/>
                <a:cs typeface="Cambria"/>
                <a:sym typeface="Cambria"/>
              </a:rPr>
              <a:t>electronic equipment, instruments &amp; components; wireless telecommunication services; and office electronics. </a:t>
            </a:r>
            <a:endParaRPr lang="en" sz="1467" dirty="0">
              <a:solidFill>
                <a:schemeClr val="dk1"/>
              </a:solidFill>
              <a:latin typeface="Cambria"/>
              <a:ea typeface="Cambria"/>
              <a:cs typeface="Cambria"/>
              <a:sym typeface="Cambria"/>
            </a:endParaRPr>
          </a:p>
          <a:p>
            <a:pPr marL="0" indent="0">
              <a:spcBef>
                <a:spcPts val="1067"/>
              </a:spcBef>
              <a:buClr>
                <a:schemeClr val="dk1"/>
              </a:buClr>
              <a:buSzPct val="25000"/>
              <a:buNone/>
            </a:pPr>
            <a:endParaRPr sz="800" dirty="0">
              <a:solidFill>
                <a:schemeClr val="dk1"/>
              </a:solidFill>
              <a:latin typeface="Cambria"/>
              <a:ea typeface="Cambria"/>
              <a:cs typeface="Cambria"/>
              <a:sym typeface="Cambria"/>
            </a:endParaRPr>
          </a:p>
          <a:p>
            <a:pPr marL="0" indent="0">
              <a:spcBef>
                <a:spcPts val="1067"/>
              </a:spcBef>
              <a:buClr>
                <a:schemeClr val="dk1"/>
              </a:buClr>
              <a:buSzPct val="25000"/>
              <a:buNone/>
            </a:pPr>
            <a:r>
              <a:rPr lang="en" sz="1467" dirty="0">
                <a:solidFill>
                  <a:schemeClr val="tx1"/>
                </a:solidFill>
                <a:latin typeface="Cambria"/>
                <a:ea typeface="Cambria"/>
                <a:cs typeface="Cambria"/>
                <a:sym typeface="Cambria"/>
              </a:rPr>
              <a:t>The technology sector has posted a nice rebound over the past couple of months after a tough start to the year. The Information Technology sector contributed to positive performance, with a 0.49% return year-to-date, underperforming the S&amp;P 500. </a:t>
            </a:r>
            <a:endParaRPr lang="en" sz="1467" dirty="0">
              <a:solidFill>
                <a:srgbClr val="000000"/>
              </a:solidFill>
              <a:latin typeface="Cambria"/>
              <a:ea typeface="Cambria"/>
              <a:cs typeface="Cambria"/>
              <a:sym typeface="Cambria"/>
            </a:endParaRPr>
          </a:p>
        </p:txBody>
      </p:sp>
    </p:spTree>
    <p:extLst>
      <p:ext uri="{BB962C8B-B14F-4D97-AF65-F5344CB8AC3E}">
        <p14:creationId xmlns:p14="http://schemas.microsoft.com/office/powerpoint/2010/main" val="1314058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80800" y="6502387"/>
            <a:ext cx="508000" cy="228600"/>
          </a:xfrm>
        </p:spPr>
        <p:txBody>
          <a:bodyPr/>
          <a:lstStyle/>
          <a:p>
            <a:fld id="{C4C5411A-C02D-49EF-A313-6C2D6A9C6A32}" type="slidenum">
              <a:rPr lang="en-US" smtClean="0">
                <a:solidFill>
                  <a:prstClr val="black"/>
                </a:solidFill>
              </a:rPr>
              <a:pPr/>
              <a:t>21</a:t>
            </a:fld>
            <a:endParaRPr lang="en-US" dirty="0">
              <a:solidFill>
                <a:prstClr val="black"/>
              </a:solidFill>
            </a:endParaRPr>
          </a:p>
        </p:txBody>
      </p:sp>
      <p:sp>
        <p:nvSpPr>
          <p:cNvPr id="3" name="Shape 318"/>
          <p:cNvSpPr/>
          <p:nvPr/>
        </p:nvSpPr>
        <p:spPr>
          <a:xfrm>
            <a:off x="9344481" y="776920"/>
            <a:ext cx="2136319" cy="5636071"/>
          </a:xfrm>
          <a:prstGeom prst="rect">
            <a:avLst/>
          </a:prstGeom>
          <a:solidFill>
            <a:srgbClr val="DDDDDD"/>
          </a:solidFill>
          <a:ln w="12700" cap="flat" cmpd="sng">
            <a:solidFill>
              <a:srgbClr val="BFBFBF"/>
            </a:solidFill>
            <a:prstDash val="solid"/>
            <a:miter/>
            <a:headEnd type="none" w="med" len="med"/>
            <a:tailEnd type="none" w="med" len="med"/>
          </a:ln>
        </p:spPr>
        <p:txBody>
          <a:bodyPr lIns="91433" tIns="45700" rIns="91433" bIns="45700" anchor="t" anchorCtr="0">
            <a:noAutofit/>
          </a:bodyPr>
          <a:lstStyle/>
          <a:p>
            <a:pPr>
              <a:buSzPct val="25000"/>
            </a:pPr>
            <a:r>
              <a:rPr lang="en" sz="1867" u="sng" dirty="0">
                <a:solidFill>
                  <a:schemeClr val="dk1"/>
                </a:solidFill>
                <a:latin typeface="Cambria"/>
                <a:ea typeface="Cambria"/>
                <a:cs typeface="Cambria"/>
                <a:sym typeface="Cambria"/>
              </a:rPr>
              <a:t>Performance </a:t>
            </a:r>
            <a:r>
              <a:rPr lang="en" sz="1333" u="sng" dirty="0">
                <a:solidFill>
                  <a:schemeClr val="dk1"/>
                </a:solidFill>
                <a:latin typeface="Cambria"/>
                <a:ea typeface="Cambria"/>
                <a:cs typeface="Cambria"/>
                <a:sym typeface="Cambria"/>
              </a:rPr>
              <a:t>(YTD)</a:t>
            </a:r>
            <a:r>
              <a:rPr lang="en" sz="1867" u="sng" dirty="0">
                <a:solidFill>
                  <a:schemeClr val="dk1"/>
                </a:solidFill>
                <a:latin typeface="Cambria"/>
                <a:ea typeface="Cambria"/>
                <a:cs typeface="Cambria"/>
                <a:sym typeface="Cambria"/>
              </a:rPr>
              <a:t>:</a:t>
            </a:r>
          </a:p>
          <a:p>
            <a:pPr algn="ctr">
              <a:buSzPct val="25000"/>
            </a:pPr>
            <a:r>
              <a:rPr lang="en" sz="3333" dirty="0">
                <a:solidFill>
                  <a:srgbClr val="005A3C"/>
                </a:solidFill>
                <a:latin typeface="Cambria"/>
                <a:ea typeface="Cambria"/>
                <a:cs typeface="Cambria"/>
                <a:sym typeface="Cambria"/>
              </a:rPr>
              <a:t>10.16%</a:t>
            </a:r>
            <a:endParaRPr lang="en" sz="3333" dirty="0">
              <a:solidFill>
                <a:srgbClr val="38761D"/>
              </a:solidFill>
              <a:latin typeface="Cambria"/>
              <a:ea typeface="Cambria"/>
              <a:cs typeface="Cambria"/>
              <a:sym typeface="Cambria"/>
            </a:endParaRPr>
          </a:p>
          <a:p>
            <a:pPr algn="ctr"/>
            <a:endParaRPr sz="1867" u="sng"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Portfolio:</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No allocation to this sector</a:t>
            </a:r>
          </a:p>
          <a:p>
            <a:endParaRPr sz="1867"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Stocks to Watch:</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Alcoa (AA)</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DuPont (DD)</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Methanex (MEOH)</a:t>
            </a: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067" dirty="0">
              <a:solidFill>
                <a:schemeClr val="dk1"/>
              </a:solidFill>
              <a:latin typeface="Cambria"/>
              <a:ea typeface="Cambria"/>
              <a:cs typeface="Cambria"/>
              <a:sym typeface="Cambria"/>
            </a:endParaRPr>
          </a:p>
        </p:txBody>
      </p:sp>
      <p:pic>
        <p:nvPicPr>
          <p:cNvPr id="5" name="Shape 319"/>
          <p:cNvPicPr preferRelativeResize="0"/>
          <p:nvPr/>
        </p:nvPicPr>
        <p:blipFill>
          <a:blip r:embed="rId2">
            <a:alphaModFix/>
          </a:blip>
          <a:stretch>
            <a:fillRect/>
          </a:stretch>
        </p:blipFill>
        <p:spPr>
          <a:xfrm>
            <a:off x="3889247" y="3594955"/>
            <a:ext cx="4876801" cy="2818036"/>
          </a:xfrm>
          <a:prstGeom prst="rect">
            <a:avLst/>
          </a:prstGeom>
          <a:noFill/>
          <a:ln>
            <a:noFill/>
          </a:ln>
        </p:spPr>
      </p:pic>
      <p:sp>
        <p:nvSpPr>
          <p:cNvPr id="6" name="Shape 314"/>
          <p:cNvSpPr txBox="1">
            <a:spLocks noGrp="1"/>
          </p:cNvSpPr>
          <p:nvPr>
            <p:ph type="title"/>
          </p:nvPr>
        </p:nvSpPr>
        <p:spPr>
          <a:xfrm>
            <a:off x="595108" y="458924"/>
            <a:ext cx="9956800" cy="740800"/>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Materials</a:t>
            </a:r>
            <a:endParaRPr lang="en" dirty="0">
              <a:solidFill>
                <a:schemeClr val="dk1"/>
              </a:solidFill>
              <a:latin typeface="Cambria"/>
              <a:ea typeface="Cambria"/>
              <a:cs typeface="Cambria"/>
              <a:sym typeface="Cambria"/>
            </a:endParaRPr>
          </a:p>
        </p:txBody>
      </p:sp>
      <p:sp>
        <p:nvSpPr>
          <p:cNvPr id="7" name="Shape 315"/>
          <p:cNvSpPr txBox="1">
            <a:spLocks noGrp="1"/>
          </p:cNvSpPr>
          <p:nvPr>
            <p:ph type="body" idx="1"/>
          </p:nvPr>
        </p:nvSpPr>
        <p:spPr>
          <a:xfrm>
            <a:off x="595089" y="1262744"/>
            <a:ext cx="8839196" cy="2435840"/>
          </a:xfrm>
          <a:prstGeom prst="rect">
            <a:avLst/>
          </a:prstGeom>
          <a:noFill/>
          <a:ln>
            <a:noFill/>
          </a:ln>
        </p:spPr>
        <p:txBody>
          <a:bodyPr vert="horz" lIns="91433" tIns="45700" rIns="91433" bIns="45700" rtlCol="0" anchor="t" anchorCtr="0">
            <a:noAutofit/>
          </a:bodyPr>
          <a:lstStyle/>
          <a:p>
            <a:pPr marL="0" indent="0">
              <a:lnSpc>
                <a:spcPct val="120000"/>
              </a:lnSpc>
              <a:spcBef>
                <a:spcPts val="0"/>
              </a:spcBef>
              <a:buClr>
                <a:schemeClr val="dk1"/>
              </a:buClr>
              <a:buSzPct val="25000"/>
              <a:buNone/>
            </a:pPr>
            <a:r>
              <a:rPr lang="en" sz="1467" dirty="0">
                <a:solidFill>
                  <a:schemeClr val="dk1"/>
                </a:solidFill>
                <a:latin typeface="Cambria"/>
                <a:ea typeface="Cambria"/>
                <a:cs typeface="Cambria"/>
                <a:sym typeface="Cambria"/>
              </a:rPr>
              <a:t>The Materials sector consists of companies that develop, manufacture and process chemicals and plastics, as well as mining metals and minerals, and harvesting forests. This sector is sensitive to the phases of the business cycle and state of the economy, because these companies supply materials for construction, which is a process that is greatly dependent on a strong economy. The estimated weight of the Materials Sector (XLB) in the S&amp;P 500 is </a:t>
            </a:r>
            <a:r>
              <a:rPr lang="en" sz="1467" dirty="0">
                <a:solidFill>
                  <a:srgbClr val="000000"/>
                </a:solidFill>
                <a:latin typeface="Cambria"/>
                <a:ea typeface="Cambria"/>
                <a:cs typeface="Cambria"/>
                <a:sym typeface="Cambria"/>
              </a:rPr>
              <a:t>2.94%.</a:t>
            </a:r>
          </a:p>
          <a:p>
            <a:pPr marL="0" indent="0">
              <a:lnSpc>
                <a:spcPct val="120000"/>
              </a:lnSpc>
              <a:spcBef>
                <a:spcPts val="1067"/>
              </a:spcBef>
              <a:buClr>
                <a:schemeClr val="dk1"/>
              </a:buClr>
              <a:buSzPct val="25000"/>
              <a:buNone/>
            </a:pPr>
            <a:r>
              <a:rPr lang="en" sz="1467" dirty="0">
                <a:solidFill>
                  <a:srgbClr val="000000"/>
                </a:solidFill>
                <a:latin typeface="Cambria"/>
                <a:ea typeface="Cambria"/>
                <a:cs typeface="Cambria"/>
                <a:sym typeface="Cambria"/>
              </a:rPr>
              <a:t>Materials Year-to-Date return is -10.16%, which underperforms the market S&amp;P500 of 2.51%. It took a beating to start the year, as the commodity price slide continued in response to concern about slowing Chinese economic growth; however, a recent bounce in the group has actually brought the year-to-date performance slightly above the market. </a:t>
            </a:r>
          </a:p>
        </p:txBody>
      </p:sp>
    </p:spTree>
    <p:extLst>
      <p:ext uri="{BB962C8B-B14F-4D97-AF65-F5344CB8AC3E}">
        <p14:creationId xmlns:p14="http://schemas.microsoft.com/office/powerpoint/2010/main" val="3408310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83318" y="6534150"/>
            <a:ext cx="508000" cy="228600"/>
          </a:xfrm>
        </p:spPr>
        <p:txBody>
          <a:bodyPr/>
          <a:lstStyle/>
          <a:p>
            <a:fld id="{C4C5411A-C02D-49EF-A313-6C2D6A9C6A32}" type="slidenum">
              <a:rPr lang="en-US" smtClean="0">
                <a:solidFill>
                  <a:prstClr val="black"/>
                </a:solidFill>
              </a:rPr>
              <a:pPr/>
              <a:t>22</a:t>
            </a:fld>
            <a:endParaRPr lang="en-US" dirty="0">
              <a:solidFill>
                <a:prstClr val="black"/>
              </a:solidFill>
            </a:endParaRPr>
          </a:p>
        </p:txBody>
      </p:sp>
      <p:sp>
        <p:nvSpPr>
          <p:cNvPr id="3" name="Shape 329"/>
          <p:cNvSpPr/>
          <p:nvPr/>
        </p:nvSpPr>
        <p:spPr>
          <a:xfrm>
            <a:off x="9346999" y="1219408"/>
            <a:ext cx="2136319" cy="5181392"/>
          </a:xfrm>
          <a:prstGeom prst="rect">
            <a:avLst/>
          </a:prstGeom>
          <a:solidFill>
            <a:srgbClr val="DDDDDD"/>
          </a:solidFill>
          <a:ln w="12700" cap="flat" cmpd="sng">
            <a:solidFill>
              <a:srgbClr val="BFBFBF"/>
            </a:solidFill>
            <a:prstDash val="solid"/>
            <a:miter/>
            <a:headEnd type="none" w="med" len="med"/>
            <a:tailEnd type="none" w="med" len="med"/>
          </a:ln>
        </p:spPr>
        <p:txBody>
          <a:bodyPr lIns="91433" tIns="45700" rIns="91433" bIns="45700" anchor="t" anchorCtr="0">
            <a:noAutofit/>
          </a:bodyPr>
          <a:lstStyle/>
          <a:p>
            <a:pPr>
              <a:buSzPct val="25000"/>
            </a:pPr>
            <a:r>
              <a:rPr lang="en" sz="1867" u="sng" dirty="0">
                <a:solidFill>
                  <a:schemeClr val="dk1"/>
                </a:solidFill>
                <a:latin typeface="Cambria"/>
                <a:ea typeface="Cambria"/>
                <a:cs typeface="Cambria"/>
                <a:sym typeface="Cambria"/>
              </a:rPr>
              <a:t>Performance </a:t>
            </a:r>
            <a:r>
              <a:rPr lang="en" sz="1333" u="sng" dirty="0">
                <a:solidFill>
                  <a:schemeClr val="dk1"/>
                </a:solidFill>
                <a:latin typeface="Cambria"/>
                <a:ea typeface="Cambria"/>
                <a:cs typeface="Cambria"/>
                <a:sym typeface="Cambria"/>
              </a:rPr>
              <a:t>(YTD)</a:t>
            </a:r>
            <a:r>
              <a:rPr lang="en" sz="1867" u="sng" dirty="0">
                <a:solidFill>
                  <a:schemeClr val="dk1"/>
                </a:solidFill>
                <a:latin typeface="Cambria"/>
                <a:ea typeface="Cambria"/>
                <a:cs typeface="Cambria"/>
                <a:sym typeface="Cambria"/>
              </a:rPr>
              <a:t>: </a:t>
            </a:r>
          </a:p>
          <a:p>
            <a:pPr algn="ctr">
              <a:buSzPct val="25000"/>
            </a:pPr>
            <a:r>
              <a:rPr lang="en" sz="3333" dirty="0">
                <a:solidFill>
                  <a:srgbClr val="005A3C"/>
                </a:solidFill>
                <a:latin typeface="Cambria"/>
                <a:ea typeface="Cambria"/>
                <a:cs typeface="Cambria"/>
                <a:sym typeface="Cambria"/>
              </a:rPr>
              <a:t>2.59%</a:t>
            </a:r>
            <a:endParaRPr lang="en" sz="3333" dirty="0">
              <a:solidFill>
                <a:srgbClr val="38761D"/>
              </a:solidFill>
              <a:latin typeface="Cambria"/>
              <a:ea typeface="Cambria"/>
              <a:cs typeface="Cambria"/>
              <a:sym typeface="Cambria"/>
            </a:endParaRPr>
          </a:p>
          <a:p>
            <a:pPr algn="ctr"/>
            <a:endParaRPr sz="1867" u="sng"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Portfolio:</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No allocation to this sector</a:t>
            </a:r>
          </a:p>
          <a:p>
            <a:endParaRPr sz="1867"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Stocks to Watch:</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CenturyLink (CTL)</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Frontier Communication (FTR)</a:t>
            </a:r>
          </a:p>
          <a:p>
            <a:pPr marL="220128" indent="-220128">
              <a:buClr>
                <a:schemeClr val="dk1"/>
              </a:buClr>
            </a:pPr>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067" dirty="0">
              <a:solidFill>
                <a:schemeClr val="dk1"/>
              </a:solidFill>
              <a:latin typeface="Cambria"/>
              <a:ea typeface="Cambria"/>
              <a:cs typeface="Cambria"/>
              <a:sym typeface="Cambria"/>
            </a:endParaRPr>
          </a:p>
        </p:txBody>
      </p:sp>
      <p:pic>
        <p:nvPicPr>
          <p:cNvPr id="5" name="Shape 330"/>
          <p:cNvPicPr preferRelativeResize="0"/>
          <p:nvPr/>
        </p:nvPicPr>
        <p:blipFill>
          <a:blip r:embed="rId2">
            <a:alphaModFix/>
          </a:blip>
          <a:stretch>
            <a:fillRect/>
          </a:stretch>
        </p:blipFill>
        <p:spPr>
          <a:xfrm>
            <a:off x="2316480" y="3810104"/>
            <a:ext cx="4876800" cy="2590696"/>
          </a:xfrm>
          <a:prstGeom prst="rect">
            <a:avLst/>
          </a:prstGeom>
          <a:noFill/>
          <a:ln>
            <a:noFill/>
          </a:ln>
        </p:spPr>
      </p:pic>
      <p:sp>
        <p:nvSpPr>
          <p:cNvPr id="6" name="Shape 325"/>
          <p:cNvSpPr txBox="1">
            <a:spLocks noGrp="1"/>
          </p:cNvSpPr>
          <p:nvPr>
            <p:ph type="title"/>
          </p:nvPr>
        </p:nvSpPr>
        <p:spPr>
          <a:xfrm>
            <a:off x="595100" y="437324"/>
            <a:ext cx="9956800" cy="740800"/>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Telecommunications Services</a:t>
            </a:r>
            <a:endParaRPr lang="en" sz="4800" dirty="0">
              <a:solidFill>
                <a:schemeClr val="dk1"/>
              </a:solidFill>
              <a:latin typeface="Cambria"/>
              <a:ea typeface="Cambria"/>
              <a:cs typeface="Cambria"/>
              <a:sym typeface="Cambria"/>
            </a:endParaRPr>
          </a:p>
        </p:txBody>
      </p:sp>
      <p:sp>
        <p:nvSpPr>
          <p:cNvPr id="7" name="Shape 326"/>
          <p:cNvSpPr txBox="1">
            <a:spLocks noGrp="1"/>
          </p:cNvSpPr>
          <p:nvPr>
            <p:ph type="body" idx="1"/>
          </p:nvPr>
        </p:nvSpPr>
        <p:spPr>
          <a:xfrm>
            <a:off x="595100" y="1262731"/>
            <a:ext cx="8839200" cy="2895600"/>
          </a:xfrm>
          <a:prstGeom prst="rect">
            <a:avLst/>
          </a:prstGeom>
          <a:noFill/>
          <a:ln>
            <a:noFill/>
          </a:ln>
        </p:spPr>
        <p:txBody>
          <a:bodyPr vert="horz" lIns="91433" tIns="45700" rIns="91433" bIns="45700" rtlCol="0" anchor="t" anchorCtr="0">
            <a:noAutofit/>
          </a:bodyPr>
          <a:lstStyle/>
          <a:p>
            <a:pPr marL="0" indent="0">
              <a:lnSpc>
                <a:spcPct val="120000"/>
              </a:lnSpc>
              <a:spcBef>
                <a:spcPts val="0"/>
              </a:spcBef>
              <a:buClr>
                <a:schemeClr val="dk1"/>
              </a:buClr>
              <a:buSzPct val="25000"/>
              <a:buNone/>
            </a:pPr>
            <a:r>
              <a:rPr lang="en" sz="1467" dirty="0">
                <a:solidFill>
                  <a:schemeClr val="dk1"/>
                </a:solidFill>
                <a:latin typeface="Cambria"/>
                <a:ea typeface="Cambria"/>
                <a:cs typeface="Cambria"/>
                <a:sym typeface="Cambria"/>
              </a:rPr>
              <a:t>The Telecommunication Services sector includes companies that transmit data through communication services using wireless networks, satellite, cable and Internet. They provide the communication and transmission of data to be sent all throughout the world using phone or Internet, both wired and wireless networks. The estimated weight of </a:t>
            </a:r>
            <a:r>
              <a:rPr lang="en" sz="1467" dirty="0">
                <a:solidFill>
                  <a:schemeClr val="tx1"/>
                </a:solidFill>
                <a:latin typeface="Cambria"/>
                <a:ea typeface="Cambria"/>
                <a:cs typeface="Cambria"/>
                <a:sym typeface="Cambria"/>
              </a:rPr>
              <a:t>Telecommunication Services (XTL) in the S&amp;P 500 is about 2.62%.</a:t>
            </a:r>
            <a:endParaRPr lang="en" sz="1467" dirty="0">
              <a:solidFill>
                <a:srgbClr val="000000"/>
              </a:solidFill>
              <a:latin typeface="Cambria"/>
              <a:ea typeface="Cambria"/>
              <a:cs typeface="Cambria"/>
              <a:sym typeface="Cambria"/>
            </a:endParaRPr>
          </a:p>
          <a:p>
            <a:pPr marL="0" indent="0">
              <a:lnSpc>
                <a:spcPct val="120000"/>
              </a:lnSpc>
              <a:spcBef>
                <a:spcPts val="1067"/>
              </a:spcBef>
              <a:buClr>
                <a:schemeClr val="dk1"/>
              </a:buClr>
              <a:buSzPct val="25000"/>
              <a:buNone/>
            </a:pPr>
            <a:endParaRPr sz="800" dirty="0">
              <a:solidFill>
                <a:schemeClr val="dk1"/>
              </a:solidFill>
              <a:latin typeface="Cambria"/>
              <a:ea typeface="Cambria"/>
              <a:cs typeface="Cambria"/>
              <a:sym typeface="Cambria"/>
            </a:endParaRPr>
          </a:p>
          <a:p>
            <a:pPr marL="0" indent="0">
              <a:lnSpc>
                <a:spcPct val="120000"/>
              </a:lnSpc>
              <a:spcBef>
                <a:spcPts val="1067"/>
              </a:spcBef>
              <a:buClr>
                <a:schemeClr val="dk1"/>
              </a:buClr>
              <a:buSzPct val="25000"/>
              <a:buNone/>
            </a:pPr>
            <a:r>
              <a:rPr lang="en" sz="1467" dirty="0">
                <a:solidFill>
                  <a:schemeClr val="tx1"/>
                </a:solidFill>
                <a:latin typeface="Cambria"/>
                <a:ea typeface="Cambria"/>
                <a:cs typeface="Cambria"/>
                <a:sym typeface="Cambria"/>
              </a:rPr>
              <a:t>Telecommunication Services Year-to-Date have returned 2.59% versus the index, S&amp;P 500 return of 2.51%. The sector is driven by fierce competition, with new ways of communicating continually entering the market, along with consistent, and expensive upgrade cycles. This reduces the traditional defensive appeal of the telecom sector. However, the group has done quite well so far this year and is one of the top performers to this point in 2016.</a:t>
            </a:r>
            <a:endParaRPr lang="en" sz="1467" dirty="0">
              <a:solidFill>
                <a:srgbClr val="333333"/>
              </a:solidFill>
              <a:latin typeface="Cambria"/>
              <a:ea typeface="Cambria"/>
              <a:cs typeface="Cambria"/>
              <a:sym typeface="Cambria"/>
            </a:endParaRPr>
          </a:p>
        </p:txBody>
      </p:sp>
    </p:spTree>
    <p:extLst>
      <p:ext uri="{BB962C8B-B14F-4D97-AF65-F5344CB8AC3E}">
        <p14:creationId xmlns:p14="http://schemas.microsoft.com/office/powerpoint/2010/main" val="1600926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9525" y="6481339"/>
            <a:ext cx="508000" cy="228600"/>
          </a:xfrm>
        </p:spPr>
        <p:txBody>
          <a:bodyPr/>
          <a:lstStyle/>
          <a:p>
            <a:fld id="{C4C5411A-C02D-49EF-A313-6C2D6A9C6A32}" type="slidenum">
              <a:rPr lang="en-US" smtClean="0">
                <a:solidFill>
                  <a:prstClr val="black"/>
                </a:solidFill>
              </a:rPr>
              <a:pPr/>
              <a:t>23</a:t>
            </a:fld>
            <a:endParaRPr lang="en-US" dirty="0">
              <a:solidFill>
                <a:prstClr val="black"/>
              </a:solidFill>
            </a:endParaRPr>
          </a:p>
        </p:txBody>
      </p:sp>
      <p:sp>
        <p:nvSpPr>
          <p:cNvPr id="3" name="Shape 341"/>
          <p:cNvSpPr/>
          <p:nvPr/>
        </p:nvSpPr>
        <p:spPr>
          <a:xfrm>
            <a:off x="9479581" y="792480"/>
            <a:ext cx="2136319" cy="5583936"/>
          </a:xfrm>
          <a:prstGeom prst="rect">
            <a:avLst/>
          </a:prstGeom>
          <a:solidFill>
            <a:srgbClr val="DDDDDD"/>
          </a:solidFill>
          <a:ln w="12700" cap="flat" cmpd="sng">
            <a:solidFill>
              <a:srgbClr val="BFBFBF"/>
            </a:solidFill>
            <a:prstDash val="solid"/>
            <a:miter/>
            <a:headEnd type="none" w="med" len="med"/>
            <a:tailEnd type="none" w="med" len="med"/>
          </a:ln>
        </p:spPr>
        <p:txBody>
          <a:bodyPr lIns="91433" tIns="45700" rIns="91433" bIns="45700" anchor="t" anchorCtr="0">
            <a:noAutofit/>
          </a:bodyPr>
          <a:lstStyle/>
          <a:p>
            <a:pPr>
              <a:buSzPct val="25000"/>
            </a:pPr>
            <a:r>
              <a:rPr lang="en" sz="1867" u="sng" dirty="0">
                <a:solidFill>
                  <a:schemeClr val="dk1"/>
                </a:solidFill>
                <a:latin typeface="Cambria"/>
                <a:ea typeface="Cambria"/>
                <a:cs typeface="Cambria"/>
                <a:sym typeface="Cambria"/>
              </a:rPr>
              <a:t>Performance </a:t>
            </a:r>
            <a:r>
              <a:rPr lang="en" sz="1333" u="sng" dirty="0">
                <a:solidFill>
                  <a:schemeClr val="dk1"/>
                </a:solidFill>
                <a:latin typeface="Cambria"/>
                <a:ea typeface="Cambria"/>
                <a:cs typeface="Cambria"/>
                <a:sym typeface="Cambria"/>
              </a:rPr>
              <a:t>(YTD)</a:t>
            </a:r>
            <a:r>
              <a:rPr lang="en" sz="1867" u="sng" dirty="0">
                <a:solidFill>
                  <a:schemeClr val="dk1"/>
                </a:solidFill>
                <a:latin typeface="Cambria"/>
                <a:ea typeface="Cambria"/>
                <a:cs typeface="Cambria"/>
                <a:sym typeface="Cambria"/>
              </a:rPr>
              <a:t>: </a:t>
            </a:r>
          </a:p>
          <a:p>
            <a:pPr algn="ctr">
              <a:buSzPct val="25000"/>
            </a:pPr>
            <a:r>
              <a:rPr lang="en" sz="3333" dirty="0">
                <a:solidFill>
                  <a:srgbClr val="005A3C"/>
                </a:solidFill>
                <a:latin typeface="Cambria"/>
                <a:ea typeface="Cambria"/>
                <a:cs typeface="Cambria"/>
                <a:sym typeface="Cambria"/>
              </a:rPr>
              <a:t>11.37%</a:t>
            </a:r>
            <a:endParaRPr lang="en" sz="3333" dirty="0">
              <a:solidFill>
                <a:srgbClr val="38761D"/>
              </a:solidFill>
              <a:latin typeface="Cambria"/>
              <a:ea typeface="Cambria"/>
              <a:cs typeface="Cambria"/>
              <a:sym typeface="Cambria"/>
            </a:endParaRPr>
          </a:p>
          <a:p>
            <a:pPr algn="ctr"/>
            <a:endParaRPr sz="1867" u="sng"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Portfolio:</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No allocation to this sector</a:t>
            </a:r>
          </a:p>
          <a:p>
            <a:endParaRPr sz="1867"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Stocks to Watch:</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Calpine Corporation (CPN)</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Consolidated Water Co. Ltd (CWCO)</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Duke Energy Corp. (DUK)</a:t>
            </a:r>
          </a:p>
          <a:p>
            <a:pPr marL="220128" indent="-220128">
              <a:buClr>
                <a:schemeClr val="dk1"/>
              </a:buClr>
            </a:pPr>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067" dirty="0">
              <a:solidFill>
                <a:schemeClr val="dk1"/>
              </a:solidFill>
              <a:latin typeface="Cambria"/>
              <a:ea typeface="Cambria"/>
              <a:cs typeface="Cambria"/>
              <a:sym typeface="Cambria"/>
            </a:endParaRPr>
          </a:p>
        </p:txBody>
      </p:sp>
      <p:pic>
        <p:nvPicPr>
          <p:cNvPr id="5" name="Shape 343"/>
          <p:cNvPicPr preferRelativeResize="0"/>
          <p:nvPr/>
        </p:nvPicPr>
        <p:blipFill>
          <a:blip r:embed="rId2">
            <a:alphaModFix/>
          </a:blip>
          <a:stretch>
            <a:fillRect/>
          </a:stretch>
        </p:blipFill>
        <p:spPr>
          <a:xfrm>
            <a:off x="3809022" y="3698584"/>
            <a:ext cx="4774145" cy="2677832"/>
          </a:xfrm>
          <a:prstGeom prst="rect">
            <a:avLst/>
          </a:prstGeom>
          <a:noFill/>
          <a:ln w="12700" cap="flat" cmpd="sng">
            <a:solidFill>
              <a:srgbClr val="BFBFBF"/>
            </a:solidFill>
            <a:prstDash val="solid"/>
            <a:miter/>
            <a:headEnd type="none" w="med" len="med"/>
            <a:tailEnd type="none" w="med" len="med"/>
          </a:ln>
        </p:spPr>
      </p:pic>
      <p:sp>
        <p:nvSpPr>
          <p:cNvPr id="6" name="Shape 336"/>
          <p:cNvSpPr txBox="1">
            <a:spLocks noGrp="1"/>
          </p:cNvSpPr>
          <p:nvPr>
            <p:ph type="title"/>
          </p:nvPr>
        </p:nvSpPr>
        <p:spPr>
          <a:xfrm>
            <a:off x="590941" y="458957"/>
            <a:ext cx="9956800" cy="740800"/>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Utilities</a:t>
            </a:r>
            <a:endParaRPr lang="en" dirty="0">
              <a:solidFill>
                <a:schemeClr val="dk1"/>
              </a:solidFill>
              <a:latin typeface="Cambria"/>
              <a:ea typeface="Cambria"/>
              <a:cs typeface="Cambria"/>
              <a:sym typeface="Cambria"/>
            </a:endParaRPr>
          </a:p>
        </p:txBody>
      </p:sp>
      <p:sp>
        <p:nvSpPr>
          <p:cNvPr id="7" name="Shape 337"/>
          <p:cNvSpPr txBox="1">
            <a:spLocks noGrp="1"/>
          </p:cNvSpPr>
          <p:nvPr>
            <p:ph type="body" idx="1"/>
          </p:nvPr>
        </p:nvSpPr>
        <p:spPr>
          <a:xfrm>
            <a:off x="595089" y="1262744"/>
            <a:ext cx="8839196" cy="2435840"/>
          </a:xfrm>
          <a:prstGeom prst="rect">
            <a:avLst/>
          </a:prstGeom>
          <a:noFill/>
          <a:ln>
            <a:noFill/>
          </a:ln>
        </p:spPr>
        <p:txBody>
          <a:bodyPr vert="horz" lIns="91433" tIns="45700" rIns="91433" bIns="45700" rtlCol="0" anchor="t" anchorCtr="0">
            <a:noAutofit/>
          </a:bodyPr>
          <a:lstStyle/>
          <a:p>
            <a:pPr marL="0" indent="0">
              <a:lnSpc>
                <a:spcPct val="120000"/>
              </a:lnSpc>
              <a:spcBef>
                <a:spcPts val="0"/>
              </a:spcBef>
              <a:buClr>
                <a:schemeClr val="dk1"/>
              </a:buClr>
              <a:buSzPct val="25000"/>
              <a:buNone/>
            </a:pPr>
            <a:r>
              <a:rPr lang="en" sz="1467" dirty="0">
                <a:solidFill>
                  <a:schemeClr val="dk1"/>
                </a:solidFill>
                <a:latin typeface="Cambria"/>
                <a:ea typeface="Cambria"/>
                <a:cs typeface="Cambria"/>
                <a:sym typeface="Cambria"/>
              </a:rPr>
              <a:t>Utilities is another “defensive” sector that is comprised of a category of stocks in a variety of industries such as electric, gas and water. These companies engage in producing and delivering electric power, natural gas, water, renewable energy and other utility services. The estimated weight of the Utilities Sector (XLU) in the S&amp;P 500 is 2.89%.</a:t>
            </a:r>
          </a:p>
          <a:p>
            <a:pPr marL="0" indent="0">
              <a:lnSpc>
                <a:spcPct val="120000"/>
              </a:lnSpc>
              <a:spcBef>
                <a:spcPts val="1067"/>
              </a:spcBef>
              <a:buClr>
                <a:schemeClr val="dk1"/>
              </a:buClr>
              <a:buSzPct val="25000"/>
              <a:buNone/>
            </a:pPr>
            <a:endParaRPr sz="800" dirty="0">
              <a:solidFill>
                <a:schemeClr val="dk1"/>
              </a:solidFill>
              <a:latin typeface="Cambria"/>
              <a:ea typeface="Cambria"/>
              <a:cs typeface="Cambria"/>
              <a:sym typeface="Cambria"/>
            </a:endParaRPr>
          </a:p>
          <a:p>
            <a:pPr marL="0" indent="0">
              <a:lnSpc>
                <a:spcPct val="120000"/>
              </a:lnSpc>
              <a:spcBef>
                <a:spcPts val="1067"/>
              </a:spcBef>
              <a:buClr>
                <a:schemeClr val="dk1"/>
              </a:buClr>
              <a:buSzPct val="25000"/>
              <a:buNone/>
            </a:pPr>
            <a:r>
              <a:rPr lang="en" sz="1467" dirty="0">
                <a:solidFill>
                  <a:srgbClr val="000000"/>
                </a:solidFill>
                <a:latin typeface="Cambria"/>
                <a:ea typeface="Cambria"/>
                <a:cs typeface="Cambria"/>
                <a:sym typeface="Cambria"/>
              </a:rPr>
              <a:t>The Utilities sector has outperformed the S&amp;P 500 Year-to-Date with 11.37% return versus the 2.51% return of the S&amp;P 500. The utilities sector has historically been underweighted by the S&amp;P 500 and has generally been overlooked by the SAP portfolio. However, utility stocks started off the year quite well, as investors worried about a possible US recession. </a:t>
            </a:r>
          </a:p>
        </p:txBody>
      </p:sp>
    </p:spTree>
    <p:extLst>
      <p:ext uri="{BB962C8B-B14F-4D97-AF65-F5344CB8AC3E}">
        <p14:creationId xmlns:p14="http://schemas.microsoft.com/office/powerpoint/2010/main" val="512244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05127" y="2432993"/>
            <a:ext cx="6178164" cy="1652257"/>
          </a:xfrm>
        </p:spPr>
        <p:txBody>
          <a:bodyPr lIns="91440" tIns="45720" rIns="91440" bIns="45720" anchor="t"/>
          <a:lstStyle/>
          <a:p>
            <a:r>
              <a:rPr lang="en-US" sz="4500" dirty="0">
                <a:latin typeface="Cambria" charset="0"/>
                <a:ea typeface="Cambria" charset="0"/>
                <a:cs typeface="Cambria" charset="0"/>
              </a:rPr>
              <a:t>Portfolio strategy &amp; composition</a:t>
            </a:r>
            <a:endParaRPr lang="en-US" sz="4267" dirty="0">
              <a:latin typeface="Calibri"/>
            </a:endParaRPr>
          </a:p>
        </p:txBody>
      </p:sp>
      <p:sp>
        <p:nvSpPr>
          <p:cNvPr id="6" name="Text Placeholder 5"/>
          <p:cNvSpPr>
            <a:spLocks noGrp="1"/>
          </p:cNvSpPr>
          <p:nvPr>
            <p:ph type="body" idx="1"/>
          </p:nvPr>
        </p:nvSpPr>
        <p:spPr>
          <a:xfrm>
            <a:off x="5605127" y="2223091"/>
            <a:ext cx="2697860" cy="419804"/>
          </a:xfrm>
        </p:spPr>
        <p:txBody>
          <a:bodyPr lIns="91440" tIns="45720" rIns="91440" bIns="45720" anchor="b"/>
          <a:lstStyle/>
          <a:p>
            <a:r>
              <a:rPr lang="en-US" sz="2500" dirty="0">
                <a:solidFill>
                  <a:srgbClr val="005A3C"/>
                </a:solidFill>
                <a:latin typeface="Cambria" charset="0"/>
                <a:ea typeface="Cambria" charset="0"/>
                <a:cs typeface="Cambria" charset="0"/>
              </a:rPr>
              <a:t>Spring 2016</a:t>
            </a:r>
            <a:endParaRPr lang="en-US" dirty="0">
              <a:latin typeface="Calibri"/>
            </a:endParaRPr>
          </a:p>
        </p:txBody>
      </p:sp>
      <p:sp>
        <p:nvSpPr>
          <p:cNvPr id="7" name="Slide Number Placeholder 17"/>
          <p:cNvSpPr>
            <a:spLocks noGrp="1"/>
          </p:cNvSpPr>
          <p:nvPr>
            <p:ph type="sldNum" sz="quarter" idx="12"/>
          </p:nvPr>
        </p:nvSpPr>
        <p:spPr>
          <a:xfrm>
            <a:off x="11478491"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24</a:t>
            </a:fld>
            <a:endParaRPr lang="en-US" dirty="0">
              <a:solidFill>
                <a:prstClr val="black"/>
              </a:solidFill>
            </a:endParaRPr>
          </a:p>
        </p:txBody>
      </p:sp>
      <p:graphicFrame>
        <p:nvGraphicFramePr>
          <p:cNvPr id="8" name="Diagram 1"/>
          <p:cNvGraphicFramePr/>
          <p:nvPr>
            <p:extLst>
              <p:ext uri="{D42A27DB-BD31-4B8C-83A1-F6EECF244321}">
                <p14:modId xmlns:p14="http://schemas.microsoft.com/office/powerpoint/2010/main" val="2921104899"/>
              </p:ext>
            </p:extLst>
          </p:nvPr>
        </p:nvGraphicFramePr>
        <p:xfrm>
          <a:off x="266701" y="5816601"/>
          <a:ext cx="11658600" cy="461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8"/>
          <p:cNvPicPr>
            <a:picLocks noChangeAspect="1"/>
          </p:cNvPicPr>
          <p:nvPr/>
        </p:nvPicPr>
        <p:blipFill>
          <a:blip r:embed="rId8"/>
          <a:stretch>
            <a:fillRect/>
          </a:stretch>
        </p:blipFill>
        <p:spPr>
          <a:xfrm>
            <a:off x="1008829" y="884524"/>
            <a:ext cx="4401693" cy="4749196"/>
          </a:xfrm>
          <a:prstGeom prst="rect">
            <a:avLst/>
          </a:prstGeom>
        </p:spPr>
      </p:pic>
    </p:spTree>
    <p:extLst>
      <p:ext uri="{BB962C8B-B14F-4D97-AF65-F5344CB8AC3E}">
        <p14:creationId xmlns:p14="http://schemas.microsoft.com/office/powerpoint/2010/main" val="3116799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68100" y="6505575"/>
            <a:ext cx="508000" cy="228600"/>
          </a:xfrm>
        </p:spPr>
        <p:txBody>
          <a:bodyPr/>
          <a:lstStyle/>
          <a:p>
            <a:fld id="{C4C5411A-C02D-49EF-A313-6C2D6A9C6A32}" type="slidenum">
              <a:rPr lang="en-US" smtClean="0">
                <a:solidFill>
                  <a:prstClr val="black"/>
                </a:solidFill>
              </a:rPr>
              <a:pPr/>
              <a:t>25</a:t>
            </a:fld>
            <a:endParaRPr lang="en-US" dirty="0">
              <a:solidFill>
                <a:prstClr val="black"/>
              </a:solidFill>
            </a:endParaRPr>
          </a:p>
        </p:txBody>
      </p:sp>
      <p:sp>
        <p:nvSpPr>
          <p:cNvPr id="5" name="Shape 374"/>
          <p:cNvSpPr txBox="1">
            <a:spLocks noGrp="1"/>
          </p:cNvSpPr>
          <p:nvPr>
            <p:ph type="title"/>
          </p:nvPr>
        </p:nvSpPr>
        <p:spPr>
          <a:xfrm>
            <a:off x="914401" y="685801"/>
            <a:ext cx="9956799" cy="740663"/>
          </a:xfrm>
          <a:prstGeom prst="rect">
            <a:avLst/>
          </a:prstGeom>
          <a:noFill/>
          <a:ln>
            <a:noFill/>
          </a:ln>
        </p:spPr>
        <p:txBody>
          <a:bodyPr vert="horz" lIns="91433" tIns="45700" rIns="91433" bIns="45700" rtlCol="0" anchor="t"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Growth Strategy Overview</a:t>
            </a:r>
            <a:endParaRPr lang="en" sz="3467" cap="none" dirty="0">
              <a:solidFill>
                <a:schemeClr val="dk1"/>
              </a:solidFill>
              <a:latin typeface="Cambria"/>
              <a:ea typeface="Cambria"/>
              <a:cs typeface="Cambria"/>
              <a:sym typeface="Cambria"/>
            </a:endParaRPr>
          </a:p>
        </p:txBody>
      </p:sp>
      <p:sp>
        <p:nvSpPr>
          <p:cNvPr id="6" name="Shape 376"/>
          <p:cNvSpPr txBox="1"/>
          <p:nvPr/>
        </p:nvSpPr>
        <p:spPr>
          <a:xfrm>
            <a:off x="914400" y="1221677"/>
            <a:ext cx="7467600" cy="409575"/>
          </a:xfrm>
          <a:prstGeom prst="rect">
            <a:avLst/>
          </a:prstGeom>
          <a:noFill/>
          <a:ln>
            <a:noFill/>
          </a:ln>
        </p:spPr>
        <p:txBody>
          <a:bodyPr lIns="91433" tIns="45700" rIns="91433" bIns="45700" anchor="t" anchorCtr="0">
            <a:noAutofit/>
          </a:bodyPr>
          <a:lstStyle/>
          <a:p>
            <a:pPr marL="338658" indent="-338658">
              <a:buSzPct val="25000"/>
            </a:pPr>
            <a:r>
              <a:rPr lang="en" sz="1600" b="1">
                <a:solidFill>
                  <a:srgbClr val="000000"/>
                </a:solidFill>
                <a:latin typeface="Cambria"/>
                <a:ea typeface="Cambria"/>
                <a:cs typeface="Cambria"/>
                <a:sym typeface="Cambria"/>
              </a:rPr>
              <a:t>To find stocks expected to grow faster than their industry peers </a:t>
            </a:r>
          </a:p>
        </p:txBody>
      </p:sp>
      <p:graphicFrame>
        <p:nvGraphicFramePr>
          <p:cNvPr id="7" name="Shape 377"/>
          <p:cNvGraphicFramePr/>
          <p:nvPr>
            <p:extLst>
              <p:ext uri="{D42A27DB-BD31-4B8C-83A1-F6EECF244321}">
                <p14:modId xmlns:p14="http://schemas.microsoft.com/office/powerpoint/2010/main" val="1331694441"/>
              </p:ext>
            </p:extLst>
          </p:nvPr>
        </p:nvGraphicFramePr>
        <p:xfrm>
          <a:off x="914399" y="1973967"/>
          <a:ext cx="5041127" cy="4214788"/>
        </p:xfrm>
        <a:graphic>
          <a:graphicData uri="http://schemas.openxmlformats.org/drawingml/2006/table">
            <a:tbl>
              <a:tblPr firstRow="1" bandRow="1">
                <a:noFill/>
              </a:tblPr>
              <a:tblGrid>
                <a:gridCol w="1680376">
                  <a:extLst>
                    <a:ext uri="{9D8B030D-6E8A-4147-A177-3AD203B41FA5}">
                      <a16:colId xmlns:a16="http://schemas.microsoft.com/office/drawing/2014/main" val="20000"/>
                    </a:ext>
                  </a:extLst>
                </a:gridCol>
                <a:gridCol w="3360751">
                  <a:extLst>
                    <a:ext uri="{9D8B030D-6E8A-4147-A177-3AD203B41FA5}">
                      <a16:colId xmlns:a16="http://schemas.microsoft.com/office/drawing/2014/main" val="20001"/>
                    </a:ext>
                  </a:extLst>
                </a:gridCol>
              </a:tblGrid>
              <a:tr h="573231">
                <a:tc gridSpan="2">
                  <a:txBody>
                    <a:bodyPr/>
                    <a:lstStyle/>
                    <a:p>
                      <a:pPr marL="0" marR="0" lvl="0" indent="0" algn="ctr" rtl="0">
                        <a:spcBef>
                          <a:spcPts val="0"/>
                        </a:spcBef>
                        <a:buSzPct val="25000"/>
                        <a:buNone/>
                      </a:pPr>
                      <a:r>
                        <a:rPr lang="en" sz="1900" u="none" strike="noStrike" cap="none" dirty="0">
                          <a:solidFill>
                            <a:schemeClr val="bg1"/>
                          </a:solidFill>
                          <a:latin typeface="Cambria"/>
                          <a:ea typeface="Cambria"/>
                          <a:cs typeface="Cambria"/>
                          <a:sym typeface="Cambria"/>
                        </a:rPr>
                        <a:t>BUY CRITERIA</a:t>
                      </a:r>
                    </a:p>
                  </a:txBody>
                  <a:tcPr marL="121933" marR="121933" marT="60967" marB="60967" anchor="ctr">
                    <a:lnL w="12700" cap="flat" cmpd="sng">
                      <a:solidFill>
                        <a:srgbClr val="436C3C"/>
                      </a:solidFill>
                      <a:prstDash val="solid"/>
                      <a:round/>
                      <a:headEnd type="none" w="med" len="med"/>
                      <a:tailEnd type="none" w="med" len="med"/>
                    </a:lnL>
                    <a:lnR w="12700" cap="flat" cmpd="sng">
                      <a:solidFill>
                        <a:srgbClr val="436C3C"/>
                      </a:solidFill>
                      <a:prstDash val="solid"/>
                      <a:round/>
                      <a:headEnd type="none" w="med" len="med"/>
                      <a:tailEnd type="none" w="med" len="med"/>
                    </a:lnR>
                    <a:lnT w="12700" cap="flat" cmpd="sng">
                      <a:solidFill>
                        <a:srgbClr val="436C3C"/>
                      </a:solidFill>
                      <a:prstDash val="solid"/>
                      <a:round/>
                      <a:headEnd type="none" w="med" len="med"/>
                      <a:tailEnd type="none" w="med" len="med"/>
                    </a:lnT>
                    <a:lnB w="12700" cap="flat" cmpd="sng">
                      <a:solidFill>
                        <a:srgbClr val="436C3C"/>
                      </a:solidFill>
                      <a:prstDash val="solid"/>
                      <a:round/>
                      <a:headEnd type="none" w="med" len="med"/>
                      <a:tailEnd type="none" w="med" len="med"/>
                    </a:lnB>
                    <a:solidFill>
                      <a:srgbClr val="005A3C"/>
                    </a:solidFill>
                  </a:tcPr>
                </a:tc>
                <a:tc hMerge="1">
                  <a:txBody>
                    <a:bodyPr/>
                    <a:lstStyle/>
                    <a:p>
                      <a:endParaRPr lang="en-US"/>
                    </a:p>
                  </a:txBody>
                  <a:tcPr/>
                </a:tc>
                <a:extLst>
                  <a:ext uri="{0D108BD9-81ED-4DB2-BD59-A6C34878D82A}">
                    <a16:rowId xmlns:a16="http://schemas.microsoft.com/office/drawing/2014/main" val="10000"/>
                  </a:ext>
                </a:extLst>
              </a:tr>
              <a:tr h="553388">
                <a:tc>
                  <a:txBody>
                    <a:bodyPr/>
                    <a:lstStyle/>
                    <a:p>
                      <a:pPr marL="0" marR="0" lvl="0" indent="0" algn="l" rtl="0">
                        <a:spcBef>
                          <a:spcPts val="0"/>
                        </a:spcBef>
                        <a:buSzPct val="25000"/>
                        <a:buNone/>
                      </a:pPr>
                      <a:r>
                        <a:rPr lang="en" sz="1500" b="1" u="none" strike="noStrike" cap="none">
                          <a:latin typeface="Cambria"/>
                          <a:ea typeface="Cambria"/>
                          <a:cs typeface="Cambria"/>
                          <a:sym typeface="Cambria"/>
                        </a:rPr>
                        <a:t>Conservative Mentality</a:t>
                      </a:r>
                    </a:p>
                  </a:txBody>
                  <a:tcPr marL="121933" marR="121933" marT="60967" marB="60967">
                    <a:lnT w="12700" cap="flat" cmpd="sng">
                      <a:solidFill>
                        <a:srgbClr val="436C3C"/>
                      </a:solidFill>
                      <a:prstDash val="solid"/>
                      <a:round/>
                      <a:headEnd type="none" w="med" len="med"/>
                      <a:tailEnd type="none" w="med" len="med"/>
                    </a:lnT>
                    <a:solidFill>
                      <a:srgbClr val="BFBFBF"/>
                    </a:solidFill>
                  </a:tcPr>
                </a:tc>
                <a:tc>
                  <a:txBody>
                    <a:bodyPr/>
                    <a:lstStyle/>
                    <a:p>
                      <a:pPr marL="0" marR="0" lvl="0" indent="0" algn="l" rtl="0">
                        <a:spcBef>
                          <a:spcPts val="0"/>
                        </a:spcBef>
                        <a:buSzPct val="25000"/>
                        <a:buNone/>
                      </a:pPr>
                      <a:r>
                        <a:rPr lang="en" sz="1500" dirty="0">
                          <a:latin typeface="Cambria"/>
                          <a:ea typeface="Cambria"/>
                          <a:cs typeface="Cambria"/>
                          <a:sym typeface="Cambria"/>
                        </a:rPr>
                        <a:t>Expect stock to perform better than the Industry</a:t>
                      </a:r>
                    </a:p>
                  </a:txBody>
                  <a:tcPr marL="121933" marR="121933" marT="60967" marB="60967">
                    <a:lnT w="12700" cap="flat" cmpd="sng">
                      <a:solidFill>
                        <a:srgbClr val="436C3C"/>
                      </a:solidFill>
                      <a:prstDash val="solid"/>
                      <a:round/>
                      <a:headEnd type="none" w="med" len="med"/>
                      <a:tailEnd type="none" w="med" len="med"/>
                    </a:lnT>
                    <a:solidFill>
                      <a:srgbClr val="D8D8D8"/>
                    </a:solidFill>
                  </a:tcPr>
                </a:tc>
                <a:extLst>
                  <a:ext uri="{0D108BD9-81ED-4DB2-BD59-A6C34878D82A}">
                    <a16:rowId xmlns:a16="http://schemas.microsoft.com/office/drawing/2014/main" val="10001"/>
                  </a:ext>
                </a:extLst>
              </a:tr>
              <a:tr h="553388">
                <a:tc>
                  <a:txBody>
                    <a:bodyPr/>
                    <a:lstStyle/>
                    <a:p>
                      <a:pPr marL="0" marR="0" lvl="0" indent="0" algn="l" rtl="0">
                        <a:spcBef>
                          <a:spcPts val="0"/>
                        </a:spcBef>
                        <a:buSzPct val="25000"/>
                        <a:buNone/>
                      </a:pPr>
                      <a:r>
                        <a:rPr lang="en" sz="1500" b="1">
                          <a:latin typeface="Cambria"/>
                          <a:ea typeface="Cambria"/>
                          <a:cs typeface="Cambria"/>
                          <a:sym typeface="Cambria"/>
                        </a:rPr>
                        <a:t>Revenue Growth</a:t>
                      </a:r>
                    </a:p>
                  </a:txBody>
                  <a:tcPr marL="121933" marR="121933" marT="60967" marB="60967">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Industry Average and forecasted to continue to grow</a:t>
                      </a:r>
                    </a:p>
                  </a:txBody>
                  <a:tcPr marL="121933" marR="121933" marT="60967" marB="60967">
                    <a:solidFill>
                      <a:srgbClr val="D8D8D8"/>
                    </a:solidFill>
                  </a:tcPr>
                </a:tc>
                <a:extLst>
                  <a:ext uri="{0D108BD9-81ED-4DB2-BD59-A6C34878D82A}">
                    <a16:rowId xmlns:a16="http://schemas.microsoft.com/office/drawing/2014/main" val="10002"/>
                  </a:ext>
                </a:extLst>
              </a:tr>
              <a:tr h="553388">
                <a:tc>
                  <a:txBody>
                    <a:bodyPr/>
                    <a:lstStyle/>
                    <a:p>
                      <a:pPr marL="0" marR="0" lvl="0" indent="0" algn="l" rtl="0">
                        <a:spcBef>
                          <a:spcPts val="0"/>
                        </a:spcBef>
                        <a:buSzPct val="25000"/>
                        <a:buNone/>
                      </a:pPr>
                      <a:r>
                        <a:rPr lang="en" sz="1500" b="1">
                          <a:latin typeface="Cambria"/>
                          <a:ea typeface="Cambria"/>
                          <a:cs typeface="Cambria"/>
                          <a:sym typeface="Cambria"/>
                        </a:rPr>
                        <a:t>Strong Earnings</a:t>
                      </a:r>
                    </a:p>
                  </a:txBody>
                  <a:tcPr marL="121933" marR="121933" marT="60967" marB="60967">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5 years of CAGR</a:t>
                      </a:r>
                    </a:p>
                  </a:txBody>
                  <a:tcPr marL="121933" marR="121933" marT="60967" marB="60967">
                    <a:solidFill>
                      <a:srgbClr val="D8D8D8"/>
                    </a:solidFill>
                  </a:tcPr>
                </a:tc>
                <a:extLst>
                  <a:ext uri="{0D108BD9-81ED-4DB2-BD59-A6C34878D82A}">
                    <a16:rowId xmlns:a16="http://schemas.microsoft.com/office/drawing/2014/main" val="10003"/>
                  </a:ext>
                </a:extLst>
              </a:tr>
              <a:tr h="334951">
                <a:tc>
                  <a:txBody>
                    <a:bodyPr/>
                    <a:lstStyle/>
                    <a:p>
                      <a:pPr marL="0" marR="0" lvl="0" indent="0" algn="l" rtl="0">
                        <a:spcBef>
                          <a:spcPts val="0"/>
                        </a:spcBef>
                        <a:buSzPct val="25000"/>
                        <a:buNone/>
                      </a:pPr>
                      <a:r>
                        <a:rPr lang="en" sz="1500" b="1">
                          <a:latin typeface="Cambria"/>
                          <a:ea typeface="Cambria"/>
                          <a:cs typeface="Cambria"/>
                          <a:sym typeface="Cambria"/>
                        </a:rPr>
                        <a:t>ROE</a:t>
                      </a:r>
                    </a:p>
                  </a:txBody>
                  <a:tcPr marL="121933" marR="121933" marT="60967" marB="60967">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 15% and &gt; Industry Average</a:t>
                      </a:r>
                    </a:p>
                  </a:txBody>
                  <a:tcPr marL="121933" marR="121933" marT="60967" marB="60967">
                    <a:solidFill>
                      <a:srgbClr val="D8D8D8"/>
                    </a:solidFill>
                  </a:tcPr>
                </a:tc>
                <a:extLst>
                  <a:ext uri="{0D108BD9-81ED-4DB2-BD59-A6C34878D82A}">
                    <a16:rowId xmlns:a16="http://schemas.microsoft.com/office/drawing/2014/main" val="10004"/>
                  </a:ext>
                </a:extLst>
              </a:tr>
              <a:tr h="553388">
                <a:tc>
                  <a:txBody>
                    <a:bodyPr/>
                    <a:lstStyle/>
                    <a:p>
                      <a:pPr marL="0" marR="0" lvl="0" indent="0" algn="l" rtl="0">
                        <a:spcBef>
                          <a:spcPts val="0"/>
                        </a:spcBef>
                        <a:buSzPct val="25000"/>
                        <a:buNone/>
                      </a:pPr>
                      <a:r>
                        <a:rPr lang="en" sz="1500" b="1">
                          <a:latin typeface="Cambria"/>
                          <a:ea typeface="Cambria"/>
                          <a:cs typeface="Cambria"/>
                          <a:sym typeface="Cambria"/>
                        </a:rPr>
                        <a:t>PEG</a:t>
                      </a:r>
                    </a:p>
                  </a:txBody>
                  <a:tcPr marL="121933" marR="121933" marT="60967" marB="60967">
                    <a:solidFill>
                      <a:srgbClr val="BFBFBF"/>
                    </a:solidFill>
                  </a:tcPr>
                </a:tc>
                <a:tc>
                  <a:txBody>
                    <a:bodyPr/>
                    <a:lstStyle/>
                    <a:p>
                      <a:pPr marL="0" marR="0" lvl="2" indent="0" algn="l" rtl="0">
                        <a:lnSpc>
                          <a:spcPct val="100000"/>
                        </a:lnSpc>
                        <a:spcBef>
                          <a:spcPts val="0"/>
                        </a:spcBef>
                        <a:spcAft>
                          <a:spcPts val="0"/>
                        </a:spcAft>
                        <a:buClr>
                          <a:schemeClr val="dk1"/>
                        </a:buClr>
                        <a:buSzPct val="25000"/>
                        <a:buFont typeface="Cambria"/>
                        <a:buNone/>
                      </a:pPr>
                      <a:r>
                        <a:rPr lang="en" sz="1500" u="none" strike="noStrike" cap="none" dirty="0">
                          <a:latin typeface="Cambria"/>
                          <a:ea typeface="Cambria"/>
                          <a:cs typeface="Cambria"/>
                          <a:sym typeface="Cambria"/>
                        </a:rPr>
                        <a:t>≤ 1.2 and &lt; Industry Average</a:t>
                      </a:r>
                    </a:p>
                    <a:p>
                      <a:pPr marL="0" marR="0" lvl="0" indent="0" algn="l" rtl="0">
                        <a:spcBef>
                          <a:spcPts val="0"/>
                        </a:spcBef>
                        <a:buSzPct val="25000"/>
                        <a:buNone/>
                      </a:pPr>
                      <a:endParaRPr sz="1500" dirty="0">
                        <a:latin typeface="Cambria"/>
                        <a:ea typeface="Cambria"/>
                        <a:cs typeface="Cambria"/>
                        <a:sym typeface="Cambria"/>
                      </a:endParaRPr>
                    </a:p>
                  </a:txBody>
                  <a:tcPr marL="121933" marR="121933" marT="60967" marB="60967">
                    <a:solidFill>
                      <a:srgbClr val="D8D8D8"/>
                    </a:solidFill>
                  </a:tcPr>
                </a:tc>
                <a:extLst>
                  <a:ext uri="{0D108BD9-81ED-4DB2-BD59-A6C34878D82A}">
                    <a16:rowId xmlns:a16="http://schemas.microsoft.com/office/drawing/2014/main" val="10005"/>
                  </a:ext>
                </a:extLst>
              </a:tr>
              <a:tr h="1000233">
                <a:tc>
                  <a:txBody>
                    <a:bodyPr/>
                    <a:lstStyle/>
                    <a:p>
                      <a:pPr marL="0" marR="0" lvl="0" indent="0" algn="l" rtl="0">
                        <a:spcBef>
                          <a:spcPts val="0"/>
                        </a:spcBef>
                        <a:buSzPct val="25000"/>
                        <a:buNone/>
                      </a:pPr>
                      <a:r>
                        <a:rPr lang="en" sz="1500" b="1">
                          <a:latin typeface="Cambria"/>
                          <a:ea typeface="Cambria"/>
                          <a:cs typeface="Cambria"/>
                          <a:sym typeface="Cambria"/>
                        </a:rPr>
                        <a:t>Debt/Equity</a:t>
                      </a:r>
                    </a:p>
                  </a:txBody>
                  <a:tcPr marL="121933" marR="121933" marT="60967" marB="60967">
                    <a:solidFill>
                      <a:srgbClr val="BFBFBF"/>
                    </a:solidFill>
                  </a:tcPr>
                </a:tc>
                <a:tc>
                  <a:txBody>
                    <a:bodyPr/>
                    <a:lstStyle/>
                    <a:p>
                      <a:pPr marL="0" marR="0" lvl="2" indent="0" algn="l" rtl="0">
                        <a:lnSpc>
                          <a:spcPct val="100000"/>
                        </a:lnSpc>
                        <a:spcBef>
                          <a:spcPts val="0"/>
                        </a:spcBef>
                        <a:spcAft>
                          <a:spcPts val="0"/>
                        </a:spcAft>
                        <a:buClr>
                          <a:schemeClr val="dk1"/>
                        </a:buClr>
                        <a:buSzPct val="25000"/>
                        <a:buFont typeface="Cambria"/>
                        <a:buNone/>
                      </a:pPr>
                      <a:r>
                        <a:rPr lang="en" sz="1500" u="none" strike="noStrike" cap="none" dirty="0">
                          <a:latin typeface="Cambria"/>
                          <a:ea typeface="Cambria"/>
                          <a:cs typeface="Cambria"/>
                          <a:sym typeface="Cambria"/>
                        </a:rPr>
                        <a:t>&lt; 1.5 (or Acceptable Interest Coverage Ratio when D/E &gt;1.0)</a:t>
                      </a:r>
                    </a:p>
                    <a:p>
                      <a:pPr marL="0" marR="0" lvl="0" indent="0" algn="l" rtl="0">
                        <a:spcBef>
                          <a:spcPts val="0"/>
                        </a:spcBef>
                        <a:buSzPct val="25000"/>
                        <a:buNone/>
                      </a:pPr>
                      <a:endParaRPr sz="1500" dirty="0">
                        <a:latin typeface="Cambria"/>
                        <a:ea typeface="Cambria"/>
                        <a:cs typeface="Cambria"/>
                        <a:sym typeface="Cambria"/>
                      </a:endParaRPr>
                    </a:p>
                  </a:txBody>
                  <a:tcPr marL="121933" marR="121933" marT="60967" marB="60967">
                    <a:solidFill>
                      <a:srgbClr val="D8D8D8"/>
                    </a:solidFill>
                  </a:tcPr>
                </a:tc>
                <a:extLst>
                  <a:ext uri="{0D108BD9-81ED-4DB2-BD59-A6C34878D82A}">
                    <a16:rowId xmlns:a16="http://schemas.microsoft.com/office/drawing/2014/main" val="10006"/>
                  </a:ext>
                </a:extLst>
              </a:tr>
            </a:tbl>
          </a:graphicData>
        </a:graphic>
      </p:graphicFrame>
      <p:graphicFrame>
        <p:nvGraphicFramePr>
          <p:cNvPr id="8" name="Shape 378"/>
          <p:cNvGraphicFramePr/>
          <p:nvPr>
            <p:extLst>
              <p:ext uri="{D42A27DB-BD31-4B8C-83A1-F6EECF244321}">
                <p14:modId xmlns:p14="http://schemas.microsoft.com/office/powerpoint/2010/main" val="1289920900"/>
              </p:ext>
            </p:extLst>
          </p:nvPr>
        </p:nvGraphicFramePr>
        <p:xfrm>
          <a:off x="6392850" y="1973969"/>
          <a:ext cx="4884716" cy="4214787"/>
        </p:xfrm>
        <a:graphic>
          <a:graphicData uri="http://schemas.openxmlformats.org/drawingml/2006/table">
            <a:tbl>
              <a:tblPr firstRow="1" bandRow="1">
                <a:noFill/>
              </a:tblPr>
              <a:tblGrid>
                <a:gridCol w="1636738">
                  <a:extLst>
                    <a:ext uri="{9D8B030D-6E8A-4147-A177-3AD203B41FA5}">
                      <a16:colId xmlns:a16="http://schemas.microsoft.com/office/drawing/2014/main" val="20000"/>
                    </a:ext>
                  </a:extLst>
                </a:gridCol>
                <a:gridCol w="3247978">
                  <a:extLst>
                    <a:ext uri="{9D8B030D-6E8A-4147-A177-3AD203B41FA5}">
                      <a16:colId xmlns:a16="http://schemas.microsoft.com/office/drawing/2014/main" val="20001"/>
                    </a:ext>
                  </a:extLst>
                </a:gridCol>
              </a:tblGrid>
              <a:tr h="599536">
                <a:tc gridSpan="2">
                  <a:txBody>
                    <a:bodyPr/>
                    <a:lstStyle/>
                    <a:p>
                      <a:pPr marL="0" marR="0" lvl="0" indent="0" algn="ctr" rtl="0">
                        <a:spcBef>
                          <a:spcPts val="0"/>
                        </a:spcBef>
                        <a:buSzPct val="25000"/>
                        <a:buNone/>
                      </a:pPr>
                      <a:r>
                        <a:rPr lang="en" sz="1900" dirty="0">
                          <a:solidFill>
                            <a:schemeClr val="lt1"/>
                          </a:solidFill>
                          <a:latin typeface="Cambria"/>
                          <a:ea typeface="Cambria"/>
                          <a:cs typeface="Cambria"/>
                          <a:sym typeface="Cambria"/>
                        </a:rPr>
                        <a:t>SELL CRITERIA</a:t>
                      </a:r>
                    </a:p>
                  </a:txBody>
                  <a:tcPr marL="121933" marR="121933" marT="60967" marB="60967" anchor="ctr">
                    <a:lnL w="12700" cap="flat" cmpd="sng">
                      <a:solidFill>
                        <a:srgbClr val="436C3C"/>
                      </a:solidFill>
                      <a:prstDash val="solid"/>
                      <a:round/>
                      <a:headEnd type="none" w="med" len="med"/>
                      <a:tailEnd type="none" w="med" len="med"/>
                    </a:lnL>
                    <a:lnR w="12700" cap="flat" cmpd="sng">
                      <a:solidFill>
                        <a:srgbClr val="436C3C"/>
                      </a:solidFill>
                      <a:prstDash val="solid"/>
                      <a:round/>
                      <a:headEnd type="none" w="med" len="med"/>
                      <a:tailEnd type="none" w="med" len="med"/>
                    </a:lnR>
                    <a:lnT w="12700" cap="flat" cmpd="sng">
                      <a:solidFill>
                        <a:srgbClr val="436C3C"/>
                      </a:solidFill>
                      <a:prstDash val="solid"/>
                      <a:round/>
                      <a:headEnd type="none" w="med" len="med"/>
                      <a:tailEnd type="none" w="med" len="med"/>
                    </a:lnT>
                    <a:lnB w="12700" cap="flat" cmpd="sng">
                      <a:solidFill>
                        <a:srgbClr val="436C3C"/>
                      </a:solidFill>
                      <a:prstDash val="solid"/>
                      <a:round/>
                      <a:headEnd type="none" w="med" len="med"/>
                      <a:tailEnd type="none" w="med" len="med"/>
                    </a:lnB>
                    <a:solidFill>
                      <a:srgbClr val="005A3C"/>
                    </a:solidFill>
                  </a:tcPr>
                </a:tc>
                <a:tc hMerge="1">
                  <a:txBody>
                    <a:bodyPr/>
                    <a:lstStyle/>
                    <a:p>
                      <a:endParaRPr lang="en-US"/>
                    </a:p>
                  </a:txBody>
                  <a:tcPr/>
                </a:tc>
                <a:extLst>
                  <a:ext uri="{0D108BD9-81ED-4DB2-BD59-A6C34878D82A}">
                    <a16:rowId xmlns:a16="http://schemas.microsoft.com/office/drawing/2014/main" val="10000"/>
                  </a:ext>
                </a:extLst>
              </a:tr>
              <a:tr h="711128">
                <a:tc>
                  <a:txBody>
                    <a:bodyPr/>
                    <a:lstStyle/>
                    <a:p>
                      <a:pPr marL="0" marR="0" lvl="0" indent="0" algn="l" rtl="0">
                        <a:spcBef>
                          <a:spcPts val="0"/>
                        </a:spcBef>
                        <a:buSzPct val="25000"/>
                        <a:buNone/>
                      </a:pPr>
                      <a:r>
                        <a:rPr lang="en" sz="1500" b="1">
                          <a:latin typeface="Cambria"/>
                          <a:ea typeface="Cambria"/>
                          <a:cs typeface="Cambria"/>
                          <a:sym typeface="Cambria"/>
                        </a:rPr>
                        <a:t>Price </a:t>
                      </a:r>
                    </a:p>
                  </a:txBody>
                  <a:tcPr marL="121933" marR="121933" marT="60967" marB="60967">
                    <a:lnT w="12700" cap="flat" cmpd="sng">
                      <a:solidFill>
                        <a:srgbClr val="436C3C"/>
                      </a:solidFill>
                      <a:prstDash val="solid"/>
                      <a:round/>
                      <a:headEnd type="none" w="med" len="med"/>
                      <a:tailEnd type="none" w="med" len="med"/>
                    </a:lnT>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Price reaches 10% below target price or 20% above purchase price</a:t>
                      </a:r>
                    </a:p>
                  </a:txBody>
                  <a:tcPr marL="121933" marR="121933" marT="60967" marB="60967">
                    <a:lnT w="12700" cap="flat" cmpd="sng">
                      <a:solidFill>
                        <a:srgbClr val="436C3C"/>
                      </a:solidFill>
                      <a:prstDash val="solid"/>
                      <a:round/>
                      <a:headEnd type="none" w="med" len="med"/>
                      <a:tailEnd type="none" w="med" len="med"/>
                    </a:lnT>
                    <a:solidFill>
                      <a:srgbClr val="D8D8D8"/>
                    </a:solidFill>
                  </a:tcPr>
                </a:tc>
                <a:extLst>
                  <a:ext uri="{0D108BD9-81ED-4DB2-BD59-A6C34878D82A}">
                    <a16:rowId xmlns:a16="http://schemas.microsoft.com/office/drawing/2014/main" val="10001"/>
                  </a:ext>
                </a:extLst>
              </a:tr>
              <a:tr h="750188">
                <a:tc>
                  <a:txBody>
                    <a:bodyPr/>
                    <a:lstStyle/>
                    <a:p>
                      <a:pPr marL="0" marR="0" lvl="0" indent="0" algn="l" rtl="0">
                        <a:spcBef>
                          <a:spcPts val="0"/>
                        </a:spcBef>
                        <a:buSzPct val="25000"/>
                        <a:buNone/>
                      </a:pPr>
                      <a:r>
                        <a:rPr lang="en" sz="1500" b="1">
                          <a:latin typeface="Cambria"/>
                          <a:ea typeface="Cambria"/>
                          <a:cs typeface="Cambria"/>
                          <a:sym typeface="Cambria"/>
                        </a:rPr>
                        <a:t>Leadership</a:t>
                      </a:r>
                    </a:p>
                  </a:txBody>
                  <a:tcPr marL="121933" marR="121933" marT="60967" marB="60967">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The company’s leadership position changes</a:t>
                      </a:r>
                    </a:p>
                  </a:txBody>
                  <a:tcPr marL="121933" marR="121933" marT="60967" marB="60967">
                    <a:solidFill>
                      <a:srgbClr val="D8D8D8"/>
                    </a:solidFill>
                  </a:tcPr>
                </a:tc>
                <a:extLst>
                  <a:ext uri="{0D108BD9-81ED-4DB2-BD59-A6C34878D82A}">
                    <a16:rowId xmlns:a16="http://schemas.microsoft.com/office/drawing/2014/main" val="10002"/>
                  </a:ext>
                </a:extLst>
              </a:tr>
              <a:tr h="711128">
                <a:tc>
                  <a:txBody>
                    <a:bodyPr/>
                    <a:lstStyle/>
                    <a:p>
                      <a:pPr marL="0" marR="0" lvl="0" indent="0" algn="l" rtl="0">
                        <a:spcBef>
                          <a:spcPts val="0"/>
                        </a:spcBef>
                        <a:buSzPct val="25000"/>
                        <a:buNone/>
                      </a:pPr>
                      <a:r>
                        <a:rPr lang="en" sz="1500" b="1">
                          <a:latin typeface="Cambria"/>
                          <a:ea typeface="Cambria"/>
                          <a:cs typeface="Cambria"/>
                          <a:sym typeface="Cambria"/>
                        </a:rPr>
                        <a:t>Business Fundamentals</a:t>
                      </a:r>
                    </a:p>
                  </a:txBody>
                  <a:tcPr marL="121933" marR="121933" marT="60967" marB="60967">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Business fundamentals deteriorate </a:t>
                      </a:r>
                    </a:p>
                  </a:txBody>
                  <a:tcPr marL="121933" marR="121933" marT="60967" marB="60967">
                    <a:solidFill>
                      <a:srgbClr val="D8D8D8"/>
                    </a:solidFill>
                  </a:tcPr>
                </a:tc>
                <a:extLst>
                  <a:ext uri="{0D108BD9-81ED-4DB2-BD59-A6C34878D82A}">
                    <a16:rowId xmlns:a16="http://schemas.microsoft.com/office/drawing/2014/main" val="10003"/>
                  </a:ext>
                </a:extLst>
              </a:tr>
              <a:tr h="648788">
                <a:tc>
                  <a:txBody>
                    <a:bodyPr/>
                    <a:lstStyle/>
                    <a:p>
                      <a:pPr marL="0" marR="0" lvl="0" indent="0" algn="l" rtl="0">
                        <a:spcBef>
                          <a:spcPts val="0"/>
                        </a:spcBef>
                        <a:buSzPct val="25000"/>
                        <a:buNone/>
                      </a:pPr>
                      <a:r>
                        <a:rPr lang="en" sz="1500" b="1">
                          <a:latin typeface="Cambria"/>
                          <a:ea typeface="Cambria"/>
                          <a:cs typeface="Cambria"/>
                          <a:sym typeface="Cambria"/>
                        </a:rPr>
                        <a:t>Company slowdown</a:t>
                      </a:r>
                    </a:p>
                  </a:txBody>
                  <a:tcPr marL="121933" marR="121933" marT="60967" marB="60967">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Slowing unit volume, revenue decline, weak earnings, etc. </a:t>
                      </a:r>
                    </a:p>
                  </a:txBody>
                  <a:tcPr marL="121933" marR="121933" marT="60967" marB="60967">
                    <a:solidFill>
                      <a:srgbClr val="D8D8D8"/>
                    </a:solidFill>
                  </a:tcPr>
                </a:tc>
                <a:extLst>
                  <a:ext uri="{0D108BD9-81ED-4DB2-BD59-A6C34878D82A}">
                    <a16:rowId xmlns:a16="http://schemas.microsoft.com/office/drawing/2014/main" val="10004"/>
                  </a:ext>
                </a:extLst>
              </a:tr>
              <a:tr h="794019">
                <a:tc>
                  <a:txBody>
                    <a:bodyPr/>
                    <a:lstStyle/>
                    <a:p>
                      <a:pPr marL="0" marR="0" lvl="0" indent="0" algn="l" rtl="0">
                        <a:spcBef>
                          <a:spcPts val="0"/>
                        </a:spcBef>
                        <a:buSzPct val="25000"/>
                        <a:buNone/>
                      </a:pPr>
                      <a:r>
                        <a:rPr lang="en" sz="1500" b="1" dirty="0">
                          <a:latin typeface="Cambria"/>
                          <a:ea typeface="Cambria"/>
                          <a:cs typeface="Cambria"/>
                          <a:sym typeface="Cambria"/>
                        </a:rPr>
                        <a:t>Alternative Investments</a:t>
                      </a:r>
                    </a:p>
                  </a:txBody>
                  <a:tcPr marL="121933" marR="121933" marT="60967" marB="60967">
                    <a:solidFill>
                      <a:srgbClr val="BFBFBF"/>
                    </a:solidFill>
                  </a:tcPr>
                </a:tc>
                <a:tc>
                  <a:txBody>
                    <a:bodyPr/>
                    <a:lstStyle/>
                    <a:p>
                      <a:pPr marL="0" marR="0" lvl="0" indent="0" algn="l" rtl="0">
                        <a:spcBef>
                          <a:spcPts val="0"/>
                        </a:spcBef>
                        <a:buSzPct val="25000"/>
                        <a:buNone/>
                      </a:pPr>
                      <a:r>
                        <a:rPr lang="en" sz="1500" dirty="0">
                          <a:latin typeface="Cambria"/>
                          <a:ea typeface="Cambria"/>
                          <a:cs typeface="Cambria"/>
                          <a:sym typeface="Cambria"/>
                        </a:rPr>
                        <a:t>Superior investment alternatives are identified</a:t>
                      </a:r>
                    </a:p>
                  </a:txBody>
                  <a:tcPr marL="121933" marR="121933" marT="60967" marB="60967">
                    <a:solidFill>
                      <a:srgbClr val="D8D8D8"/>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1814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49050" y="6505575"/>
            <a:ext cx="508000" cy="228600"/>
          </a:xfrm>
        </p:spPr>
        <p:txBody>
          <a:bodyPr/>
          <a:lstStyle/>
          <a:p>
            <a:fld id="{C4C5411A-C02D-49EF-A313-6C2D6A9C6A32}" type="slidenum">
              <a:rPr lang="en-US" smtClean="0">
                <a:solidFill>
                  <a:prstClr val="black"/>
                </a:solidFill>
              </a:rPr>
              <a:pPr/>
              <a:t>26</a:t>
            </a:fld>
            <a:endParaRPr lang="en-US" dirty="0">
              <a:solidFill>
                <a:prstClr val="black"/>
              </a:solidFill>
            </a:endParaRPr>
          </a:p>
        </p:txBody>
      </p:sp>
      <p:sp>
        <p:nvSpPr>
          <p:cNvPr id="5" name="Shape 384"/>
          <p:cNvSpPr txBox="1">
            <a:spLocks/>
          </p:cNvSpPr>
          <p:nvPr/>
        </p:nvSpPr>
        <p:spPr>
          <a:xfrm>
            <a:off x="914401" y="678463"/>
            <a:ext cx="9956799" cy="740663"/>
          </a:xfrm>
          <a:prstGeom prst="rect">
            <a:avLst/>
          </a:prstGeom>
          <a:noFill/>
          <a:ln>
            <a:noFill/>
          </a:ln>
        </p:spPr>
        <p:txBody>
          <a:bodyPr vert="horz" lIns="91433" tIns="45700" rIns="91433" bIns="45700" rtlCol="0" anchor="t" anchorCtr="0">
            <a:noAutofit/>
          </a:bodyPr>
          <a:lstStyle>
            <a:lvl1pPr algn="l" defTabSz="1219170" rtl="0" eaLnBrk="1" latinLnBrk="0" hangingPunct="1">
              <a:spcBef>
                <a:spcPct val="0"/>
              </a:spcBef>
              <a:buNone/>
              <a:defRPr sz="5333" b="1" kern="1200" cap="all">
                <a:solidFill>
                  <a:schemeClr val="tx1"/>
                </a:solidFill>
                <a:latin typeface="+mj-lt"/>
                <a:ea typeface="+mj-ea"/>
                <a:cs typeface="+mj-cs"/>
              </a:defRPr>
            </a:lvl1pPr>
          </a:lstStyle>
          <a:p>
            <a:pPr>
              <a:spcBef>
                <a:spcPts val="0"/>
              </a:spcBef>
              <a:buClr>
                <a:schemeClr val="dk1"/>
              </a:buClr>
              <a:buSzPct val="25000"/>
            </a:pPr>
            <a:r>
              <a:rPr lang="en" sz="3000" cap="none" dirty="0">
                <a:solidFill>
                  <a:schemeClr val="dk1"/>
                </a:solidFill>
                <a:latin typeface="Cambria"/>
                <a:ea typeface="Cambria"/>
                <a:cs typeface="Cambria"/>
                <a:sym typeface="Cambria"/>
              </a:rPr>
              <a:t>Growth Strategy Overview</a:t>
            </a:r>
            <a:endParaRPr lang="en" sz="3467">
              <a:solidFill>
                <a:schemeClr val="dk1"/>
              </a:solidFill>
              <a:latin typeface="Cambria"/>
              <a:ea typeface="Cambria"/>
              <a:cs typeface="Cambria"/>
              <a:sym typeface="Cambria"/>
            </a:endParaRPr>
          </a:p>
        </p:txBody>
      </p:sp>
      <p:sp>
        <p:nvSpPr>
          <p:cNvPr id="6" name="Shape 385"/>
          <p:cNvSpPr txBox="1">
            <a:spLocks/>
          </p:cNvSpPr>
          <p:nvPr/>
        </p:nvSpPr>
        <p:spPr>
          <a:xfrm>
            <a:off x="6308441" y="2472267"/>
            <a:ext cx="4749024" cy="2429935"/>
          </a:xfrm>
          <a:prstGeom prst="rect">
            <a:avLst/>
          </a:prstGeom>
          <a:noFill/>
          <a:ln>
            <a:noFill/>
          </a:ln>
        </p:spPr>
        <p:txBody>
          <a:bodyPr vert="horz" lIns="91433" tIns="45700" rIns="91433" bIns="45700" rtlCol="0" anchor="t" anchorCtr="0">
            <a:noAutofit/>
          </a:bodyPr>
          <a:lstStyle>
            <a:lvl1pPr marL="0" indent="0" algn="l"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1pPr>
            <a:lvl2pPr marL="609585" indent="0" algn="l" defTabSz="121917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1219170" indent="0" algn="l" defTabSz="1219170" rtl="0" eaLnBrk="1" latinLnBrk="0" hangingPunct="1">
              <a:spcBef>
                <a:spcPct val="20000"/>
              </a:spcBef>
              <a:buFont typeface="Arial" pitchFamily="34" charset="0"/>
              <a:buNone/>
              <a:defRPr sz="2133" kern="1200">
                <a:solidFill>
                  <a:schemeClr val="tx1">
                    <a:tint val="75000"/>
                  </a:schemeClr>
                </a:solidFill>
                <a:latin typeface="+mn-lt"/>
                <a:ea typeface="+mn-ea"/>
                <a:cs typeface="+mn-cs"/>
              </a:defRPr>
            </a:lvl3pPr>
            <a:lvl4pPr marL="182875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4pPr>
            <a:lvl5pPr marL="243833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5pPr>
            <a:lvl6pPr marL="304792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65750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267093"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876678"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pPr marL="457189" indent="-457189">
              <a:lnSpc>
                <a:spcPct val="110000"/>
              </a:lnSpc>
              <a:spcBef>
                <a:spcPts val="0"/>
              </a:spcBef>
              <a:buClr>
                <a:schemeClr val="dk1"/>
              </a:buClr>
              <a:buSzPct val="100000"/>
              <a:buFont typeface="Arial"/>
              <a:buAutoNum type="arabicPeriod"/>
            </a:pPr>
            <a:r>
              <a:rPr lang="en" sz="2133" dirty="0">
                <a:solidFill>
                  <a:schemeClr val="tx1"/>
                </a:solidFill>
                <a:latin typeface="Cambria"/>
                <a:ea typeface="Cambria"/>
                <a:cs typeface="Cambria"/>
                <a:sym typeface="Cambria"/>
              </a:rPr>
              <a:t>Sucampo Pharmaceuticals, Inc.</a:t>
            </a:r>
          </a:p>
          <a:p>
            <a:pPr marL="457189" indent="-457189">
              <a:lnSpc>
                <a:spcPct val="110000"/>
              </a:lnSpc>
              <a:spcBef>
                <a:spcPts val="400"/>
              </a:spcBef>
              <a:buClr>
                <a:schemeClr val="dk1"/>
              </a:buClr>
              <a:buSzPct val="100000"/>
              <a:buFont typeface="Cambria"/>
              <a:buAutoNum type="arabicPeriod"/>
            </a:pPr>
            <a:r>
              <a:rPr lang="en" sz="2133" dirty="0">
                <a:solidFill>
                  <a:schemeClr val="tx1"/>
                </a:solidFill>
                <a:latin typeface="Cambria"/>
                <a:ea typeface="Cambria"/>
                <a:cs typeface="Cambria"/>
                <a:sym typeface="Cambria"/>
              </a:rPr>
              <a:t>Broadcom, Ltd.</a:t>
            </a:r>
          </a:p>
        </p:txBody>
      </p:sp>
      <p:sp>
        <p:nvSpPr>
          <p:cNvPr id="7" name="Shape 387"/>
          <p:cNvSpPr txBox="1"/>
          <p:nvPr/>
        </p:nvSpPr>
        <p:spPr>
          <a:xfrm>
            <a:off x="914400" y="1799863"/>
            <a:ext cx="4758267" cy="420563"/>
          </a:xfrm>
          <a:prstGeom prst="rect">
            <a:avLst/>
          </a:prstGeom>
          <a:solidFill>
            <a:srgbClr val="D2D2D2"/>
          </a:solidFill>
          <a:ln>
            <a:noFill/>
          </a:ln>
        </p:spPr>
        <p:txBody>
          <a:bodyPr lIns="91433" tIns="45700" rIns="91433" bIns="45700" anchor="t" anchorCtr="0">
            <a:noAutofit/>
          </a:bodyPr>
          <a:lstStyle/>
          <a:p>
            <a:pPr algn="ctr">
              <a:buSzPct val="25000"/>
            </a:pPr>
            <a:r>
              <a:rPr lang="en" sz="2133" b="1" dirty="0">
                <a:solidFill>
                  <a:srgbClr val="005A3C"/>
                </a:solidFill>
                <a:latin typeface="Cambria"/>
                <a:ea typeface="Cambria"/>
                <a:cs typeface="Cambria"/>
                <a:sym typeface="Cambria"/>
              </a:rPr>
              <a:t>Stop Loss Criteria</a:t>
            </a:r>
            <a:endParaRPr lang="en" sz="2133" b="1">
              <a:solidFill>
                <a:srgbClr val="436C3C"/>
              </a:solidFill>
              <a:latin typeface="Cambria"/>
              <a:ea typeface="Cambria"/>
              <a:cs typeface="Cambria"/>
              <a:sym typeface="Cambria"/>
            </a:endParaRPr>
          </a:p>
        </p:txBody>
      </p:sp>
      <p:sp>
        <p:nvSpPr>
          <p:cNvPr id="8" name="Shape 388"/>
          <p:cNvSpPr txBox="1"/>
          <p:nvPr/>
        </p:nvSpPr>
        <p:spPr>
          <a:xfrm>
            <a:off x="6308441" y="1799863"/>
            <a:ext cx="4749024" cy="420563"/>
          </a:xfrm>
          <a:prstGeom prst="rect">
            <a:avLst/>
          </a:prstGeom>
          <a:solidFill>
            <a:srgbClr val="D2D2D2"/>
          </a:solidFill>
          <a:ln>
            <a:noFill/>
          </a:ln>
        </p:spPr>
        <p:txBody>
          <a:bodyPr lIns="91433" tIns="45700" rIns="91433" bIns="45700" anchor="t" anchorCtr="0">
            <a:noAutofit/>
          </a:bodyPr>
          <a:lstStyle/>
          <a:p>
            <a:pPr algn="ctr">
              <a:buSzPct val="25000"/>
            </a:pPr>
            <a:r>
              <a:rPr lang="en" sz="2133" b="1" dirty="0">
                <a:solidFill>
                  <a:srgbClr val="005A3C"/>
                </a:solidFill>
                <a:latin typeface="Cambria"/>
                <a:ea typeface="Cambria"/>
                <a:cs typeface="Cambria"/>
                <a:sym typeface="Cambria"/>
              </a:rPr>
              <a:t>Acquisitions</a:t>
            </a:r>
            <a:endParaRPr lang="en" sz="2133" b="1">
              <a:solidFill>
                <a:srgbClr val="436C3C"/>
              </a:solidFill>
              <a:latin typeface="Cambria"/>
              <a:ea typeface="Cambria"/>
              <a:cs typeface="Cambria"/>
              <a:sym typeface="Cambria"/>
            </a:endParaRPr>
          </a:p>
        </p:txBody>
      </p:sp>
      <p:sp>
        <p:nvSpPr>
          <p:cNvPr id="9" name="Shape 389"/>
          <p:cNvSpPr txBox="1"/>
          <p:nvPr/>
        </p:nvSpPr>
        <p:spPr>
          <a:xfrm>
            <a:off x="914400" y="2472267"/>
            <a:ext cx="5080000" cy="1405255"/>
          </a:xfrm>
          <a:prstGeom prst="rect">
            <a:avLst/>
          </a:prstGeom>
          <a:noFill/>
          <a:ln>
            <a:noFill/>
          </a:ln>
        </p:spPr>
        <p:txBody>
          <a:bodyPr lIns="91433" tIns="45700" rIns="91433" bIns="45700" anchor="t" anchorCtr="0">
            <a:noAutofit/>
          </a:bodyPr>
          <a:lstStyle/>
          <a:p>
            <a:pPr>
              <a:buSzPct val="25000"/>
            </a:pPr>
            <a:r>
              <a:rPr lang="en" sz="2133" dirty="0">
                <a:solidFill>
                  <a:srgbClr val="000000"/>
                </a:solidFill>
                <a:latin typeface="Cambria"/>
                <a:ea typeface="Cambria"/>
                <a:cs typeface="Cambria"/>
                <a:sym typeface="Cambria"/>
              </a:rPr>
              <a:t>Given the increase in volatility surrounding the economic uncertainty in China, we decided not to use stop losses this semester. </a:t>
            </a:r>
          </a:p>
        </p:txBody>
      </p:sp>
    </p:spTree>
    <p:extLst>
      <p:ext uri="{BB962C8B-B14F-4D97-AF65-F5344CB8AC3E}">
        <p14:creationId xmlns:p14="http://schemas.microsoft.com/office/powerpoint/2010/main" val="3985006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11328" y="6486525"/>
            <a:ext cx="508000" cy="228600"/>
          </a:xfrm>
        </p:spPr>
        <p:txBody>
          <a:bodyPr/>
          <a:lstStyle/>
          <a:p>
            <a:fld id="{C4C5411A-C02D-49EF-A313-6C2D6A9C6A32}" type="slidenum">
              <a:rPr lang="en-US" smtClean="0">
                <a:solidFill>
                  <a:prstClr val="black"/>
                </a:solidFill>
              </a:rPr>
              <a:pPr/>
              <a:t>27</a:t>
            </a:fld>
            <a:endParaRPr lang="en-US" dirty="0">
              <a:solidFill>
                <a:prstClr val="black"/>
              </a:solidFill>
            </a:endParaRPr>
          </a:p>
        </p:txBody>
      </p:sp>
      <p:sp>
        <p:nvSpPr>
          <p:cNvPr id="5" name="Shape 396"/>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srgbClr val="000000"/>
                </a:solidFill>
                <a:latin typeface="Cambria"/>
                <a:ea typeface="Cambria"/>
                <a:cs typeface="Cambria"/>
                <a:sym typeface="Cambria"/>
              </a:rPr>
              <a:t>Growth Strategy Position Changes</a:t>
            </a:r>
            <a:endParaRPr lang="en" sz="3467">
              <a:solidFill>
                <a:srgbClr val="000000"/>
              </a:solidFill>
              <a:latin typeface="Cambria"/>
              <a:ea typeface="Cambria"/>
              <a:cs typeface="Cambria"/>
              <a:sym typeface="Cambria"/>
            </a:endParaRPr>
          </a:p>
        </p:txBody>
      </p:sp>
      <p:sp>
        <p:nvSpPr>
          <p:cNvPr id="6" name="Shape 397"/>
          <p:cNvSpPr txBox="1"/>
          <p:nvPr/>
        </p:nvSpPr>
        <p:spPr>
          <a:xfrm>
            <a:off x="1016000" y="1425366"/>
            <a:ext cx="7467600" cy="409575"/>
          </a:xfrm>
          <a:prstGeom prst="rect">
            <a:avLst/>
          </a:prstGeom>
          <a:noFill/>
          <a:ln>
            <a:noFill/>
          </a:ln>
        </p:spPr>
        <p:txBody>
          <a:bodyPr lIns="91433" tIns="45700" rIns="91433" bIns="45700" anchor="t" anchorCtr="0">
            <a:noAutofit/>
          </a:bodyPr>
          <a:lstStyle/>
          <a:p>
            <a:pPr marL="338658" indent="-338658">
              <a:buSzPct val="25000"/>
            </a:pPr>
            <a:r>
              <a:rPr lang="en" sz="1600" b="1">
                <a:latin typeface="Cambria"/>
                <a:ea typeface="Cambria"/>
                <a:cs typeface="Cambria"/>
                <a:sym typeface="Cambria"/>
              </a:rPr>
              <a:t>SUCAMPO PHARMACEUTICALS,</a:t>
            </a:r>
            <a:r>
              <a:rPr lang="en" sz="1600" b="1">
                <a:solidFill>
                  <a:srgbClr val="000000"/>
                </a:solidFill>
                <a:latin typeface="Cambria"/>
                <a:ea typeface="Cambria"/>
                <a:cs typeface="Cambria"/>
                <a:sym typeface="Cambria"/>
              </a:rPr>
              <a:t> INC. | </a:t>
            </a:r>
            <a:r>
              <a:rPr lang="en" sz="1600" b="1">
                <a:latin typeface="Cambria"/>
                <a:ea typeface="Cambria"/>
                <a:cs typeface="Cambria"/>
                <a:sym typeface="Cambria"/>
              </a:rPr>
              <a:t>SCMP</a:t>
            </a:r>
          </a:p>
        </p:txBody>
      </p:sp>
      <p:grpSp>
        <p:nvGrpSpPr>
          <p:cNvPr id="7" name="Shape 398"/>
          <p:cNvGrpSpPr/>
          <p:nvPr/>
        </p:nvGrpSpPr>
        <p:grpSpPr>
          <a:xfrm>
            <a:off x="7592239" y="1630639"/>
            <a:ext cx="3819089" cy="4240269"/>
            <a:chOff x="259346" y="486"/>
            <a:chExt cx="3819089" cy="4240269"/>
          </a:xfrm>
        </p:grpSpPr>
        <p:sp>
          <p:nvSpPr>
            <p:cNvPr id="8" name="Shape 399"/>
            <p:cNvSpPr/>
            <p:nvPr/>
          </p:nvSpPr>
          <p:spPr>
            <a:xfrm>
              <a:off x="259346" y="486"/>
              <a:ext cx="1582190" cy="632875"/>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9" name="Shape 400"/>
            <p:cNvSpPr txBox="1"/>
            <p:nvPr/>
          </p:nvSpPr>
          <p:spPr>
            <a:xfrm>
              <a:off x="575785" y="486"/>
              <a:ext cx="949313" cy="632875"/>
            </a:xfrm>
            <a:prstGeom prst="rect">
              <a:avLst/>
            </a:prstGeom>
            <a:noFill/>
            <a:ln>
              <a:noFill/>
            </a:ln>
          </p:spPr>
          <p:txBody>
            <a:bodyPr lIns="17767" tIns="8867" rIns="0" bIns="8867" anchor="ctr" anchorCtr="0">
              <a:noAutofit/>
            </a:bodyPr>
            <a:lstStyle/>
            <a:p>
              <a:pPr algn="ctr">
                <a:lnSpc>
                  <a:spcPct val="90000"/>
                </a:lnSpc>
                <a:buSzPct val="25000"/>
              </a:pPr>
              <a:r>
                <a:rPr lang="en" sz="1467" dirty="0">
                  <a:solidFill>
                    <a:schemeClr val="lt1"/>
                  </a:solidFill>
                  <a:latin typeface="Cambria"/>
                  <a:ea typeface="Cambria"/>
                  <a:cs typeface="Cambria"/>
                  <a:sym typeface="Cambria"/>
                </a:rPr>
                <a:t>Buy Criteria</a:t>
              </a:r>
            </a:p>
          </p:txBody>
        </p:sp>
        <p:sp>
          <p:nvSpPr>
            <p:cNvPr id="10" name="Shape 401"/>
            <p:cNvSpPr/>
            <p:nvPr/>
          </p:nvSpPr>
          <p:spPr>
            <a:xfrm>
              <a:off x="1635851" y="54282"/>
              <a:ext cx="1313217" cy="525286"/>
            </a:xfrm>
            <a:prstGeom prst="chevron">
              <a:avLst>
                <a:gd name="adj" fmla="val 50000"/>
              </a:avLst>
            </a:prstGeom>
            <a:solidFill>
              <a:srgbClr val="D2D2D2"/>
            </a:solidFill>
            <a:ln w="25400" cap="flat" cmpd="sng">
              <a:solidFill>
                <a:srgbClr val="BFBFBF">
                  <a:alpha val="89803"/>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1" name="Shape 402"/>
            <p:cNvSpPr txBox="1"/>
            <p:nvPr/>
          </p:nvSpPr>
          <p:spPr>
            <a:xfrm>
              <a:off x="1898496" y="54282"/>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Industry Average </a:t>
              </a:r>
            </a:p>
          </p:txBody>
        </p:sp>
        <p:sp>
          <p:nvSpPr>
            <p:cNvPr id="12" name="Shape 403"/>
            <p:cNvSpPr/>
            <p:nvPr/>
          </p:nvSpPr>
          <p:spPr>
            <a:xfrm>
              <a:off x="2765218" y="54282"/>
              <a:ext cx="1313217" cy="525286"/>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3" name="Shape 404"/>
            <p:cNvSpPr txBox="1"/>
            <p:nvPr/>
          </p:nvSpPr>
          <p:spPr>
            <a:xfrm>
              <a:off x="3027863" y="54282"/>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SCMP</a:t>
              </a:r>
            </a:p>
          </p:txBody>
        </p:sp>
        <p:sp>
          <p:nvSpPr>
            <p:cNvPr id="14" name="Shape 405"/>
            <p:cNvSpPr/>
            <p:nvPr/>
          </p:nvSpPr>
          <p:spPr>
            <a:xfrm>
              <a:off x="259346" y="721966"/>
              <a:ext cx="1582190" cy="632875"/>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5" name="Shape 406"/>
            <p:cNvSpPr txBox="1"/>
            <p:nvPr/>
          </p:nvSpPr>
          <p:spPr>
            <a:xfrm>
              <a:off x="575785" y="721966"/>
              <a:ext cx="949313" cy="632875"/>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Revenue growth</a:t>
              </a:r>
            </a:p>
          </p:txBody>
        </p:sp>
        <p:sp>
          <p:nvSpPr>
            <p:cNvPr id="16" name="Shape 407"/>
            <p:cNvSpPr/>
            <p:nvPr/>
          </p:nvSpPr>
          <p:spPr>
            <a:xfrm>
              <a:off x="1635851" y="775760"/>
              <a:ext cx="1313217" cy="525286"/>
            </a:xfrm>
            <a:prstGeom prst="chevron">
              <a:avLst>
                <a:gd name="adj" fmla="val 50000"/>
              </a:avLst>
            </a:prstGeom>
            <a:solidFill>
              <a:srgbClr val="D2D2D2"/>
            </a:solidFill>
            <a:ln w="25400" cap="flat" cmpd="sng">
              <a:solidFill>
                <a:srgbClr val="BFBFBF">
                  <a:alpha val="89803"/>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7" name="Shape 408"/>
            <p:cNvSpPr txBox="1"/>
            <p:nvPr/>
          </p:nvSpPr>
          <p:spPr>
            <a:xfrm>
              <a:off x="1898496" y="775760"/>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36.30%</a:t>
              </a:r>
            </a:p>
          </p:txBody>
        </p:sp>
        <p:sp>
          <p:nvSpPr>
            <p:cNvPr id="18" name="Shape 409"/>
            <p:cNvSpPr/>
            <p:nvPr/>
          </p:nvSpPr>
          <p:spPr>
            <a:xfrm>
              <a:off x="2765218" y="775760"/>
              <a:ext cx="1313217" cy="525286"/>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9" name="Shape 410"/>
            <p:cNvSpPr txBox="1"/>
            <p:nvPr/>
          </p:nvSpPr>
          <p:spPr>
            <a:xfrm>
              <a:off x="3027863" y="775760"/>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36.70%</a:t>
              </a:r>
            </a:p>
          </p:txBody>
        </p:sp>
        <p:sp>
          <p:nvSpPr>
            <p:cNvPr id="20" name="Shape 411"/>
            <p:cNvSpPr/>
            <p:nvPr/>
          </p:nvSpPr>
          <p:spPr>
            <a:xfrm>
              <a:off x="259346" y="1443445"/>
              <a:ext cx="1582190" cy="632875"/>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1" name="Shape 412"/>
            <p:cNvSpPr txBox="1"/>
            <p:nvPr/>
          </p:nvSpPr>
          <p:spPr>
            <a:xfrm>
              <a:off x="575785" y="1443445"/>
              <a:ext cx="949313" cy="632875"/>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5 years of CAGR</a:t>
              </a:r>
            </a:p>
          </p:txBody>
        </p:sp>
        <p:sp>
          <p:nvSpPr>
            <p:cNvPr id="22" name="Shape 413"/>
            <p:cNvSpPr/>
            <p:nvPr/>
          </p:nvSpPr>
          <p:spPr>
            <a:xfrm>
              <a:off x="1635851" y="1497238"/>
              <a:ext cx="1313217" cy="525286"/>
            </a:xfrm>
            <a:prstGeom prst="chevron">
              <a:avLst>
                <a:gd name="adj" fmla="val 50000"/>
              </a:avLst>
            </a:prstGeom>
            <a:solidFill>
              <a:srgbClr val="D2D2D2"/>
            </a:solidFill>
            <a:ln w="25400" cap="flat" cmpd="sng">
              <a:solidFill>
                <a:srgbClr val="BFBFBF">
                  <a:alpha val="89803"/>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3" name="Shape 414"/>
            <p:cNvSpPr txBox="1"/>
            <p:nvPr/>
          </p:nvSpPr>
          <p:spPr>
            <a:xfrm>
              <a:off x="1898496" y="1497238"/>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-1.2%</a:t>
              </a:r>
            </a:p>
          </p:txBody>
        </p:sp>
        <p:sp>
          <p:nvSpPr>
            <p:cNvPr id="24" name="Shape 415"/>
            <p:cNvSpPr/>
            <p:nvPr/>
          </p:nvSpPr>
          <p:spPr>
            <a:xfrm>
              <a:off x="2765218" y="1497238"/>
              <a:ext cx="1313217" cy="525286"/>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5" name="Shape 416"/>
            <p:cNvSpPr txBox="1"/>
            <p:nvPr/>
          </p:nvSpPr>
          <p:spPr>
            <a:xfrm>
              <a:off x="3027863" y="1497238"/>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10.9%</a:t>
              </a:r>
            </a:p>
          </p:txBody>
        </p:sp>
        <p:sp>
          <p:nvSpPr>
            <p:cNvPr id="26" name="Shape 417"/>
            <p:cNvSpPr/>
            <p:nvPr/>
          </p:nvSpPr>
          <p:spPr>
            <a:xfrm>
              <a:off x="259346" y="2164923"/>
              <a:ext cx="1582190" cy="632875"/>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7" name="Shape 418"/>
            <p:cNvSpPr txBox="1"/>
            <p:nvPr/>
          </p:nvSpPr>
          <p:spPr>
            <a:xfrm>
              <a:off x="575785" y="2164923"/>
              <a:ext cx="949313" cy="632875"/>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ROE</a:t>
              </a:r>
            </a:p>
          </p:txBody>
        </p:sp>
        <p:sp>
          <p:nvSpPr>
            <p:cNvPr id="28" name="Shape 419"/>
            <p:cNvSpPr/>
            <p:nvPr/>
          </p:nvSpPr>
          <p:spPr>
            <a:xfrm>
              <a:off x="1635851" y="2218717"/>
              <a:ext cx="1313217" cy="525286"/>
            </a:xfrm>
            <a:prstGeom prst="chevron">
              <a:avLst>
                <a:gd name="adj" fmla="val 50000"/>
              </a:avLst>
            </a:prstGeom>
            <a:solidFill>
              <a:srgbClr val="D2D2D2"/>
            </a:solidFill>
            <a:ln w="25400" cap="flat" cmpd="sng">
              <a:solidFill>
                <a:srgbClr val="BFBFBF">
                  <a:alpha val="89803"/>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9" name="Shape 420"/>
            <p:cNvSpPr txBox="1"/>
            <p:nvPr/>
          </p:nvSpPr>
          <p:spPr>
            <a:xfrm>
              <a:off x="1898496" y="2218717"/>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20.30%</a:t>
              </a:r>
            </a:p>
          </p:txBody>
        </p:sp>
        <p:sp>
          <p:nvSpPr>
            <p:cNvPr id="30" name="Shape 421"/>
            <p:cNvSpPr/>
            <p:nvPr/>
          </p:nvSpPr>
          <p:spPr>
            <a:xfrm>
              <a:off x="2765218" y="2218717"/>
              <a:ext cx="1313217" cy="525286"/>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1" name="Shape 422"/>
            <p:cNvSpPr txBox="1"/>
            <p:nvPr/>
          </p:nvSpPr>
          <p:spPr>
            <a:xfrm>
              <a:off x="3027863" y="2218717"/>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34.41%</a:t>
              </a:r>
            </a:p>
          </p:txBody>
        </p:sp>
        <p:sp>
          <p:nvSpPr>
            <p:cNvPr id="32" name="Shape 423"/>
            <p:cNvSpPr/>
            <p:nvPr/>
          </p:nvSpPr>
          <p:spPr>
            <a:xfrm>
              <a:off x="259346" y="2886401"/>
              <a:ext cx="1582190" cy="632875"/>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3" name="Shape 424"/>
            <p:cNvSpPr txBox="1"/>
            <p:nvPr/>
          </p:nvSpPr>
          <p:spPr>
            <a:xfrm>
              <a:off x="575785" y="2886401"/>
              <a:ext cx="949313" cy="632875"/>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PEG</a:t>
              </a:r>
            </a:p>
          </p:txBody>
        </p:sp>
        <p:sp>
          <p:nvSpPr>
            <p:cNvPr id="34" name="Shape 425"/>
            <p:cNvSpPr/>
            <p:nvPr/>
          </p:nvSpPr>
          <p:spPr>
            <a:xfrm>
              <a:off x="1635851" y="2940196"/>
              <a:ext cx="1313217" cy="525286"/>
            </a:xfrm>
            <a:prstGeom prst="chevron">
              <a:avLst>
                <a:gd name="adj" fmla="val 50000"/>
              </a:avLst>
            </a:prstGeom>
            <a:solidFill>
              <a:srgbClr val="D2D2D2"/>
            </a:solidFill>
            <a:ln w="25400" cap="flat" cmpd="sng">
              <a:solidFill>
                <a:srgbClr val="BFBFBF">
                  <a:alpha val="89803"/>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5" name="Shape 426"/>
            <p:cNvSpPr txBox="1"/>
            <p:nvPr/>
          </p:nvSpPr>
          <p:spPr>
            <a:xfrm>
              <a:off x="1898496" y="2940196"/>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1.2</a:t>
              </a:r>
            </a:p>
          </p:txBody>
        </p:sp>
        <p:sp>
          <p:nvSpPr>
            <p:cNvPr id="36" name="Shape 427"/>
            <p:cNvSpPr/>
            <p:nvPr/>
          </p:nvSpPr>
          <p:spPr>
            <a:xfrm>
              <a:off x="2765218" y="2940196"/>
              <a:ext cx="1313217" cy="525286"/>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7" name="Shape 428"/>
            <p:cNvSpPr txBox="1"/>
            <p:nvPr/>
          </p:nvSpPr>
          <p:spPr>
            <a:xfrm>
              <a:off x="3027863" y="2940196"/>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0.39</a:t>
              </a:r>
            </a:p>
          </p:txBody>
        </p:sp>
        <p:sp>
          <p:nvSpPr>
            <p:cNvPr id="38" name="Shape 429"/>
            <p:cNvSpPr/>
            <p:nvPr/>
          </p:nvSpPr>
          <p:spPr>
            <a:xfrm>
              <a:off x="259346" y="3607880"/>
              <a:ext cx="1582190" cy="632875"/>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9" name="Shape 430"/>
            <p:cNvSpPr txBox="1"/>
            <p:nvPr/>
          </p:nvSpPr>
          <p:spPr>
            <a:xfrm>
              <a:off x="575785" y="3607880"/>
              <a:ext cx="949313" cy="632875"/>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Debt/ Equity </a:t>
              </a:r>
            </a:p>
          </p:txBody>
        </p:sp>
        <p:sp>
          <p:nvSpPr>
            <p:cNvPr id="40" name="Shape 431"/>
            <p:cNvSpPr/>
            <p:nvPr/>
          </p:nvSpPr>
          <p:spPr>
            <a:xfrm>
              <a:off x="1635851" y="3661675"/>
              <a:ext cx="1313217" cy="525286"/>
            </a:xfrm>
            <a:prstGeom prst="chevron">
              <a:avLst>
                <a:gd name="adj" fmla="val 50000"/>
              </a:avLst>
            </a:prstGeom>
            <a:solidFill>
              <a:srgbClr val="D2D2D2"/>
            </a:solidFill>
            <a:ln w="25400" cap="flat" cmpd="sng">
              <a:solidFill>
                <a:srgbClr val="BFBFBF">
                  <a:alpha val="89803"/>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41" name="Shape 432"/>
            <p:cNvSpPr txBox="1"/>
            <p:nvPr/>
          </p:nvSpPr>
          <p:spPr>
            <a:xfrm>
              <a:off x="1898496" y="3661675"/>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0.9</a:t>
              </a:r>
            </a:p>
          </p:txBody>
        </p:sp>
        <p:sp>
          <p:nvSpPr>
            <p:cNvPr id="42" name="Shape 433"/>
            <p:cNvSpPr/>
            <p:nvPr/>
          </p:nvSpPr>
          <p:spPr>
            <a:xfrm>
              <a:off x="2765218" y="3661675"/>
              <a:ext cx="1313217" cy="525286"/>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43" name="Shape 434"/>
            <p:cNvSpPr txBox="1"/>
            <p:nvPr/>
          </p:nvSpPr>
          <p:spPr>
            <a:xfrm>
              <a:off x="3027863" y="3661675"/>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0.11</a:t>
              </a:r>
            </a:p>
          </p:txBody>
        </p:sp>
      </p:grpSp>
      <p:sp>
        <p:nvSpPr>
          <p:cNvPr id="44" name="Shape 435"/>
          <p:cNvSpPr txBox="1"/>
          <p:nvPr/>
        </p:nvSpPr>
        <p:spPr>
          <a:xfrm>
            <a:off x="1016001" y="2013908"/>
            <a:ext cx="5452532" cy="707885"/>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a:solidFill>
                <a:srgbClr val="436C3C"/>
              </a:solidFill>
              <a:latin typeface="Cambria"/>
              <a:ea typeface="Cambria"/>
              <a:cs typeface="Cambria"/>
              <a:sym typeface="Cambria"/>
            </a:endParaRPr>
          </a:p>
          <a:p>
            <a:pPr algn="ctr">
              <a:buSzPct val="25000"/>
            </a:pPr>
            <a:r>
              <a:rPr lang="en" sz="1900" dirty="0">
                <a:solidFill>
                  <a:srgbClr val="005A3C"/>
                </a:solidFill>
                <a:latin typeface="Cambria"/>
                <a:ea typeface="Cambria"/>
                <a:cs typeface="Cambria"/>
                <a:sym typeface="Cambria"/>
              </a:rPr>
              <a:t>1000 Shares | $11,260.00</a:t>
            </a:r>
            <a:endParaRPr lang="en" sz="2400">
              <a:solidFill>
                <a:srgbClr val="436C3C"/>
              </a:solidFill>
              <a:latin typeface="Cambria"/>
              <a:ea typeface="Cambria"/>
              <a:cs typeface="Cambria"/>
              <a:sym typeface="Cambria"/>
            </a:endParaRPr>
          </a:p>
        </p:txBody>
      </p:sp>
      <p:pic>
        <p:nvPicPr>
          <p:cNvPr id="45" name="Shape 436"/>
          <p:cNvPicPr preferRelativeResize="0"/>
          <p:nvPr/>
        </p:nvPicPr>
        <p:blipFill>
          <a:blip r:embed="rId2">
            <a:alphaModFix amt="25000"/>
          </a:blip>
          <a:stretch>
            <a:fillRect/>
          </a:stretch>
        </p:blipFill>
        <p:spPr>
          <a:xfrm>
            <a:off x="1016005" y="2900771"/>
            <a:ext cx="5452532" cy="2596472"/>
          </a:xfrm>
          <a:prstGeom prst="rect">
            <a:avLst/>
          </a:prstGeom>
          <a:noFill/>
          <a:ln>
            <a:noFill/>
          </a:ln>
        </p:spPr>
      </p:pic>
      <p:sp>
        <p:nvSpPr>
          <p:cNvPr id="46" name="Shape 437"/>
          <p:cNvSpPr txBox="1">
            <a:spLocks noGrp="1"/>
          </p:cNvSpPr>
          <p:nvPr>
            <p:ph type="body" idx="1"/>
          </p:nvPr>
        </p:nvSpPr>
        <p:spPr>
          <a:xfrm>
            <a:off x="962267" y="3155700"/>
            <a:ext cx="5560000" cy="2715200"/>
          </a:xfrm>
          <a:prstGeom prst="rect">
            <a:avLst/>
          </a:prstGeom>
          <a:noFill/>
          <a:ln>
            <a:noFill/>
          </a:ln>
        </p:spPr>
        <p:txBody>
          <a:bodyPr vert="horz" lIns="91433" tIns="45700" rIns="91433" bIns="45700" rtlCol="0" anchor="t" anchorCtr="0">
            <a:noAutofit/>
          </a:bodyPr>
          <a:lstStyle/>
          <a:p>
            <a:pPr marL="0" indent="0">
              <a:lnSpc>
                <a:spcPct val="110000"/>
              </a:lnSpc>
              <a:spcBef>
                <a:spcPts val="0"/>
              </a:spcBef>
              <a:buClr>
                <a:schemeClr val="accent2"/>
              </a:buClr>
              <a:buSzPct val="25000"/>
              <a:buNone/>
            </a:pPr>
            <a:r>
              <a:rPr lang="en" sz="1467" dirty="0">
                <a:solidFill>
                  <a:schemeClr val="tx1"/>
                </a:solidFill>
                <a:latin typeface="Cambria"/>
                <a:ea typeface="Cambria"/>
                <a:cs typeface="Cambria"/>
                <a:sym typeface="Cambria"/>
              </a:rPr>
              <a:t>Sucampo Pharmaceuticals, Inc. conducts research focused on medical applications of prostones towards the treatment gastrointestinal inflammations and diseases.</a:t>
            </a:r>
            <a:endParaRPr lang="en" sz="1467">
              <a:solidFill>
                <a:srgbClr val="000000"/>
              </a:solidFill>
              <a:latin typeface="Cambria"/>
              <a:ea typeface="Cambria"/>
              <a:cs typeface="Cambria"/>
              <a:sym typeface="Cambria"/>
            </a:endParaRPr>
          </a:p>
          <a:p>
            <a:pPr marL="0" indent="0">
              <a:lnSpc>
                <a:spcPct val="110000"/>
              </a:lnSpc>
              <a:spcBef>
                <a:spcPts val="0"/>
              </a:spcBef>
              <a:buClr>
                <a:schemeClr val="accent2"/>
              </a:buClr>
              <a:buSzPct val="25000"/>
              <a:buNone/>
            </a:pPr>
            <a:endParaRPr sz="1467">
              <a:latin typeface="Cambria"/>
              <a:ea typeface="Cambria"/>
              <a:cs typeface="Cambria"/>
              <a:sym typeface="Cambria"/>
            </a:endParaRPr>
          </a:p>
          <a:p>
            <a:pPr marL="0" indent="0">
              <a:lnSpc>
                <a:spcPct val="110000"/>
              </a:lnSpc>
              <a:spcBef>
                <a:spcPts val="0"/>
              </a:spcBef>
              <a:buClr>
                <a:schemeClr val="accent2"/>
              </a:buClr>
              <a:buSzPct val="25000"/>
              <a:buNone/>
            </a:pPr>
            <a:r>
              <a:rPr lang="en" sz="1467" dirty="0">
                <a:solidFill>
                  <a:schemeClr val="tx1"/>
                </a:solidFill>
                <a:latin typeface="Cambria"/>
                <a:ea typeface="Cambria"/>
                <a:cs typeface="Cambria"/>
                <a:sym typeface="Cambria"/>
              </a:rPr>
              <a:t>    </a:t>
            </a:r>
            <a:endParaRPr lang="en" sz="1467">
              <a:solidFill>
                <a:schemeClr val="dk1"/>
              </a:solidFill>
              <a:latin typeface="Cambria"/>
              <a:ea typeface="Cambria"/>
              <a:cs typeface="Cambria"/>
              <a:sym typeface="Cambria"/>
            </a:endParaRPr>
          </a:p>
          <a:p>
            <a:pPr marL="0" indent="0">
              <a:lnSpc>
                <a:spcPct val="110000"/>
              </a:lnSpc>
              <a:spcBef>
                <a:spcPts val="0"/>
              </a:spcBef>
              <a:buClr>
                <a:schemeClr val="accent2"/>
              </a:buClr>
              <a:buSzPct val="25000"/>
              <a:buNone/>
            </a:pPr>
            <a:r>
              <a:rPr lang="en" sz="1467" dirty="0">
                <a:solidFill>
                  <a:schemeClr val="tx1"/>
                </a:solidFill>
                <a:latin typeface="Cambria"/>
                <a:ea typeface="Cambria"/>
                <a:cs typeface="Cambria"/>
                <a:sym typeface="Cambria"/>
              </a:rPr>
              <a:t>Sucampo Pharmaceuticals, Inc.’s mission statement is to  improve the lives of patients, caregivers, and their families through scientific exploration and innovation to solve unmet medical needs.</a:t>
            </a:r>
            <a:endParaRPr lang="en" sz="1467">
              <a:solidFill>
                <a:srgbClr val="000000"/>
              </a:solidFill>
              <a:latin typeface="Cambria"/>
              <a:ea typeface="Cambria"/>
              <a:cs typeface="Cambria"/>
              <a:sym typeface="Cambria"/>
            </a:endParaRPr>
          </a:p>
          <a:p>
            <a:pPr marL="0" indent="0">
              <a:lnSpc>
                <a:spcPct val="110000"/>
              </a:lnSpc>
              <a:spcBef>
                <a:spcPts val="0"/>
              </a:spcBef>
              <a:buClr>
                <a:schemeClr val="accent2"/>
              </a:buClr>
              <a:buSzPct val="25000"/>
              <a:buNone/>
            </a:pPr>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697914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11211" y="6486525"/>
            <a:ext cx="508000" cy="228600"/>
          </a:xfrm>
        </p:spPr>
        <p:txBody>
          <a:bodyPr/>
          <a:lstStyle/>
          <a:p>
            <a:fld id="{C4C5411A-C02D-49EF-A313-6C2D6A9C6A32}" type="slidenum">
              <a:rPr lang="en-US" smtClean="0">
                <a:solidFill>
                  <a:prstClr val="black"/>
                </a:solidFill>
              </a:rPr>
              <a:pPr/>
              <a:t>28</a:t>
            </a:fld>
            <a:endParaRPr lang="en-US" dirty="0">
              <a:solidFill>
                <a:prstClr val="black"/>
              </a:solidFill>
            </a:endParaRPr>
          </a:p>
        </p:txBody>
      </p:sp>
      <p:sp>
        <p:nvSpPr>
          <p:cNvPr id="5" name="Shape 444"/>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solidFill>
                  <a:srgbClr val="000000"/>
                </a:solidFill>
                <a:latin typeface="Cambria"/>
                <a:ea typeface="Cambria"/>
                <a:cs typeface="Cambria"/>
                <a:sym typeface="Cambria"/>
              </a:rPr>
              <a:t>Growth Strategy Position Changes</a:t>
            </a:r>
            <a:endParaRPr lang="en" sz="3467">
              <a:solidFill>
                <a:srgbClr val="000000"/>
              </a:solidFill>
              <a:latin typeface="Cambria"/>
              <a:ea typeface="Cambria"/>
              <a:cs typeface="Cambria"/>
              <a:sym typeface="Cambria"/>
            </a:endParaRPr>
          </a:p>
        </p:txBody>
      </p:sp>
      <p:sp>
        <p:nvSpPr>
          <p:cNvPr id="6" name="Shape 445"/>
          <p:cNvSpPr txBox="1"/>
          <p:nvPr/>
        </p:nvSpPr>
        <p:spPr>
          <a:xfrm>
            <a:off x="1016000" y="1425365"/>
            <a:ext cx="7467600" cy="409600"/>
          </a:xfrm>
          <a:prstGeom prst="rect">
            <a:avLst/>
          </a:prstGeom>
          <a:noFill/>
          <a:ln>
            <a:noFill/>
          </a:ln>
        </p:spPr>
        <p:txBody>
          <a:bodyPr lIns="91433" tIns="45700" rIns="91433" bIns="45700" anchor="t" anchorCtr="0">
            <a:noAutofit/>
          </a:bodyPr>
          <a:lstStyle/>
          <a:p>
            <a:pPr marL="338658" indent="-338658">
              <a:buSzPct val="25000"/>
            </a:pPr>
            <a:r>
              <a:rPr lang="en" sz="1600" b="1">
                <a:solidFill>
                  <a:schemeClr val="dk1"/>
                </a:solidFill>
                <a:latin typeface="Cambria"/>
                <a:ea typeface="Cambria"/>
                <a:cs typeface="Cambria"/>
                <a:sym typeface="Cambria"/>
              </a:rPr>
              <a:t>BROADCOM LTD. | AVGO</a:t>
            </a:r>
          </a:p>
        </p:txBody>
      </p:sp>
      <p:grpSp>
        <p:nvGrpSpPr>
          <p:cNvPr id="7" name="Shape 446"/>
          <p:cNvGrpSpPr/>
          <p:nvPr/>
        </p:nvGrpSpPr>
        <p:grpSpPr>
          <a:xfrm>
            <a:off x="7592239" y="1630639"/>
            <a:ext cx="3818972" cy="4240394"/>
            <a:chOff x="259346" y="486"/>
            <a:chExt cx="3818972" cy="4240394"/>
          </a:xfrm>
        </p:grpSpPr>
        <p:sp>
          <p:nvSpPr>
            <p:cNvPr id="8" name="Shape 447"/>
            <p:cNvSpPr/>
            <p:nvPr/>
          </p:nvSpPr>
          <p:spPr>
            <a:xfrm>
              <a:off x="259346" y="486"/>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9" name="Shape 448"/>
            <p:cNvSpPr txBox="1"/>
            <p:nvPr/>
          </p:nvSpPr>
          <p:spPr>
            <a:xfrm>
              <a:off x="575785" y="486"/>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0" name="Shape 449"/>
            <p:cNvSpPr/>
            <p:nvPr/>
          </p:nvSpPr>
          <p:spPr>
            <a:xfrm>
              <a:off x="1635851" y="54282"/>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1" name="Shape 450"/>
            <p:cNvSpPr txBox="1"/>
            <p:nvPr/>
          </p:nvSpPr>
          <p:spPr>
            <a:xfrm>
              <a:off x="1898496" y="54282"/>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Industry Average </a:t>
              </a:r>
            </a:p>
          </p:txBody>
        </p:sp>
        <p:sp>
          <p:nvSpPr>
            <p:cNvPr id="12" name="Shape 451"/>
            <p:cNvSpPr/>
            <p:nvPr/>
          </p:nvSpPr>
          <p:spPr>
            <a:xfrm>
              <a:off x="2765218" y="54282"/>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3" name="Shape 452"/>
            <p:cNvSpPr txBox="1"/>
            <p:nvPr/>
          </p:nvSpPr>
          <p:spPr>
            <a:xfrm>
              <a:off x="3027863" y="54282"/>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AVGO</a:t>
              </a:r>
            </a:p>
          </p:txBody>
        </p:sp>
        <p:sp>
          <p:nvSpPr>
            <p:cNvPr id="14" name="Shape 453"/>
            <p:cNvSpPr/>
            <p:nvPr/>
          </p:nvSpPr>
          <p:spPr>
            <a:xfrm>
              <a:off x="259346" y="721966"/>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5" name="Shape 454"/>
            <p:cNvSpPr txBox="1"/>
            <p:nvPr/>
          </p:nvSpPr>
          <p:spPr>
            <a:xfrm>
              <a:off x="575785" y="721966"/>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Revenue growth</a:t>
              </a:r>
            </a:p>
          </p:txBody>
        </p:sp>
        <p:sp>
          <p:nvSpPr>
            <p:cNvPr id="16" name="Shape 455"/>
            <p:cNvSpPr/>
            <p:nvPr/>
          </p:nvSpPr>
          <p:spPr>
            <a:xfrm>
              <a:off x="1635851" y="775760"/>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7" name="Shape 456"/>
            <p:cNvSpPr txBox="1"/>
            <p:nvPr/>
          </p:nvSpPr>
          <p:spPr>
            <a:xfrm>
              <a:off x="1898496" y="775760"/>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-2.8%</a:t>
              </a:r>
            </a:p>
          </p:txBody>
        </p:sp>
        <p:sp>
          <p:nvSpPr>
            <p:cNvPr id="18" name="Shape 457"/>
            <p:cNvSpPr/>
            <p:nvPr/>
          </p:nvSpPr>
          <p:spPr>
            <a:xfrm>
              <a:off x="2765218" y="775760"/>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9" name="Shape 458"/>
            <p:cNvSpPr txBox="1"/>
            <p:nvPr/>
          </p:nvSpPr>
          <p:spPr>
            <a:xfrm>
              <a:off x="3027863" y="775760"/>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59.90%</a:t>
              </a:r>
            </a:p>
          </p:txBody>
        </p:sp>
        <p:sp>
          <p:nvSpPr>
            <p:cNvPr id="20" name="Shape 459"/>
            <p:cNvSpPr/>
            <p:nvPr/>
          </p:nvSpPr>
          <p:spPr>
            <a:xfrm>
              <a:off x="259346" y="1443445"/>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1" name="Shape 460"/>
            <p:cNvSpPr txBox="1"/>
            <p:nvPr/>
          </p:nvSpPr>
          <p:spPr>
            <a:xfrm>
              <a:off x="575785" y="1443445"/>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5 years of CAGR</a:t>
              </a:r>
            </a:p>
          </p:txBody>
        </p:sp>
        <p:sp>
          <p:nvSpPr>
            <p:cNvPr id="22" name="Shape 461"/>
            <p:cNvSpPr/>
            <p:nvPr/>
          </p:nvSpPr>
          <p:spPr>
            <a:xfrm>
              <a:off x="1635851" y="1497238"/>
              <a:ext cx="1313100" cy="525299"/>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3" name="Shape 462"/>
            <p:cNvSpPr txBox="1"/>
            <p:nvPr/>
          </p:nvSpPr>
          <p:spPr>
            <a:xfrm>
              <a:off x="1898496" y="1497238"/>
              <a:ext cx="787800" cy="525299"/>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29.20%</a:t>
              </a:r>
            </a:p>
          </p:txBody>
        </p:sp>
        <p:sp>
          <p:nvSpPr>
            <p:cNvPr id="24" name="Shape 463"/>
            <p:cNvSpPr/>
            <p:nvPr/>
          </p:nvSpPr>
          <p:spPr>
            <a:xfrm>
              <a:off x="2765218" y="1497238"/>
              <a:ext cx="1313100" cy="525299"/>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5" name="Shape 464"/>
            <p:cNvSpPr txBox="1"/>
            <p:nvPr/>
          </p:nvSpPr>
          <p:spPr>
            <a:xfrm>
              <a:off x="3027863" y="1497238"/>
              <a:ext cx="787800" cy="525299"/>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26.70%</a:t>
              </a:r>
            </a:p>
          </p:txBody>
        </p:sp>
        <p:sp>
          <p:nvSpPr>
            <p:cNvPr id="26" name="Shape 465"/>
            <p:cNvSpPr/>
            <p:nvPr/>
          </p:nvSpPr>
          <p:spPr>
            <a:xfrm>
              <a:off x="259346" y="2164923"/>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7" name="Shape 466"/>
            <p:cNvSpPr txBox="1"/>
            <p:nvPr/>
          </p:nvSpPr>
          <p:spPr>
            <a:xfrm>
              <a:off x="575785" y="2164923"/>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ROE</a:t>
              </a:r>
            </a:p>
          </p:txBody>
        </p:sp>
        <p:sp>
          <p:nvSpPr>
            <p:cNvPr id="28" name="Shape 467"/>
            <p:cNvSpPr/>
            <p:nvPr/>
          </p:nvSpPr>
          <p:spPr>
            <a:xfrm>
              <a:off x="1635851" y="2218717"/>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9" name="Shape 468"/>
            <p:cNvSpPr txBox="1"/>
            <p:nvPr/>
          </p:nvSpPr>
          <p:spPr>
            <a:xfrm>
              <a:off x="1898496" y="2218717"/>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0.20%</a:t>
              </a:r>
            </a:p>
          </p:txBody>
        </p:sp>
        <p:sp>
          <p:nvSpPr>
            <p:cNvPr id="30" name="Shape 469"/>
            <p:cNvSpPr/>
            <p:nvPr/>
          </p:nvSpPr>
          <p:spPr>
            <a:xfrm>
              <a:off x="2765218" y="2218717"/>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1" name="Shape 470"/>
            <p:cNvSpPr txBox="1"/>
            <p:nvPr/>
          </p:nvSpPr>
          <p:spPr>
            <a:xfrm>
              <a:off x="3027863" y="2218717"/>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35.00%</a:t>
              </a:r>
            </a:p>
          </p:txBody>
        </p:sp>
        <p:sp>
          <p:nvSpPr>
            <p:cNvPr id="32" name="Shape 471"/>
            <p:cNvSpPr/>
            <p:nvPr/>
          </p:nvSpPr>
          <p:spPr>
            <a:xfrm>
              <a:off x="259346" y="2886401"/>
              <a:ext cx="1582200" cy="6329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3" name="Shape 472"/>
            <p:cNvSpPr txBox="1"/>
            <p:nvPr/>
          </p:nvSpPr>
          <p:spPr>
            <a:xfrm>
              <a:off x="575785" y="2886401"/>
              <a:ext cx="949200" cy="6329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PEG</a:t>
              </a:r>
            </a:p>
          </p:txBody>
        </p:sp>
        <p:sp>
          <p:nvSpPr>
            <p:cNvPr id="34" name="Shape 473"/>
            <p:cNvSpPr/>
            <p:nvPr/>
          </p:nvSpPr>
          <p:spPr>
            <a:xfrm>
              <a:off x="1635851" y="2940196"/>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5" name="Shape 474"/>
            <p:cNvSpPr txBox="1"/>
            <p:nvPr/>
          </p:nvSpPr>
          <p:spPr>
            <a:xfrm>
              <a:off x="1898496" y="2940196"/>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0.69</a:t>
              </a:r>
            </a:p>
          </p:txBody>
        </p:sp>
        <p:sp>
          <p:nvSpPr>
            <p:cNvPr id="36" name="Shape 475"/>
            <p:cNvSpPr/>
            <p:nvPr/>
          </p:nvSpPr>
          <p:spPr>
            <a:xfrm>
              <a:off x="2765218" y="2940196"/>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7" name="Shape 476"/>
            <p:cNvSpPr txBox="1"/>
            <p:nvPr/>
          </p:nvSpPr>
          <p:spPr>
            <a:xfrm>
              <a:off x="3027863" y="2940196"/>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0.69</a:t>
              </a:r>
            </a:p>
          </p:txBody>
        </p:sp>
        <p:sp>
          <p:nvSpPr>
            <p:cNvPr id="38" name="Shape 477"/>
            <p:cNvSpPr/>
            <p:nvPr/>
          </p:nvSpPr>
          <p:spPr>
            <a:xfrm>
              <a:off x="259346" y="3607880"/>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9" name="Shape 478"/>
            <p:cNvSpPr txBox="1"/>
            <p:nvPr/>
          </p:nvSpPr>
          <p:spPr>
            <a:xfrm>
              <a:off x="575785" y="3607880"/>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Debt/ Equity </a:t>
              </a:r>
            </a:p>
          </p:txBody>
        </p:sp>
        <p:sp>
          <p:nvSpPr>
            <p:cNvPr id="40" name="Shape 479"/>
            <p:cNvSpPr/>
            <p:nvPr/>
          </p:nvSpPr>
          <p:spPr>
            <a:xfrm>
              <a:off x="1635851" y="3661675"/>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41" name="Shape 480"/>
            <p:cNvSpPr txBox="1"/>
            <p:nvPr/>
          </p:nvSpPr>
          <p:spPr>
            <a:xfrm>
              <a:off x="1898496" y="3661675"/>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3.6</a:t>
              </a:r>
            </a:p>
          </p:txBody>
        </p:sp>
        <p:sp>
          <p:nvSpPr>
            <p:cNvPr id="42" name="Shape 481"/>
            <p:cNvSpPr/>
            <p:nvPr/>
          </p:nvSpPr>
          <p:spPr>
            <a:xfrm>
              <a:off x="2765218" y="3661675"/>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43" name="Shape 482"/>
            <p:cNvSpPr txBox="1"/>
            <p:nvPr/>
          </p:nvSpPr>
          <p:spPr>
            <a:xfrm>
              <a:off x="3027863" y="3661675"/>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83.8</a:t>
              </a:r>
            </a:p>
          </p:txBody>
        </p:sp>
      </p:grpSp>
      <p:sp>
        <p:nvSpPr>
          <p:cNvPr id="44" name="Shape 483"/>
          <p:cNvSpPr txBox="1"/>
          <p:nvPr/>
        </p:nvSpPr>
        <p:spPr>
          <a:xfrm>
            <a:off x="1016000" y="1912326"/>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123 Shares | $19,190.46</a:t>
            </a:r>
            <a:endParaRPr lang="en" sz="2400">
              <a:solidFill>
                <a:srgbClr val="436C3C"/>
              </a:solidFill>
              <a:latin typeface="Cambria"/>
              <a:ea typeface="Cambria"/>
              <a:cs typeface="Cambria"/>
              <a:sym typeface="Cambria"/>
            </a:endParaRPr>
          </a:p>
        </p:txBody>
      </p:sp>
      <p:pic>
        <p:nvPicPr>
          <p:cNvPr id="45" name="Shape 484"/>
          <p:cNvPicPr preferRelativeResize="0"/>
          <p:nvPr/>
        </p:nvPicPr>
        <p:blipFill>
          <a:blip r:embed="rId2">
            <a:alphaModFix amt="22000"/>
          </a:blip>
          <a:stretch>
            <a:fillRect/>
          </a:stretch>
        </p:blipFill>
        <p:spPr>
          <a:xfrm>
            <a:off x="1016001" y="2951323"/>
            <a:ext cx="5339567" cy="2605732"/>
          </a:xfrm>
          <a:prstGeom prst="rect">
            <a:avLst/>
          </a:prstGeom>
          <a:noFill/>
          <a:ln>
            <a:noFill/>
          </a:ln>
        </p:spPr>
      </p:pic>
      <p:sp>
        <p:nvSpPr>
          <p:cNvPr id="46" name="Shape 485"/>
          <p:cNvSpPr txBox="1">
            <a:spLocks noGrp="1"/>
          </p:cNvSpPr>
          <p:nvPr>
            <p:ph type="body" idx="1"/>
          </p:nvPr>
        </p:nvSpPr>
        <p:spPr>
          <a:xfrm>
            <a:off x="1016000" y="3046963"/>
            <a:ext cx="5452400" cy="2824400"/>
          </a:xfrm>
          <a:prstGeom prst="rect">
            <a:avLst/>
          </a:prstGeom>
          <a:noFill/>
          <a:ln>
            <a:noFill/>
          </a:ln>
        </p:spPr>
        <p:txBody>
          <a:bodyPr vert="horz" lIns="91433" tIns="45700" rIns="91433" bIns="45700" rtlCol="0" anchor="t" anchorCtr="0">
            <a:noAutofit/>
          </a:bodyPr>
          <a:lstStyle/>
          <a:p>
            <a:pPr marL="0" indent="0">
              <a:lnSpc>
                <a:spcPct val="110000"/>
              </a:lnSpc>
              <a:spcBef>
                <a:spcPts val="0"/>
              </a:spcBef>
              <a:buClr>
                <a:schemeClr val="accent2"/>
              </a:buClr>
              <a:buSzPct val="25000"/>
              <a:buNone/>
            </a:pPr>
            <a:r>
              <a:rPr lang="en" sz="1467" dirty="0">
                <a:solidFill>
                  <a:schemeClr val="tx1"/>
                </a:solidFill>
                <a:latin typeface="Cambria"/>
                <a:ea typeface="Cambria"/>
                <a:cs typeface="Cambria"/>
                <a:sym typeface="Cambria"/>
              </a:rPr>
              <a:t>Broadcom Ltd. offers semiconductor solutions and their products include broadband, processors, wireless, and ethernet. These products can be used for data center networking, home connectivity, telecommunications equipment, smartphones, power generation and alternative energy systems.</a:t>
            </a:r>
            <a:endParaRPr lang="en" sz="1467">
              <a:latin typeface="Cambria"/>
              <a:ea typeface="Cambria"/>
              <a:cs typeface="Cambria"/>
              <a:sym typeface="Cambria"/>
            </a:endParaRPr>
          </a:p>
          <a:p>
            <a:pPr marL="0" indent="0">
              <a:lnSpc>
                <a:spcPct val="110000"/>
              </a:lnSpc>
              <a:spcBef>
                <a:spcPts val="0"/>
              </a:spcBef>
              <a:buClr>
                <a:schemeClr val="accent2"/>
              </a:buClr>
              <a:buSzPct val="25000"/>
              <a:buNone/>
            </a:pPr>
            <a:endParaRPr sz="1467">
              <a:latin typeface="Cambria"/>
              <a:ea typeface="Cambria"/>
              <a:cs typeface="Cambria"/>
              <a:sym typeface="Cambria"/>
            </a:endParaRPr>
          </a:p>
          <a:p>
            <a:pPr marL="0" indent="0">
              <a:lnSpc>
                <a:spcPct val="110000"/>
              </a:lnSpc>
              <a:spcBef>
                <a:spcPts val="0"/>
              </a:spcBef>
              <a:buClr>
                <a:schemeClr val="accent2"/>
              </a:buClr>
              <a:buSzPct val="25000"/>
              <a:buNone/>
            </a:pPr>
            <a:r>
              <a:rPr lang="en" sz="1467" dirty="0">
                <a:solidFill>
                  <a:schemeClr val="tx1"/>
                </a:solidFill>
                <a:latin typeface="Cambria"/>
                <a:ea typeface="Cambria"/>
                <a:cs typeface="Cambria"/>
                <a:sym typeface="Cambria"/>
              </a:rPr>
              <a:t>    </a:t>
            </a:r>
            <a:endParaRPr lang="en" sz="1467">
              <a:solidFill>
                <a:schemeClr val="dk1"/>
              </a:solidFill>
              <a:latin typeface="Cambria"/>
              <a:ea typeface="Cambria"/>
              <a:cs typeface="Cambria"/>
              <a:sym typeface="Cambria"/>
            </a:endParaRPr>
          </a:p>
          <a:p>
            <a:pPr marL="0" indent="0">
              <a:lnSpc>
                <a:spcPct val="110000"/>
              </a:lnSpc>
              <a:spcBef>
                <a:spcPts val="0"/>
              </a:spcBef>
              <a:buClr>
                <a:schemeClr val="accent2"/>
              </a:buClr>
              <a:buSzPct val="25000"/>
              <a:buNone/>
            </a:pPr>
            <a:r>
              <a:rPr lang="en" sz="1467" dirty="0">
                <a:solidFill>
                  <a:schemeClr val="tx1"/>
                </a:solidFill>
                <a:latin typeface="Cambria"/>
                <a:ea typeface="Cambria"/>
                <a:cs typeface="Cambria"/>
                <a:sym typeface="Cambria"/>
              </a:rPr>
              <a:t>Broadcom Limited is a diversified global semiconductor leader built on 50 years of innovation, collaboration and engineering excellence.</a:t>
            </a:r>
            <a:endParaRPr lang="en" sz="1467">
              <a:solidFill>
                <a:srgbClr val="000000"/>
              </a:solidFill>
              <a:latin typeface="Cambria"/>
              <a:ea typeface="Cambria"/>
              <a:cs typeface="Cambria"/>
              <a:sym typeface="Cambria"/>
            </a:endParaRPr>
          </a:p>
          <a:p>
            <a:pPr marL="0" indent="0">
              <a:lnSpc>
                <a:spcPct val="110000"/>
              </a:lnSpc>
              <a:spcBef>
                <a:spcPts val="0"/>
              </a:spcBef>
              <a:buClr>
                <a:schemeClr val="accent2"/>
              </a:buClr>
              <a:buSzPct val="25000"/>
              <a:buNone/>
            </a:pPr>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387840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9525" y="6496050"/>
            <a:ext cx="508000" cy="228600"/>
          </a:xfrm>
        </p:spPr>
        <p:txBody>
          <a:bodyPr/>
          <a:lstStyle/>
          <a:p>
            <a:fld id="{C4C5411A-C02D-49EF-A313-6C2D6A9C6A32}" type="slidenum">
              <a:rPr lang="en-US" smtClean="0">
                <a:solidFill>
                  <a:prstClr val="black"/>
                </a:solidFill>
              </a:rPr>
              <a:pPr/>
              <a:t>29</a:t>
            </a:fld>
            <a:endParaRPr lang="en-US" dirty="0">
              <a:solidFill>
                <a:prstClr val="black"/>
              </a:solidFill>
            </a:endParaRPr>
          </a:p>
        </p:txBody>
      </p:sp>
      <p:sp>
        <p:nvSpPr>
          <p:cNvPr id="5" name="Shape 491"/>
          <p:cNvSpPr txBox="1">
            <a:spLocks/>
          </p:cNvSpPr>
          <p:nvPr/>
        </p:nvSpPr>
        <p:spPr>
          <a:xfrm>
            <a:off x="914401" y="685801"/>
            <a:ext cx="9956799" cy="740663"/>
          </a:xfrm>
          <a:prstGeom prst="rect">
            <a:avLst/>
          </a:prstGeom>
          <a:noFill/>
          <a:ln>
            <a:noFill/>
          </a:ln>
        </p:spPr>
        <p:txBody>
          <a:bodyPr vert="horz" lIns="91433" tIns="45700" rIns="91433" bIns="45700" rtlCol="0" anchor="t" anchorCtr="0">
            <a:noAutofit/>
          </a:bodyPr>
          <a:lstStyle>
            <a:lvl1pPr algn="l" defTabSz="1219170" rtl="0" eaLnBrk="1" latinLnBrk="0" hangingPunct="1">
              <a:spcBef>
                <a:spcPct val="0"/>
              </a:spcBef>
              <a:buNone/>
              <a:defRPr sz="5333" b="1" kern="1200" cap="all">
                <a:solidFill>
                  <a:schemeClr val="tx1"/>
                </a:solidFill>
                <a:latin typeface="+mj-lt"/>
                <a:ea typeface="+mj-ea"/>
                <a:cs typeface="+mj-cs"/>
              </a:defRPr>
            </a:lvl1pPr>
          </a:lstStyle>
          <a:p>
            <a:pPr>
              <a:spcBef>
                <a:spcPts val="0"/>
              </a:spcBef>
              <a:buClr>
                <a:schemeClr val="dk1"/>
              </a:buClr>
              <a:buSzPct val="25000"/>
            </a:pPr>
            <a:r>
              <a:rPr lang="en" sz="3000" cap="none" dirty="0">
                <a:solidFill>
                  <a:schemeClr val="dk1"/>
                </a:solidFill>
                <a:latin typeface="Cambria"/>
                <a:ea typeface="Cambria"/>
                <a:cs typeface="Cambria"/>
                <a:sym typeface="Cambria"/>
              </a:rPr>
              <a:t>Value Strategy Overview</a:t>
            </a:r>
            <a:endParaRPr lang="en" sz="3467">
              <a:solidFill>
                <a:schemeClr val="dk1"/>
              </a:solidFill>
              <a:latin typeface="Cambria"/>
              <a:ea typeface="Cambria"/>
              <a:cs typeface="Cambria"/>
              <a:sym typeface="Cambria"/>
            </a:endParaRPr>
          </a:p>
        </p:txBody>
      </p:sp>
      <p:sp>
        <p:nvSpPr>
          <p:cNvPr id="6" name="Shape 493"/>
          <p:cNvSpPr txBox="1"/>
          <p:nvPr/>
        </p:nvSpPr>
        <p:spPr>
          <a:xfrm>
            <a:off x="914400" y="1221677"/>
            <a:ext cx="7467600" cy="409575"/>
          </a:xfrm>
          <a:prstGeom prst="rect">
            <a:avLst/>
          </a:prstGeom>
          <a:noFill/>
          <a:ln>
            <a:noFill/>
          </a:ln>
        </p:spPr>
        <p:txBody>
          <a:bodyPr lIns="91433" tIns="45700" rIns="91433" bIns="45700" anchor="t" anchorCtr="0">
            <a:noAutofit/>
          </a:bodyPr>
          <a:lstStyle/>
          <a:p>
            <a:pPr marL="338658" indent="-338658">
              <a:buSzPct val="25000"/>
            </a:pPr>
            <a:r>
              <a:rPr lang="en" sz="1600" b="1">
                <a:solidFill>
                  <a:srgbClr val="000000"/>
                </a:solidFill>
                <a:latin typeface="Cambria"/>
                <a:ea typeface="Cambria"/>
                <a:cs typeface="Cambria"/>
                <a:sym typeface="Cambria"/>
              </a:rPr>
              <a:t>To find stocks priced less than their intrinsic value</a:t>
            </a:r>
            <a:r>
              <a:rPr lang="en" sz="1600">
                <a:solidFill>
                  <a:srgbClr val="000000"/>
                </a:solidFill>
                <a:latin typeface="Cambria"/>
                <a:ea typeface="Cambria"/>
                <a:cs typeface="Cambria"/>
                <a:sym typeface="Cambria"/>
              </a:rPr>
              <a:t> </a:t>
            </a:r>
          </a:p>
        </p:txBody>
      </p:sp>
      <p:graphicFrame>
        <p:nvGraphicFramePr>
          <p:cNvPr id="7" name="Shape 494"/>
          <p:cNvGraphicFramePr/>
          <p:nvPr>
            <p:extLst>
              <p:ext uri="{D42A27DB-BD31-4B8C-83A1-F6EECF244321}">
                <p14:modId xmlns:p14="http://schemas.microsoft.com/office/powerpoint/2010/main" val="1235402580"/>
              </p:ext>
            </p:extLst>
          </p:nvPr>
        </p:nvGraphicFramePr>
        <p:xfrm>
          <a:off x="914400" y="1969371"/>
          <a:ext cx="4881433" cy="3613232"/>
        </p:xfrm>
        <a:graphic>
          <a:graphicData uri="http://schemas.openxmlformats.org/drawingml/2006/table">
            <a:tbl>
              <a:tblPr firstRow="1" bandRow="1">
                <a:noFill/>
              </a:tblPr>
              <a:tblGrid>
                <a:gridCol w="1627133">
                  <a:extLst>
                    <a:ext uri="{9D8B030D-6E8A-4147-A177-3AD203B41FA5}">
                      <a16:colId xmlns:a16="http://schemas.microsoft.com/office/drawing/2014/main" val="20000"/>
                    </a:ext>
                  </a:extLst>
                </a:gridCol>
                <a:gridCol w="3254300">
                  <a:extLst>
                    <a:ext uri="{9D8B030D-6E8A-4147-A177-3AD203B41FA5}">
                      <a16:colId xmlns:a16="http://schemas.microsoft.com/office/drawing/2014/main" val="20001"/>
                    </a:ext>
                  </a:extLst>
                </a:gridCol>
              </a:tblGrid>
              <a:tr h="577633">
                <a:tc gridSpan="2">
                  <a:txBody>
                    <a:bodyPr/>
                    <a:lstStyle/>
                    <a:p>
                      <a:pPr marL="0" marR="0" lvl="0" indent="0" algn="ctr" rtl="0">
                        <a:spcBef>
                          <a:spcPts val="0"/>
                        </a:spcBef>
                        <a:buSzPct val="25000"/>
                        <a:buNone/>
                      </a:pPr>
                      <a:r>
                        <a:rPr lang="en" sz="1900" dirty="0">
                          <a:solidFill>
                            <a:schemeClr val="lt1"/>
                          </a:solidFill>
                          <a:latin typeface="Cambria"/>
                          <a:ea typeface="Cambria"/>
                          <a:cs typeface="Cambria"/>
                          <a:sym typeface="Cambria"/>
                        </a:rPr>
                        <a:t>BUY CRITERIA</a:t>
                      </a:r>
                    </a:p>
                  </a:txBody>
                  <a:tcPr marL="121933" marR="121933" marT="60967" marB="60967" anchor="ctr">
                    <a:lnL w="12700" cap="flat" cmpd="sng">
                      <a:solidFill>
                        <a:srgbClr val="436C3C"/>
                      </a:solidFill>
                      <a:prstDash val="solid"/>
                      <a:round/>
                      <a:headEnd type="none" w="med" len="med"/>
                      <a:tailEnd type="none" w="med" len="med"/>
                    </a:lnL>
                    <a:lnR w="12700" cap="flat" cmpd="sng">
                      <a:solidFill>
                        <a:srgbClr val="436C3C"/>
                      </a:solidFill>
                      <a:prstDash val="solid"/>
                      <a:round/>
                      <a:headEnd type="none" w="med" len="med"/>
                      <a:tailEnd type="none" w="med" len="med"/>
                    </a:lnR>
                    <a:lnT w="12700" cap="flat" cmpd="sng">
                      <a:solidFill>
                        <a:srgbClr val="436C3C"/>
                      </a:solidFill>
                      <a:prstDash val="solid"/>
                      <a:round/>
                      <a:headEnd type="none" w="med" len="med"/>
                      <a:tailEnd type="none" w="med" len="med"/>
                    </a:lnT>
                    <a:lnB w="12700" cap="flat" cmpd="sng">
                      <a:solidFill>
                        <a:srgbClr val="436C3C"/>
                      </a:solidFill>
                      <a:prstDash val="solid"/>
                      <a:round/>
                      <a:headEnd type="none" w="med" len="med"/>
                      <a:tailEnd type="none" w="med" len="med"/>
                    </a:lnB>
                    <a:solidFill>
                      <a:srgbClr val="005A3C"/>
                    </a:solidFill>
                  </a:tcPr>
                </a:tc>
                <a:tc hMerge="1">
                  <a:txBody>
                    <a:bodyPr/>
                    <a:lstStyle/>
                    <a:p>
                      <a:endParaRPr lang="en-US"/>
                    </a:p>
                  </a:txBody>
                  <a:tcPr/>
                </a:tc>
                <a:extLst>
                  <a:ext uri="{0D108BD9-81ED-4DB2-BD59-A6C34878D82A}">
                    <a16:rowId xmlns:a16="http://schemas.microsoft.com/office/drawing/2014/main" val="10000"/>
                  </a:ext>
                </a:extLst>
              </a:tr>
              <a:tr h="813833">
                <a:tc>
                  <a:txBody>
                    <a:bodyPr/>
                    <a:lstStyle/>
                    <a:p>
                      <a:pPr marL="0" marR="0" lvl="0" indent="0" algn="l" rtl="0">
                        <a:spcBef>
                          <a:spcPts val="0"/>
                        </a:spcBef>
                        <a:buSzPct val="25000"/>
                        <a:buNone/>
                      </a:pPr>
                      <a:r>
                        <a:rPr lang="en" sz="1500" b="1">
                          <a:latin typeface="Cambria"/>
                          <a:ea typeface="Cambria"/>
                          <a:cs typeface="Cambria"/>
                          <a:sym typeface="Cambria"/>
                        </a:rPr>
                        <a:t>Price/Sales</a:t>
                      </a:r>
                    </a:p>
                  </a:txBody>
                  <a:tcPr marL="121933" marR="121933" marT="60967" marB="60967">
                    <a:lnT w="12700" cap="flat" cmpd="sng">
                      <a:solidFill>
                        <a:srgbClr val="436C3C"/>
                      </a:solidFill>
                      <a:prstDash val="solid"/>
                      <a:round/>
                      <a:headEnd type="none" w="med" len="med"/>
                      <a:tailEnd type="none" w="med" len="med"/>
                    </a:lnT>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&lt; Industry Average</a:t>
                      </a:r>
                    </a:p>
                  </a:txBody>
                  <a:tcPr marL="121933" marR="121933" marT="60967" marB="60967">
                    <a:lnT w="12700" cap="flat" cmpd="sng">
                      <a:solidFill>
                        <a:srgbClr val="436C3C"/>
                      </a:solidFill>
                      <a:prstDash val="solid"/>
                      <a:round/>
                      <a:headEnd type="none" w="med" len="med"/>
                      <a:tailEnd type="none" w="med" len="med"/>
                    </a:lnT>
                    <a:solidFill>
                      <a:srgbClr val="D8D8D8"/>
                    </a:solidFill>
                  </a:tcPr>
                </a:tc>
                <a:extLst>
                  <a:ext uri="{0D108BD9-81ED-4DB2-BD59-A6C34878D82A}">
                    <a16:rowId xmlns:a16="http://schemas.microsoft.com/office/drawing/2014/main" val="10001"/>
                  </a:ext>
                </a:extLst>
              </a:tr>
              <a:tr h="813833">
                <a:tc>
                  <a:txBody>
                    <a:bodyPr/>
                    <a:lstStyle/>
                    <a:p>
                      <a:pPr marL="0" marR="0" lvl="0" indent="0" algn="l" rtl="0">
                        <a:spcBef>
                          <a:spcPts val="0"/>
                        </a:spcBef>
                        <a:buSzPct val="25000"/>
                        <a:buNone/>
                      </a:pPr>
                      <a:r>
                        <a:rPr lang="en" sz="1500" b="1">
                          <a:latin typeface="Cambria"/>
                          <a:ea typeface="Cambria"/>
                          <a:cs typeface="Cambria"/>
                          <a:sym typeface="Cambria"/>
                        </a:rPr>
                        <a:t>Price/Book </a:t>
                      </a:r>
                    </a:p>
                  </a:txBody>
                  <a:tcPr marL="121933" marR="121933" marT="60967" marB="60967">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&lt; Industry Average</a:t>
                      </a:r>
                    </a:p>
                  </a:txBody>
                  <a:tcPr marL="121933" marR="121933" marT="60967" marB="60967">
                    <a:solidFill>
                      <a:srgbClr val="D8D8D8"/>
                    </a:solidFill>
                  </a:tcPr>
                </a:tc>
                <a:extLst>
                  <a:ext uri="{0D108BD9-81ED-4DB2-BD59-A6C34878D82A}">
                    <a16:rowId xmlns:a16="http://schemas.microsoft.com/office/drawing/2014/main" val="10002"/>
                  </a:ext>
                </a:extLst>
              </a:tr>
              <a:tr h="891933">
                <a:tc>
                  <a:txBody>
                    <a:bodyPr/>
                    <a:lstStyle/>
                    <a:p>
                      <a:pPr marL="0" marR="0" lvl="0" indent="0" algn="l" rtl="0">
                        <a:spcBef>
                          <a:spcPts val="0"/>
                        </a:spcBef>
                        <a:buSzPct val="25000"/>
                        <a:buNone/>
                      </a:pPr>
                      <a:r>
                        <a:rPr lang="en" sz="1500" b="1">
                          <a:latin typeface="Cambria"/>
                          <a:ea typeface="Cambria"/>
                          <a:cs typeface="Cambria"/>
                          <a:sym typeface="Cambria"/>
                        </a:rPr>
                        <a:t>Dividends</a:t>
                      </a:r>
                    </a:p>
                  </a:txBody>
                  <a:tcPr marL="121933" marR="121933" marT="60967" marB="60967">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&gt; Industry Average</a:t>
                      </a:r>
                    </a:p>
                  </a:txBody>
                  <a:tcPr marL="121933" marR="121933" marT="60967" marB="60967">
                    <a:solidFill>
                      <a:srgbClr val="D8D8D8"/>
                    </a:solidFill>
                  </a:tcPr>
                </a:tc>
                <a:extLst>
                  <a:ext uri="{0D108BD9-81ED-4DB2-BD59-A6C34878D82A}">
                    <a16:rowId xmlns:a16="http://schemas.microsoft.com/office/drawing/2014/main" val="10003"/>
                  </a:ext>
                </a:extLst>
              </a:tr>
              <a:tr h="516000">
                <a:tc>
                  <a:txBody>
                    <a:bodyPr/>
                    <a:lstStyle/>
                    <a:p>
                      <a:pPr marL="0" marR="0" lvl="0" indent="0" algn="l" rtl="0">
                        <a:spcBef>
                          <a:spcPts val="0"/>
                        </a:spcBef>
                        <a:buSzPct val="25000"/>
                        <a:buNone/>
                      </a:pPr>
                      <a:r>
                        <a:rPr lang="en" sz="1500" b="1">
                          <a:latin typeface="Cambria"/>
                          <a:ea typeface="Cambria"/>
                          <a:cs typeface="Cambria"/>
                          <a:sym typeface="Cambria"/>
                        </a:rPr>
                        <a:t>Free Cash Flow</a:t>
                      </a:r>
                    </a:p>
                  </a:txBody>
                  <a:tcPr marL="121933" marR="121933" marT="60967" marB="60967">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Positive</a:t>
                      </a:r>
                    </a:p>
                  </a:txBody>
                  <a:tcPr marL="121933" marR="121933" marT="60967" marB="60967">
                    <a:solidFill>
                      <a:srgbClr val="D8D8D8"/>
                    </a:solidFill>
                  </a:tcPr>
                </a:tc>
                <a:extLst>
                  <a:ext uri="{0D108BD9-81ED-4DB2-BD59-A6C34878D82A}">
                    <a16:rowId xmlns:a16="http://schemas.microsoft.com/office/drawing/2014/main" val="10004"/>
                  </a:ext>
                </a:extLst>
              </a:tr>
            </a:tbl>
          </a:graphicData>
        </a:graphic>
      </p:graphicFrame>
      <p:graphicFrame>
        <p:nvGraphicFramePr>
          <p:cNvPr id="8" name="Shape 495"/>
          <p:cNvGraphicFramePr/>
          <p:nvPr>
            <p:extLst>
              <p:ext uri="{D42A27DB-BD31-4B8C-83A1-F6EECF244321}">
                <p14:modId xmlns:p14="http://schemas.microsoft.com/office/powerpoint/2010/main" val="424563110"/>
              </p:ext>
            </p:extLst>
          </p:nvPr>
        </p:nvGraphicFramePr>
        <p:xfrm>
          <a:off x="6291156" y="1965855"/>
          <a:ext cx="4884834" cy="3620267"/>
        </p:xfrm>
        <a:graphic>
          <a:graphicData uri="http://schemas.openxmlformats.org/drawingml/2006/table">
            <a:tbl>
              <a:tblPr firstRow="1" bandRow="1">
                <a:noFill/>
              </a:tblPr>
              <a:tblGrid>
                <a:gridCol w="1628267">
                  <a:extLst>
                    <a:ext uri="{9D8B030D-6E8A-4147-A177-3AD203B41FA5}">
                      <a16:colId xmlns:a16="http://schemas.microsoft.com/office/drawing/2014/main" val="20000"/>
                    </a:ext>
                  </a:extLst>
                </a:gridCol>
                <a:gridCol w="3256567">
                  <a:extLst>
                    <a:ext uri="{9D8B030D-6E8A-4147-A177-3AD203B41FA5}">
                      <a16:colId xmlns:a16="http://schemas.microsoft.com/office/drawing/2014/main" val="20001"/>
                    </a:ext>
                  </a:extLst>
                </a:gridCol>
              </a:tblGrid>
              <a:tr h="560400">
                <a:tc gridSpan="2">
                  <a:txBody>
                    <a:bodyPr/>
                    <a:lstStyle/>
                    <a:p>
                      <a:pPr marL="0" marR="0" lvl="0" indent="0" algn="ctr" rtl="0">
                        <a:spcBef>
                          <a:spcPts val="0"/>
                        </a:spcBef>
                        <a:buSzPct val="25000"/>
                        <a:buNone/>
                      </a:pPr>
                      <a:r>
                        <a:rPr lang="en" sz="1900" dirty="0">
                          <a:solidFill>
                            <a:schemeClr val="lt1"/>
                          </a:solidFill>
                          <a:latin typeface="Cambria"/>
                          <a:ea typeface="Cambria"/>
                          <a:cs typeface="Cambria"/>
                          <a:sym typeface="Cambria"/>
                        </a:rPr>
                        <a:t>SELL CRITERIA</a:t>
                      </a:r>
                    </a:p>
                  </a:txBody>
                  <a:tcPr marL="121933" marR="121933" marT="60967" marB="60967" anchor="ctr">
                    <a:lnL w="12700" cap="flat" cmpd="sng">
                      <a:solidFill>
                        <a:srgbClr val="436C3C"/>
                      </a:solidFill>
                      <a:prstDash val="solid"/>
                      <a:round/>
                      <a:headEnd type="none" w="med" len="med"/>
                      <a:tailEnd type="none" w="med" len="med"/>
                    </a:lnL>
                    <a:lnR w="12700" cap="flat" cmpd="sng">
                      <a:solidFill>
                        <a:srgbClr val="436C3C"/>
                      </a:solidFill>
                      <a:prstDash val="solid"/>
                      <a:round/>
                      <a:headEnd type="none" w="med" len="med"/>
                      <a:tailEnd type="none" w="med" len="med"/>
                    </a:lnR>
                    <a:lnT w="12700" cap="flat" cmpd="sng">
                      <a:solidFill>
                        <a:srgbClr val="436C3C"/>
                      </a:solidFill>
                      <a:prstDash val="solid"/>
                      <a:round/>
                      <a:headEnd type="none" w="med" len="med"/>
                      <a:tailEnd type="none" w="med" len="med"/>
                    </a:lnT>
                    <a:lnB w="12700" cap="flat" cmpd="sng">
                      <a:solidFill>
                        <a:srgbClr val="436C3C"/>
                      </a:solidFill>
                      <a:prstDash val="solid"/>
                      <a:round/>
                      <a:headEnd type="none" w="med" len="med"/>
                      <a:tailEnd type="none" w="med" len="med"/>
                    </a:lnB>
                    <a:solidFill>
                      <a:srgbClr val="005A3C"/>
                    </a:solidFill>
                  </a:tcPr>
                </a:tc>
                <a:tc hMerge="1">
                  <a:txBody>
                    <a:bodyPr/>
                    <a:lstStyle/>
                    <a:p>
                      <a:endParaRPr lang="en-US"/>
                    </a:p>
                  </a:txBody>
                  <a:tcPr/>
                </a:tc>
                <a:extLst>
                  <a:ext uri="{0D108BD9-81ED-4DB2-BD59-A6C34878D82A}">
                    <a16:rowId xmlns:a16="http://schemas.microsoft.com/office/drawing/2014/main" val="10000"/>
                  </a:ext>
                </a:extLst>
              </a:tr>
              <a:tr h="609267">
                <a:tc>
                  <a:txBody>
                    <a:bodyPr/>
                    <a:lstStyle/>
                    <a:p>
                      <a:pPr marL="0" marR="0" lvl="0" indent="0" algn="l" rtl="0">
                        <a:spcBef>
                          <a:spcPts val="0"/>
                        </a:spcBef>
                        <a:buSzPct val="25000"/>
                        <a:buNone/>
                      </a:pPr>
                      <a:r>
                        <a:rPr lang="en" sz="1500" b="1">
                          <a:latin typeface="Cambria"/>
                          <a:ea typeface="Cambria"/>
                          <a:cs typeface="Cambria"/>
                          <a:sym typeface="Cambria"/>
                        </a:rPr>
                        <a:t>Mergers or acquisitions</a:t>
                      </a:r>
                    </a:p>
                  </a:txBody>
                  <a:tcPr marL="121933" marR="121933" marT="60967" marB="60967">
                    <a:lnT w="12700" cap="flat" cmpd="sng">
                      <a:solidFill>
                        <a:srgbClr val="436C3C"/>
                      </a:solidFill>
                      <a:prstDash val="solid"/>
                      <a:round/>
                      <a:headEnd type="none" w="med" len="med"/>
                      <a:tailEnd type="none" w="med" len="med"/>
                    </a:lnT>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Any news in regards to M&amp;A activity</a:t>
                      </a:r>
                    </a:p>
                  </a:txBody>
                  <a:tcPr marL="121933" marR="121933" marT="60967" marB="60967">
                    <a:lnT w="12700" cap="flat" cmpd="sng">
                      <a:solidFill>
                        <a:srgbClr val="436C3C"/>
                      </a:solidFill>
                      <a:prstDash val="solid"/>
                      <a:round/>
                      <a:headEnd type="none" w="med" len="med"/>
                      <a:tailEnd type="none" w="med" len="med"/>
                    </a:lnT>
                    <a:solidFill>
                      <a:srgbClr val="D8D8D8"/>
                    </a:solidFill>
                  </a:tcPr>
                </a:tc>
                <a:extLst>
                  <a:ext uri="{0D108BD9-81ED-4DB2-BD59-A6C34878D82A}">
                    <a16:rowId xmlns:a16="http://schemas.microsoft.com/office/drawing/2014/main" val="10001"/>
                  </a:ext>
                </a:extLst>
              </a:tr>
              <a:tr h="642733">
                <a:tc>
                  <a:txBody>
                    <a:bodyPr/>
                    <a:lstStyle/>
                    <a:p>
                      <a:pPr marL="0" marR="0" lvl="0" indent="0" algn="l" rtl="0">
                        <a:spcBef>
                          <a:spcPts val="0"/>
                        </a:spcBef>
                        <a:buSzPct val="25000"/>
                        <a:buNone/>
                      </a:pPr>
                      <a:r>
                        <a:rPr lang="en" sz="1500" b="1">
                          <a:latin typeface="Cambria"/>
                          <a:ea typeface="Cambria"/>
                          <a:cs typeface="Cambria"/>
                          <a:sym typeface="Cambria"/>
                        </a:rPr>
                        <a:t>Earnings</a:t>
                      </a:r>
                    </a:p>
                  </a:txBody>
                  <a:tcPr marL="121933" marR="121933" marT="60967" marB="60967">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Significant restatement </a:t>
                      </a:r>
                    </a:p>
                  </a:txBody>
                  <a:tcPr marL="121933" marR="121933" marT="60967" marB="60967">
                    <a:solidFill>
                      <a:srgbClr val="D8D8D8"/>
                    </a:solidFill>
                  </a:tcPr>
                </a:tc>
                <a:extLst>
                  <a:ext uri="{0D108BD9-81ED-4DB2-BD59-A6C34878D82A}">
                    <a16:rowId xmlns:a16="http://schemas.microsoft.com/office/drawing/2014/main" val="10002"/>
                  </a:ext>
                </a:extLst>
              </a:tr>
              <a:tr h="609267">
                <a:tc>
                  <a:txBody>
                    <a:bodyPr/>
                    <a:lstStyle/>
                    <a:p>
                      <a:pPr marL="0" marR="0" lvl="0" indent="0" algn="l" rtl="0">
                        <a:spcBef>
                          <a:spcPts val="0"/>
                        </a:spcBef>
                        <a:buSzPct val="25000"/>
                        <a:buNone/>
                      </a:pPr>
                      <a:r>
                        <a:rPr lang="en" sz="1500" b="1">
                          <a:latin typeface="Cambria"/>
                          <a:ea typeface="Cambria"/>
                          <a:cs typeface="Cambria"/>
                          <a:sym typeface="Cambria"/>
                        </a:rPr>
                        <a:t>Executive Management</a:t>
                      </a:r>
                    </a:p>
                  </a:txBody>
                  <a:tcPr marL="121933" marR="121933" marT="60967" marB="60967">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Changes to management</a:t>
                      </a:r>
                    </a:p>
                  </a:txBody>
                  <a:tcPr marL="121933" marR="121933" marT="60967" marB="60967">
                    <a:solidFill>
                      <a:srgbClr val="D8D8D8"/>
                    </a:solidFill>
                  </a:tcPr>
                </a:tc>
                <a:extLst>
                  <a:ext uri="{0D108BD9-81ED-4DB2-BD59-A6C34878D82A}">
                    <a16:rowId xmlns:a16="http://schemas.microsoft.com/office/drawing/2014/main" val="10003"/>
                  </a:ext>
                </a:extLst>
              </a:tr>
              <a:tr h="555867">
                <a:tc>
                  <a:txBody>
                    <a:bodyPr/>
                    <a:lstStyle/>
                    <a:p>
                      <a:pPr marL="0" marR="0" lvl="0" indent="0" algn="l" rtl="0">
                        <a:spcBef>
                          <a:spcPts val="0"/>
                        </a:spcBef>
                        <a:buSzPct val="25000"/>
                        <a:buNone/>
                      </a:pPr>
                      <a:r>
                        <a:rPr lang="en" sz="1500" b="1">
                          <a:latin typeface="Cambria"/>
                          <a:ea typeface="Cambria"/>
                          <a:cs typeface="Cambria"/>
                          <a:sym typeface="Cambria"/>
                        </a:rPr>
                        <a:t>Price Targets</a:t>
                      </a:r>
                    </a:p>
                  </a:txBody>
                  <a:tcPr marL="121933" marR="121933" marT="60967" marB="60967">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Exceeds initial price target</a:t>
                      </a:r>
                    </a:p>
                  </a:txBody>
                  <a:tcPr marL="121933" marR="121933" marT="60967" marB="60967">
                    <a:solidFill>
                      <a:srgbClr val="D8D8D8"/>
                    </a:solidFill>
                  </a:tcPr>
                </a:tc>
                <a:extLst>
                  <a:ext uri="{0D108BD9-81ED-4DB2-BD59-A6C34878D82A}">
                    <a16:rowId xmlns:a16="http://schemas.microsoft.com/office/drawing/2014/main" val="10004"/>
                  </a:ext>
                </a:extLst>
              </a:tr>
              <a:tr h="642733">
                <a:tc>
                  <a:txBody>
                    <a:bodyPr/>
                    <a:lstStyle/>
                    <a:p>
                      <a:pPr marL="0" marR="0" lvl="0" indent="0" algn="l" rtl="0">
                        <a:spcBef>
                          <a:spcPts val="0"/>
                        </a:spcBef>
                        <a:buSzPct val="25000"/>
                        <a:buNone/>
                      </a:pPr>
                      <a:r>
                        <a:rPr lang="en" sz="1500" b="1">
                          <a:latin typeface="Cambria"/>
                          <a:ea typeface="Cambria"/>
                          <a:cs typeface="Cambria"/>
                          <a:sym typeface="Cambria"/>
                        </a:rPr>
                        <a:t>Price</a:t>
                      </a:r>
                    </a:p>
                  </a:txBody>
                  <a:tcPr marL="121933" marR="121933" marT="60967" marB="60967">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Trending downwards towards a stop loss  mark</a:t>
                      </a:r>
                    </a:p>
                  </a:txBody>
                  <a:tcPr marL="121933" marR="121933" marT="60967" marB="60967">
                    <a:solidFill>
                      <a:srgbClr val="D8D8D8"/>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78784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oyolagreyhounds.com/graphics/LoyolaMD_Ath_BlockL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157" y="884631"/>
            <a:ext cx="4402096" cy="474692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7204031" y="2926129"/>
            <a:ext cx="3267010" cy="663933"/>
          </a:xfrm>
        </p:spPr>
        <p:txBody>
          <a:bodyPr/>
          <a:lstStyle/>
          <a:p>
            <a:r>
              <a:rPr lang="en-US" sz="4500" dirty="0">
                <a:latin typeface="Cambria" charset="0"/>
                <a:ea typeface="Cambria" charset="0"/>
                <a:cs typeface="Cambria" charset="0"/>
              </a:rPr>
              <a:t>overview</a:t>
            </a:r>
            <a:endParaRPr lang="en-US" sz="4267" dirty="0">
              <a:latin typeface="Calibri"/>
            </a:endParaRPr>
          </a:p>
        </p:txBody>
      </p:sp>
      <p:sp>
        <p:nvSpPr>
          <p:cNvPr id="6" name="Text Placeholder 5"/>
          <p:cNvSpPr>
            <a:spLocks noGrp="1"/>
          </p:cNvSpPr>
          <p:nvPr>
            <p:ph type="body" idx="1"/>
          </p:nvPr>
        </p:nvSpPr>
        <p:spPr>
          <a:xfrm>
            <a:off x="7204031" y="2560494"/>
            <a:ext cx="2058412" cy="597052"/>
          </a:xfrm>
        </p:spPr>
        <p:txBody>
          <a:bodyPr/>
          <a:lstStyle/>
          <a:p>
            <a:r>
              <a:rPr lang="en-US" sz="2500" dirty="0">
                <a:solidFill>
                  <a:srgbClr val="005A3C"/>
                </a:solidFill>
                <a:latin typeface="Cambria" charset="0"/>
                <a:ea typeface="Cambria" charset="0"/>
                <a:cs typeface="Cambria" charset="0"/>
              </a:rPr>
              <a:t>Spring 2016</a:t>
            </a:r>
            <a:endParaRPr lang="en-US" dirty="0">
              <a:latin typeface="Calibri"/>
            </a:endParaRPr>
          </a:p>
        </p:txBody>
      </p:sp>
      <p:sp>
        <p:nvSpPr>
          <p:cNvPr id="9" name="Slide Number Placeholder 17"/>
          <p:cNvSpPr>
            <a:spLocks noGrp="1"/>
          </p:cNvSpPr>
          <p:nvPr>
            <p:ph type="sldNum" sz="quarter" idx="12"/>
          </p:nvPr>
        </p:nvSpPr>
        <p:spPr>
          <a:xfrm>
            <a:off x="11480800" y="6400800"/>
            <a:ext cx="812800" cy="471171"/>
          </a:xfrm>
          <a:prstGeom prst="rect">
            <a:avLst/>
          </a:prstGeom>
        </p:spPr>
        <p:txBody>
          <a:bodyPr anchor="ctr" anchorCtr="0"/>
          <a:lstStyle/>
          <a:p>
            <a:fld id="{C4C5411A-C02D-49EF-A313-6C2D6A9C6A32}" type="slidenum">
              <a:rPr lang="en-US" smtClean="0">
                <a:solidFill>
                  <a:prstClr val="black"/>
                </a:solidFill>
                <a:latin typeface="Cambria" charset="0"/>
                <a:ea typeface="Cambria" charset="0"/>
                <a:cs typeface="Cambria" charset="0"/>
              </a:rPr>
              <a:pPr/>
              <a:t>3</a:t>
            </a:fld>
            <a:endParaRPr lang="en-US" dirty="0">
              <a:solidFill>
                <a:prstClr val="black"/>
              </a:solidFill>
            </a:endParaRPr>
          </a:p>
        </p:txBody>
      </p:sp>
      <p:graphicFrame>
        <p:nvGraphicFramePr>
          <p:cNvPr id="7" name="Diagram 1"/>
          <p:cNvGraphicFramePr/>
          <p:nvPr>
            <p:extLst>
              <p:ext uri="{D42A27DB-BD31-4B8C-83A1-F6EECF244321}">
                <p14:modId xmlns:p14="http://schemas.microsoft.com/office/powerpoint/2010/main" val="2363477879"/>
              </p:ext>
            </p:extLst>
          </p:nvPr>
        </p:nvGraphicFramePr>
        <p:xfrm>
          <a:off x="266701" y="5816601"/>
          <a:ext cx="11658600" cy="4614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97710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0000" y="6477000"/>
            <a:ext cx="508000" cy="228600"/>
          </a:xfrm>
        </p:spPr>
        <p:txBody>
          <a:bodyPr/>
          <a:lstStyle/>
          <a:p>
            <a:fld id="{C4C5411A-C02D-49EF-A313-6C2D6A9C6A32}" type="slidenum">
              <a:rPr lang="en-US" smtClean="0">
                <a:solidFill>
                  <a:prstClr val="black"/>
                </a:solidFill>
              </a:rPr>
              <a:pPr/>
              <a:t>30</a:t>
            </a:fld>
            <a:endParaRPr lang="en-US" dirty="0">
              <a:solidFill>
                <a:prstClr val="black"/>
              </a:solidFill>
            </a:endParaRPr>
          </a:p>
        </p:txBody>
      </p:sp>
      <p:sp>
        <p:nvSpPr>
          <p:cNvPr id="5" name="Shape 501"/>
          <p:cNvSpPr txBox="1">
            <a:spLocks noGrp="1"/>
          </p:cNvSpPr>
          <p:nvPr>
            <p:ph type="title"/>
          </p:nvPr>
        </p:nvSpPr>
        <p:spPr>
          <a:xfrm>
            <a:off x="914401" y="685801"/>
            <a:ext cx="9956799" cy="740663"/>
          </a:xfrm>
          <a:prstGeom prst="rect">
            <a:avLst/>
          </a:prstGeom>
          <a:noFill/>
          <a:ln>
            <a:noFill/>
          </a:ln>
        </p:spPr>
        <p:txBody>
          <a:bodyPr vert="horz" lIns="91433" tIns="45700" rIns="91433" bIns="45700" rtlCol="0" anchor="t"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Value Strategy Overview</a:t>
            </a:r>
            <a:endParaRPr lang="en" sz="3467">
              <a:solidFill>
                <a:schemeClr val="dk1"/>
              </a:solidFill>
              <a:latin typeface="Cambria"/>
              <a:ea typeface="Cambria"/>
              <a:cs typeface="Cambria"/>
              <a:sym typeface="Cambria"/>
            </a:endParaRPr>
          </a:p>
        </p:txBody>
      </p:sp>
      <p:sp>
        <p:nvSpPr>
          <p:cNvPr id="6" name="Shape 502"/>
          <p:cNvSpPr txBox="1">
            <a:spLocks noGrp="1"/>
          </p:cNvSpPr>
          <p:nvPr>
            <p:ph type="body" idx="1"/>
          </p:nvPr>
        </p:nvSpPr>
        <p:spPr>
          <a:xfrm>
            <a:off x="6474827" y="2315019"/>
            <a:ext cx="3977599" cy="2870399"/>
          </a:xfrm>
          <a:prstGeom prst="rect">
            <a:avLst/>
          </a:prstGeom>
          <a:noFill/>
          <a:ln>
            <a:noFill/>
          </a:ln>
        </p:spPr>
        <p:txBody>
          <a:bodyPr vert="horz" lIns="91433" tIns="45700" rIns="91433" bIns="45700" rtlCol="0" anchor="t" anchorCtr="0">
            <a:noAutofit/>
          </a:bodyPr>
          <a:lstStyle/>
          <a:p>
            <a:pPr marL="457189" indent="-457189">
              <a:lnSpc>
                <a:spcPct val="110000"/>
              </a:lnSpc>
              <a:spcBef>
                <a:spcPts val="0"/>
              </a:spcBef>
              <a:buClr>
                <a:schemeClr val="dk1"/>
              </a:buClr>
              <a:buSzPct val="100000"/>
              <a:buFont typeface="Arial"/>
              <a:buAutoNum type="arabicPeriod"/>
            </a:pPr>
            <a:r>
              <a:rPr lang="en" sz="2133" dirty="0">
                <a:solidFill>
                  <a:schemeClr val="tx1"/>
                </a:solidFill>
                <a:latin typeface="Cambria"/>
                <a:ea typeface="Cambria"/>
                <a:cs typeface="Cambria"/>
                <a:sym typeface="Cambria"/>
              </a:rPr>
              <a:t>Whirlpool Corporation</a:t>
            </a:r>
            <a:endParaRPr lang="en" sz="2133">
              <a:latin typeface="Cambria"/>
              <a:ea typeface="Cambria"/>
              <a:cs typeface="Cambria"/>
              <a:sym typeface="Cambria"/>
            </a:endParaRPr>
          </a:p>
          <a:p>
            <a:pPr marL="457189" indent="-457189">
              <a:lnSpc>
                <a:spcPct val="110000"/>
              </a:lnSpc>
              <a:spcBef>
                <a:spcPts val="400"/>
              </a:spcBef>
              <a:buClr>
                <a:schemeClr val="dk1"/>
              </a:buClr>
              <a:buSzPct val="100000"/>
              <a:buFont typeface="Cambria"/>
              <a:buAutoNum type="arabicPeriod"/>
            </a:pPr>
            <a:r>
              <a:rPr lang="en" sz="2133" dirty="0">
                <a:solidFill>
                  <a:schemeClr val="tx1"/>
                </a:solidFill>
                <a:latin typeface="Cambria"/>
                <a:ea typeface="Cambria"/>
                <a:cs typeface="Cambria"/>
                <a:sym typeface="Cambria"/>
              </a:rPr>
              <a:t>Time Warner, Inc.</a:t>
            </a:r>
            <a:endParaRPr lang="en" sz="2133">
              <a:latin typeface="Cambria"/>
              <a:ea typeface="Cambria"/>
              <a:cs typeface="Cambria"/>
              <a:sym typeface="Cambria"/>
            </a:endParaRPr>
          </a:p>
          <a:p>
            <a:pPr marL="457189" indent="-457189">
              <a:lnSpc>
                <a:spcPct val="110000"/>
              </a:lnSpc>
              <a:spcBef>
                <a:spcPts val="400"/>
              </a:spcBef>
              <a:buClr>
                <a:schemeClr val="dk1"/>
              </a:buClr>
              <a:buSzPct val="100000"/>
              <a:buFont typeface="Cambria"/>
              <a:buAutoNum type="arabicPeriod"/>
            </a:pPr>
            <a:r>
              <a:rPr lang="en" sz="2133" dirty="0">
                <a:solidFill>
                  <a:schemeClr val="tx1"/>
                </a:solidFill>
                <a:latin typeface="Cambria"/>
                <a:ea typeface="Cambria"/>
                <a:cs typeface="Cambria"/>
                <a:sym typeface="Cambria"/>
              </a:rPr>
              <a:t>New Media, Inc.</a:t>
            </a:r>
            <a:endParaRPr lang="en" sz="2133">
              <a:latin typeface="Cambria"/>
              <a:ea typeface="Cambria"/>
              <a:cs typeface="Cambria"/>
              <a:sym typeface="Cambria"/>
            </a:endParaRPr>
          </a:p>
          <a:p>
            <a:pPr marL="457189" indent="-457189">
              <a:lnSpc>
                <a:spcPct val="110000"/>
              </a:lnSpc>
              <a:spcBef>
                <a:spcPts val="400"/>
              </a:spcBef>
              <a:buClr>
                <a:schemeClr val="dk1"/>
              </a:buClr>
              <a:buSzPct val="100000"/>
              <a:buFont typeface="Cambria"/>
              <a:buAutoNum type="arabicPeriod"/>
            </a:pPr>
            <a:r>
              <a:rPr lang="en" sz="2133" dirty="0">
                <a:solidFill>
                  <a:schemeClr val="tx1"/>
                </a:solidFill>
                <a:latin typeface="Cambria"/>
                <a:ea typeface="Cambria"/>
                <a:cs typeface="Cambria"/>
                <a:sym typeface="Cambria"/>
              </a:rPr>
              <a:t>Johnson Controls, Inc</a:t>
            </a:r>
            <a:endParaRPr lang="en" sz="2133">
              <a:latin typeface="Cambria"/>
              <a:ea typeface="Cambria"/>
              <a:cs typeface="Cambria"/>
              <a:sym typeface="Cambria"/>
            </a:endParaRPr>
          </a:p>
          <a:p>
            <a:pPr marL="457189" indent="-457189">
              <a:lnSpc>
                <a:spcPct val="110000"/>
              </a:lnSpc>
              <a:spcBef>
                <a:spcPts val="400"/>
              </a:spcBef>
              <a:buClr>
                <a:schemeClr val="dk1"/>
              </a:buClr>
              <a:buSzPct val="100000"/>
              <a:buFont typeface="Cambria"/>
              <a:buAutoNum type="arabicPeriod"/>
            </a:pPr>
            <a:r>
              <a:rPr lang="en" sz="2133" dirty="0">
                <a:solidFill>
                  <a:schemeClr val="tx1"/>
                </a:solidFill>
                <a:latin typeface="Cambria"/>
                <a:ea typeface="Cambria"/>
                <a:cs typeface="Cambria"/>
                <a:sym typeface="Cambria"/>
              </a:rPr>
              <a:t>Hasbro, Inc.</a:t>
            </a:r>
            <a:endParaRPr lang="en" sz="2133">
              <a:latin typeface="Cambria"/>
              <a:ea typeface="Cambria"/>
              <a:cs typeface="Cambria"/>
              <a:sym typeface="Cambria"/>
            </a:endParaRPr>
          </a:p>
          <a:p>
            <a:pPr marL="457189" indent="-457189">
              <a:lnSpc>
                <a:spcPct val="110000"/>
              </a:lnSpc>
              <a:spcBef>
                <a:spcPts val="400"/>
              </a:spcBef>
              <a:buClr>
                <a:schemeClr val="dk1"/>
              </a:buClr>
              <a:buSzPct val="100000"/>
              <a:buFont typeface="Cambria"/>
              <a:buAutoNum type="arabicPeriod"/>
            </a:pPr>
            <a:r>
              <a:rPr lang="en" sz="2133" dirty="0">
                <a:solidFill>
                  <a:schemeClr val="tx1"/>
                </a:solidFill>
                <a:latin typeface="Cambria"/>
                <a:ea typeface="Cambria"/>
                <a:cs typeface="Cambria"/>
                <a:sym typeface="Cambria"/>
              </a:rPr>
              <a:t>Johnson &amp; Johnson</a:t>
            </a:r>
            <a:endParaRPr lang="en" sz="2133">
              <a:latin typeface="Cambria"/>
              <a:ea typeface="Cambria"/>
              <a:cs typeface="Cambria"/>
              <a:sym typeface="Cambria"/>
            </a:endParaRPr>
          </a:p>
          <a:p>
            <a:pPr marL="457189" indent="-457189">
              <a:lnSpc>
                <a:spcPct val="110000"/>
              </a:lnSpc>
              <a:spcBef>
                <a:spcPts val="400"/>
              </a:spcBef>
              <a:buClr>
                <a:schemeClr val="dk1"/>
              </a:buClr>
              <a:buSzPct val="100000"/>
              <a:buFont typeface="Cambria"/>
              <a:buAutoNum type="arabicPeriod"/>
            </a:pPr>
            <a:r>
              <a:rPr lang="en" sz="2133" dirty="0">
                <a:solidFill>
                  <a:schemeClr val="tx1"/>
                </a:solidFill>
                <a:latin typeface="Cambria"/>
                <a:ea typeface="Cambria"/>
                <a:cs typeface="Cambria"/>
                <a:sym typeface="Cambria"/>
              </a:rPr>
              <a:t>Microsoft, Corp.</a:t>
            </a:r>
            <a:endParaRPr lang="en" sz="2133">
              <a:latin typeface="Cambria"/>
              <a:ea typeface="Cambria"/>
              <a:cs typeface="Cambria"/>
              <a:sym typeface="Cambria"/>
            </a:endParaRPr>
          </a:p>
          <a:p>
            <a:pPr indent="0">
              <a:spcBef>
                <a:spcPts val="400"/>
              </a:spcBef>
              <a:buClr>
                <a:schemeClr val="dk1"/>
              </a:buClr>
              <a:buSzPct val="100000"/>
              <a:buFont typeface="Cambria"/>
              <a:buAutoNum type="arabicPeriod"/>
            </a:pPr>
            <a:r>
              <a:rPr lang="en" sz="2133" dirty="0">
                <a:solidFill>
                  <a:schemeClr val="tx1"/>
                </a:solidFill>
                <a:latin typeface="Cambria"/>
                <a:ea typeface="Cambria"/>
                <a:cs typeface="Cambria"/>
                <a:sym typeface="Cambria"/>
              </a:rPr>
              <a:t> </a:t>
            </a:r>
            <a:r>
              <a:rPr lang="en" sz="2133">
                <a:solidFill>
                  <a:schemeClr val="tx1"/>
                </a:solidFill>
                <a:latin typeface="Cambria"/>
                <a:ea typeface="Cambria"/>
                <a:cs typeface="Cambria"/>
                <a:sym typeface="Cambria"/>
              </a:rPr>
              <a:t>   Flir </a:t>
            </a:r>
            <a:r>
              <a:rPr lang="en" sz="2133" dirty="0">
                <a:solidFill>
                  <a:schemeClr val="tx1"/>
                </a:solidFill>
                <a:latin typeface="Cambria"/>
                <a:ea typeface="Cambria"/>
                <a:cs typeface="Cambria"/>
                <a:sym typeface="Cambria"/>
              </a:rPr>
              <a:t>Systems, Inc.</a:t>
            </a:r>
            <a:endParaRPr lang="en" sz="2133">
              <a:latin typeface="Cambria"/>
              <a:ea typeface="Cambria"/>
              <a:cs typeface="Cambria"/>
              <a:sym typeface="Cambria"/>
            </a:endParaRPr>
          </a:p>
          <a:p>
            <a:pPr marL="457189" indent="-457189">
              <a:lnSpc>
                <a:spcPct val="110000"/>
              </a:lnSpc>
              <a:spcBef>
                <a:spcPts val="400"/>
              </a:spcBef>
              <a:buClr>
                <a:schemeClr val="dk1"/>
              </a:buClr>
              <a:buSzPct val="100000"/>
              <a:buFont typeface="Cambria"/>
              <a:buAutoNum type="arabicPeriod"/>
            </a:pPr>
            <a:r>
              <a:rPr lang="en" sz="2133" dirty="0">
                <a:solidFill>
                  <a:schemeClr val="tx1"/>
                </a:solidFill>
                <a:latin typeface="Cambria"/>
                <a:ea typeface="Cambria"/>
                <a:cs typeface="Cambria"/>
                <a:sym typeface="Cambria"/>
              </a:rPr>
              <a:t>Seadrill Partners, LLC</a:t>
            </a:r>
            <a:endParaRPr lang="en" sz="2133">
              <a:latin typeface="Cambria"/>
              <a:ea typeface="Cambria"/>
              <a:cs typeface="Cambria"/>
              <a:sym typeface="Cambria"/>
            </a:endParaRPr>
          </a:p>
          <a:p>
            <a:pPr marL="457189" indent="-457189">
              <a:lnSpc>
                <a:spcPct val="110000"/>
              </a:lnSpc>
              <a:spcBef>
                <a:spcPts val="667"/>
              </a:spcBef>
              <a:buClr>
                <a:schemeClr val="dk1"/>
              </a:buClr>
              <a:buSzPct val="100000"/>
              <a:buNone/>
            </a:pPr>
            <a:endParaRPr sz="3200">
              <a:solidFill>
                <a:schemeClr val="dk1"/>
              </a:solidFill>
              <a:latin typeface="Cambria"/>
              <a:ea typeface="Cambria"/>
              <a:cs typeface="Cambria"/>
              <a:sym typeface="Cambria"/>
            </a:endParaRPr>
          </a:p>
        </p:txBody>
      </p:sp>
      <p:sp>
        <p:nvSpPr>
          <p:cNvPr id="7" name="Shape 504"/>
          <p:cNvSpPr txBox="1"/>
          <p:nvPr/>
        </p:nvSpPr>
        <p:spPr>
          <a:xfrm>
            <a:off x="914400" y="1716888"/>
            <a:ext cx="4758267" cy="420563"/>
          </a:xfrm>
          <a:prstGeom prst="rect">
            <a:avLst/>
          </a:prstGeom>
          <a:solidFill>
            <a:srgbClr val="D2D2D2"/>
          </a:solidFill>
          <a:ln>
            <a:noFill/>
          </a:ln>
        </p:spPr>
        <p:txBody>
          <a:bodyPr lIns="91433" tIns="45700" rIns="91433" bIns="45700" anchor="t" anchorCtr="0">
            <a:noAutofit/>
          </a:bodyPr>
          <a:lstStyle/>
          <a:p>
            <a:pPr algn="ctr">
              <a:buSzPct val="25000"/>
            </a:pPr>
            <a:r>
              <a:rPr lang="en" sz="2133" b="1" dirty="0">
                <a:solidFill>
                  <a:srgbClr val="005A3C"/>
                </a:solidFill>
                <a:latin typeface="Cambria"/>
                <a:ea typeface="Cambria"/>
                <a:cs typeface="Cambria"/>
                <a:sym typeface="Cambria"/>
              </a:rPr>
              <a:t>Stop Loss Criteria</a:t>
            </a:r>
            <a:endParaRPr lang="en" sz="2133" b="1">
              <a:solidFill>
                <a:srgbClr val="436C3C"/>
              </a:solidFill>
              <a:latin typeface="Cambria"/>
              <a:ea typeface="Cambria"/>
              <a:cs typeface="Cambria"/>
              <a:sym typeface="Cambria"/>
            </a:endParaRPr>
          </a:p>
        </p:txBody>
      </p:sp>
      <p:sp>
        <p:nvSpPr>
          <p:cNvPr id="8" name="Shape 505"/>
          <p:cNvSpPr txBox="1"/>
          <p:nvPr/>
        </p:nvSpPr>
        <p:spPr>
          <a:xfrm>
            <a:off x="6319519" y="1716888"/>
            <a:ext cx="4758267" cy="420563"/>
          </a:xfrm>
          <a:prstGeom prst="rect">
            <a:avLst/>
          </a:prstGeom>
          <a:solidFill>
            <a:srgbClr val="D2D2D2"/>
          </a:solidFill>
          <a:ln>
            <a:noFill/>
          </a:ln>
        </p:spPr>
        <p:txBody>
          <a:bodyPr lIns="91433" tIns="45700" rIns="91433" bIns="45700" anchor="t" anchorCtr="0">
            <a:noAutofit/>
          </a:bodyPr>
          <a:lstStyle/>
          <a:p>
            <a:pPr algn="ctr">
              <a:buSzPct val="25000"/>
            </a:pPr>
            <a:r>
              <a:rPr lang="en" sz="2133" b="1" dirty="0">
                <a:solidFill>
                  <a:srgbClr val="005A3C"/>
                </a:solidFill>
                <a:latin typeface="Cambria"/>
                <a:ea typeface="Cambria"/>
                <a:cs typeface="Cambria"/>
                <a:sym typeface="Cambria"/>
              </a:rPr>
              <a:t>Acquisitions</a:t>
            </a:r>
            <a:endParaRPr lang="en" sz="2133" b="1">
              <a:solidFill>
                <a:srgbClr val="436C3C"/>
              </a:solidFill>
              <a:latin typeface="Cambria"/>
              <a:ea typeface="Cambria"/>
              <a:cs typeface="Cambria"/>
              <a:sym typeface="Cambria"/>
            </a:endParaRPr>
          </a:p>
        </p:txBody>
      </p:sp>
      <p:sp>
        <p:nvSpPr>
          <p:cNvPr id="9" name="Shape 506"/>
          <p:cNvSpPr txBox="1"/>
          <p:nvPr/>
        </p:nvSpPr>
        <p:spPr>
          <a:xfrm>
            <a:off x="914400" y="2472267"/>
            <a:ext cx="5080000" cy="1405255"/>
          </a:xfrm>
          <a:prstGeom prst="rect">
            <a:avLst/>
          </a:prstGeom>
          <a:noFill/>
          <a:ln>
            <a:noFill/>
          </a:ln>
        </p:spPr>
        <p:txBody>
          <a:bodyPr lIns="91433" tIns="45700" rIns="91433" bIns="45700" anchor="t" anchorCtr="0">
            <a:noAutofit/>
          </a:bodyPr>
          <a:lstStyle/>
          <a:p>
            <a:pPr>
              <a:buSzPct val="25000"/>
            </a:pPr>
            <a:r>
              <a:rPr lang="en" sz="2133">
                <a:solidFill>
                  <a:srgbClr val="000000"/>
                </a:solidFill>
                <a:latin typeface="Cambria"/>
                <a:ea typeface="Cambria"/>
                <a:cs typeface="Cambria"/>
                <a:sym typeface="Cambria"/>
              </a:rPr>
              <a:t>Given the increase in volatility surrounding the economic uncertainty in China, we decided not to use stop losses this semester. </a:t>
            </a:r>
          </a:p>
        </p:txBody>
      </p:sp>
    </p:spTree>
    <p:extLst>
      <p:ext uri="{BB962C8B-B14F-4D97-AF65-F5344CB8AC3E}">
        <p14:creationId xmlns:p14="http://schemas.microsoft.com/office/powerpoint/2010/main" val="1762100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87150" y="6524625"/>
            <a:ext cx="508000" cy="228600"/>
          </a:xfrm>
        </p:spPr>
        <p:txBody>
          <a:bodyPr/>
          <a:lstStyle/>
          <a:p>
            <a:fld id="{C4C5411A-C02D-49EF-A313-6C2D6A9C6A32}" type="slidenum">
              <a:rPr lang="en-US" smtClean="0">
                <a:solidFill>
                  <a:prstClr val="black"/>
                </a:solidFill>
              </a:rPr>
              <a:pPr/>
              <a:t>31</a:t>
            </a:fld>
            <a:endParaRPr lang="en-US" dirty="0">
              <a:solidFill>
                <a:prstClr val="black"/>
              </a:solidFill>
            </a:endParaRPr>
          </a:p>
        </p:txBody>
      </p:sp>
      <p:sp>
        <p:nvSpPr>
          <p:cNvPr id="5" name="Shape 513"/>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latin typeface="Cambria"/>
                <a:ea typeface="Cambria"/>
                <a:cs typeface="Cambria"/>
                <a:sym typeface="Cambria"/>
              </a:rPr>
              <a:t>Value</a:t>
            </a:r>
            <a:r>
              <a:rPr lang="en" sz="3000" b="1" dirty="0">
                <a:solidFill>
                  <a:srgbClr val="000000"/>
                </a:solidFill>
                <a:latin typeface="Cambria"/>
                <a:ea typeface="Cambria"/>
                <a:cs typeface="Cambria"/>
                <a:sym typeface="Cambria"/>
              </a:rPr>
              <a:t> Strategy Position Changes</a:t>
            </a:r>
            <a:endParaRPr lang="en" sz="3467">
              <a:solidFill>
                <a:srgbClr val="000000"/>
              </a:solidFill>
              <a:latin typeface="Cambria"/>
              <a:ea typeface="Cambria"/>
              <a:cs typeface="Cambria"/>
              <a:sym typeface="Cambria"/>
            </a:endParaRPr>
          </a:p>
        </p:txBody>
      </p:sp>
      <p:sp>
        <p:nvSpPr>
          <p:cNvPr id="6" name="Shape 514"/>
          <p:cNvSpPr txBox="1"/>
          <p:nvPr/>
        </p:nvSpPr>
        <p:spPr>
          <a:xfrm>
            <a:off x="718053" y="1431610"/>
            <a:ext cx="7467600" cy="409600"/>
          </a:xfrm>
          <a:prstGeom prst="rect">
            <a:avLst/>
          </a:prstGeom>
          <a:noFill/>
          <a:ln>
            <a:noFill/>
          </a:ln>
        </p:spPr>
        <p:txBody>
          <a:bodyPr lIns="91433" tIns="45700" rIns="91433" bIns="45700" anchor="t" anchorCtr="0">
            <a:noAutofit/>
          </a:bodyPr>
          <a:lstStyle/>
          <a:p>
            <a:pPr marL="338658">
              <a:buClr>
                <a:schemeClr val="dk1"/>
              </a:buClr>
              <a:buSzPct val="25000"/>
            </a:pPr>
            <a:r>
              <a:rPr lang="en" sz="1600" b="1">
                <a:solidFill>
                  <a:schemeClr val="dk1"/>
                </a:solidFill>
                <a:latin typeface="Cambria"/>
                <a:ea typeface="Cambria"/>
                <a:cs typeface="Cambria"/>
                <a:sym typeface="Cambria"/>
              </a:rPr>
              <a:t>WHIRLPOOL CORPORATION | WHR</a:t>
            </a:r>
          </a:p>
        </p:txBody>
      </p:sp>
      <p:sp>
        <p:nvSpPr>
          <p:cNvPr id="7" name="Shape 515"/>
          <p:cNvSpPr txBox="1"/>
          <p:nvPr/>
        </p:nvSpPr>
        <p:spPr>
          <a:xfrm>
            <a:off x="1016000" y="1912326"/>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76 Shares | $13,904.20</a:t>
            </a:r>
            <a:endParaRPr lang="en" sz="2400">
              <a:solidFill>
                <a:srgbClr val="436C3C"/>
              </a:solidFill>
              <a:latin typeface="Cambria"/>
              <a:ea typeface="Cambria"/>
              <a:cs typeface="Cambria"/>
              <a:sym typeface="Cambria"/>
            </a:endParaRPr>
          </a:p>
        </p:txBody>
      </p:sp>
      <p:grpSp>
        <p:nvGrpSpPr>
          <p:cNvPr id="8" name="Shape 516"/>
          <p:cNvGrpSpPr/>
          <p:nvPr/>
        </p:nvGrpSpPr>
        <p:grpSpPr>
          <a:xfrm>
            <a:off x="7334055" y="1753495"/>
            <a:ext cx="4335384" cy="3994612"/>
            <a:chOff x="1162" y="123343"/>
            <a:chExt cx="4335385" cy="3994612"/>
          </a:xfrm>
        </p:grpSpPr>
        <p:sp>
          <p:nvSpPr>
            <p:cNvPr id="9" name="Shape 517"/>
            <p:cNvSpPr/>
            <p:nvPr/>
          </p:nvSpPr>
          <p:spPr>
            <a:xfrm>
              <a:off x="1162" y="123343"/>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0" name="Shape 518"/>
            <p:cNvSpPr txBox="1"/>
            <p:nvPr/>
          </p:nvSpPr>
          <p:spPr>
            <a:xfrm>
              <a:off x="360385" y="123343"/>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1" name="Shape 519"/>
            <p:cNvSpPr/>
            <p:nvPr/>
          </p:nvSpPr>
          <p:spPr>
            <a:xfrm>
              <a:off x="1563780" y="184410"/>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2" name="Shape 520"/>
            <p:cNvSpPr txBox="1"/>
            <p:nvPr/>
          </p:nvSpPr>
          <p:spPr>
            <a:xfrm>
              <a:off x="1861935" y="184410"/>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Industry Average </a:t>
              </a:r>
            </a:p>
          </p:txBody>
        </p:sp>
        <p:sp>
          <p:nvSpPr>
            <p:cNvPr id="13" name="Shape 521"/>
            <p:cNvSpPr/>
            <p:nvPr/>
          </p:nvSpPr>
          <p:spPr>
            <a:xfrm>
              <a:off x="2845847" y="184410"/>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4" name="Shape 522"/>
            <p:cNvSpPr txBox="1"/>
            <p:nvPr/>
          </p:nvSpPr>
          <p:spPr>
            <a:xfrm>
              <a:off x="3144001" y="184410"/>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WHR</a:t>
              </a:r>
            </a:p>
          </p:txBody>
        </p:sp>
        <p:sp>
          <p:nvSpPr>
            <p:cNvPr id="15" name="Shape 523"/>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6" name="Shape 524"/>
            <p:cNvSpPr txBox="1"/>
            <p:nvPr/>
          </p:nvSpPr>
          <p:spPr>
            <a:xfrm>
              <a:off x="360385" y="942370"/>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Sales </a:t>
              </a:r>
            </a:p>
          </p:txBody>
        </p:sp>
        <p:sp>
          <p:nvSpPr>
            <p:cNvPr id="17" name="Shape 525"/>
            <p:cNvSpPr/>
            <p:nvPr/>
          </p:nvSpPr>
          <p:spPr>
            <a:xfrm>
              <a:off x="1563780" y="1003438"/>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8" name="Shape 526"/>
            <p:cNvSpPr txBox="1"/>
            <p:nvPr/>
          </p:nvSpPr>
          <p:spPr>
            <a:xfrm>
              <a:off x="1861935" y="1003438"/>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1.7</a:t>
              </a:r>
            </a:p>
          </p:txBody>
        </p:sp>
        <p:sp>
          <p:nvSpPr>
            <p:cNvPr id="19" name="Shape 527"/>
            <p:cNvSpPr/>
            <p:nvPr/>
          </p:nvSpPr>
          <p:spPr>
            <a:xfrm>
              <a:off x="2845847" y="1003438"/>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0" name="Shape 528"/>
            <p:cNvSpPr txBox="1"/>
            <p:nvPr/>
          </p:nvSpPr>
          <p:spPr>
            <a:xfrm>
              <a:off x="3144001" y="1003438"/>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0.56</a:t>
              </a:r>
            </a:p>
          </p:txBody>
        </p:sp>
        <p:sp>
          <p:nvSpPr>
            <p:cNvPr id="21" name="Shape 529"/>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2" name="Shape 530"/>
            <p:cNvSpPr txBox="1"/>
            <p:nvPr/>
          </p:nvSpPr>
          <p:spPr>
            <a:xfrm>
              <a:off x="360385" y="1761399"/>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Book</a:t>
              </a:r>
            </a:p>
          </p:txBody>
        </p:sp>
        <p:sp>
          <p:nvSpPr>
            <p:cNvPr id="23" name="Shape 531"/>
            <p:cNvSpPr/>
            <p:nvPr/>
          </p:nvSpPr>
          <p:spPr>
            <a:xfrm>
              <a:off x="1563780" y="1822466"/>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4" name="Shape 532"/>
            <p:cNvSpPr txBox="1"/>
            <p:nvPr/>
          </p:nvSpPr>
          <p:spPr>
            <a:xfrm>
              <a:off x="1861935" y="1822466"/>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3.54</a:t>
              </a:r>
            </a:p>
          </p:txBody>
        </p:sp>
        <p:sp>
          <p:nvSpPr>
            <p:cNvPr id="25" name="Shape 533"/>
            <p:cNvSpPr/>
            <p:nvPr/>
          </p:nvSpPr>
          <p:spPr>
            <a:xfrm>
              <a:off x="2845847" y="1822466"/>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6" name="Shape 534"/>
            <p:cNvSpPr txBox="1"/>
            <p:nvPr/>
          </p:nvSpPr>
          <p:spPr>
            <a:xfrm>
              <a:off x="3144001" y="1822466"/>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2.58</a:t>
              </a:r>
            </a:p>
          </p:txBody>
        </p:sp>
        <p:sp>
          <p:nvSpPr>
            <p:cNvPr id="27" name="Shape 535"/>
            <p:cNvSpPr/>
            <p:nvPr/>
          </p:nvSpPr>
          <p:spPr>
            <a:xfrm>
              <a:off x="1162" y="2580426"/>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8" name="Shape 536"/>
            <p:cNvSpPr txBox="1"/>
            <p:nvPr/>
          </p:nvSpPr>
          <p:spPr>
            <a:xfrm>
              <a:off x="360385" y="2580426"/>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Divided Yield </a:t>
              </a:r>
            </a:p>
          </p:txBody>
        </p:sp>
        <p:sp>
          <p:nvSpPr>
            <p:cNvPr id="29" name="Shape 537"/>
            <p:cNvSpPr/>
            <p:nvPr/>
          </p:nvSpPr>
          <p:spPr>
            <a:xfrm>
              <a:off x="1563780" y="2641494"/>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0" name="Shape 538"/>
            <p:cNvSpPr txBox="1"/>
            <p:nvPr/>
          </p:nvSpPr>
          <p:spPr>
            <a:xfrm>
              <a:off x="1861935" y="2641494"/>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1.90%</a:t>
              </a:r>
            </a:p>
          </p:txBody>
        </p:sp>
        <p:sp>
          <p:nvSpPr>
            <p:cNvPr id="31" name="Shape 539"/>
            <p:cNvSpPr/>
            <p:nvPr/>
          </p:nvSpPr>
          <p:spPr>
            <a:xfrm>
              <a:off x="2845847" y="2641494"/>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2" name="Shape 540"/>
            <p:cNvSpPr txBox="1"/>
            <p:nvPr/>
          </p:nvSpPr>
          <p:spPr>
            <a:xfrm>
              <a:off x="3144001" y="2641494"/>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2.17%</a:t>
              </a:r>
            </a:p>
          </p:txBody>
        </p:sp>
        <p:sp>
          <p:nvSpPr>
            <p:cNvPr id="33" name="Shape 541"/>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4" name="Shape 542"/>
            <p:cNvSpPr txBox="1"/>
            <p:nvPr/>
          </p:nvSpPr>
          <p:spPr>
            <a:xfrm>
              <a:off x="360385" y="3399455"/>
              <a:ext cx="1077600" cy="718500"/>
            </a:xfrm>
            <a:prstGeom prst="rect">
              <a:avLst/>
            </a:prstGeom>
            <a:noFill/>
            <a:ln>
              <a:noFill/>
            </a:ln>
          </p:spPr>
          <p:txBody>
            <a:bodyPr lIns="16500" tIns="8267" rIns="0" bIns="8267" anchor="ctr" anchorCtr="0">
              <a:noAutofit/>
            </a:bodyPr>
            <a:lstStyle/>
            <a:p>
              <a:pPr algn="ctr">
                <a:lnSpc>
                  <a:spcPct val="90000"/>
                </a:lnSpc>
                <a:buSzPct val="25000"/>
              </a:pPr>
              <a:r>
                <a:rPr lang="en" sz="1333">
                  <a:solidFill>
                    <a:schemeClr val="lt1"/>
                  </a:solidFill>
                  <a:latin typeface="Cambria"/>
                  <a:ea typeface="Cambria"/>
                  <a:cs typeface="Cambria"/>
                  <a:sym typeface="Cambria"/>
                </a:rPr>
                <a:t>Positive Cash flow </a:t>
              </a:r>
            </a:p>
          </p:txBody>
        </p:sp>
        <p:sp>
          <p:nvSpPr>
            <p:cNvPr id="35" name="Shape 543"/>
            <p:cNvSpPr/>
            <p:nvPr/>
          </p:nvSpPr>
          <p:spPr>
            <a:xfrm>
              <a:off x="1563780" y="3460523"/>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6" name="Shape 544"/>
            <p:cNvSpPr txBox="1"/>
            <p:nvPr/>
          </p:nvSpPr>
          <p:spPr>
            <a:xfrm>
              <a:off x="1861935" y="3460523"/>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a:t>
              </a:r>
            </a:p>
          </p:txBody>
        </p:sp>
        <p:sp>
          <p:nvSpPr>
            <p:cNvPr id="37" name="Shape 545"/>
            <p:cNvSpPr/>
            <p:nvPr/>
          </p:nvSpPr>
          <p:spPr>
            <a:xfrm>
              <a:off x="2845847" y="3460523"/>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8" name="Shape 546"/>
            <p:cNvSpPr txBox="1"/>
            <p:nvPr/>
          </p:nvSpPr>
          <p:spPr>
            <a:xfrm>
              <a:off x="3144001" y="3460523"/>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$ 952.25 M</a:t>
              </a:r>
            </a:p>
          </p:txBody>
        </p:sp>
      </p:grpSp>
      <p:pic>
        <p:nvPicPr>
          <p:cNvPr id="39" name="Shape 547"/>
          <p:cNvPicPr preferRelativeResize="0"/>
          <p:nvPr/>
        </p:nvPicPr>
        <p:blipFill>
          <a:blip r:embed="rId2">
            <a:alphaModFix amt="35000"/>
          </a:blip>
          <a:stretch>
            <a:fillRect/>
          </a:stretch>
        </p:blipFill>
        <p:spPr>
          <a:xfrm>
            <a:off x="1130368" y="2854499"/>
            <a:ext cx="5223665" cy="3335333"/>
          </a:xfrm>
          <a:prstGeom prst="rect">
            <a:avLst/>
          </a:prstGeom>
          <a:noFill/>
          <a:ln>
            <a:noFill/>
          </a:ln>
        </p:spPr>
      </p:pic>
      <p:sp>
        <p:nvSpPr>
          <p:cNvPr id="40" name="Shape 548"/>
          <p:cNvSpPr txBox="1">
            <a:spLocks/>
          </p:cNvSpPr>
          <p:nvPr/>
        </p:nvSpPr>
        <p:spPr>
          <a:xfrm>
            <a:off x="1016000" y="2854496"/>
            <a:ext cx="5452400" cy="2824400"/>
          </a:xfrm>
          <a:prstGeom prst="rect">
            <a:avLst/>
          </a:prstGeom>
          <a:noFill/>
          <a:ln>
            <a:noFill/>
          </a:ln>
        </p:spPr>
        <p:txBody>
          <a:bodyPr vert="horz" lIns="91433" tIns="45700" rIns="91433" bIns="45700" rtlCol="0" anchor="t" anchorCtr="0">
            <a:noAutofit/>
          </a:bodyPr>
          <a:lstStyle>
            <a:lvl1pPr marL="0" indent="0" algn="l"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1pPr>
            <a:lvl2pPr marL="609585" indent="0" algn="l" defTabSz="121917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1219170" indent="0" algn="l" defTabSz="1219170" rtl="0" eaLnBrk="1" latinLnBrk="0" hangingPunct="1">
              <a:spcBef>
                <a:spcPct val="20000"/>
              </a:spcBef>
              <a:buFont typeface="Arial" pitchFamily="34" charset="0"/>
              <a:buNone/>
              <a:defRPr sz="2133" kern="1200">
                <a:solidFill>
                  <a:schemeClr val="tx1">
                    <a:tint val="75000"/>
                  </a:schemeClr>
                </a:solidFill>
                <a:latin typeface="+mn-lt"/>
                <a:ea typeface="+mn-ea"/>
                <a:cs typeface="+mn-cs"/>
              </a:defRPr>
            </a:lvl3pPr>
            <a:lvl4pPr marL="182875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4pPr>
            <a:lvl5pPr marL="243833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5pPr>
            <a:lvl6pPr marL="304792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65750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267093"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876678"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pPr indent="-93131">
              <a:spcBef>
                <a:spcPts val="0"/>
              </a:spcBef>
              <a:buClr>
                <a:schemeClr val="dk1"/>
              </a:buClr>
              <a:buSzPct val="100000"/>
            </a:pPr>
            <a:r>
              <a:rPr lang="en-US" sz="1467" dirty="0">
                <a:solidFill>
                  <a:schemeClr val="tx1"/>
                </a:solidFill>
                <a:latin typeface="Cambria"/>
                <a:ea typeface="Cambria"/>
                <a:cs typeface="Cambria"/>
                <a:sym typeface="Cambria"/>
              </a:rPr>
              <a:t>Whirlpool Corporation manufactures and markets home appliances and related products worldwide. The </a:t>
            </a:r>
            <a:r>
              <a:rPr lang="en-US" sz="1467" dirty="0" err="1">
                <a:solidFill>
                  <a:schemeClr val="tx1"/>
                </a:solidFill>
                <a:latin typeface="Cambria"/>
                <a:ea typeface="Cambria"/>
                <a:cs typeface="Cambria"/>
                <a:sym typeface="Cambria"/>
              </a:rPr>
              <a:t>companys</a:t>
            </a:r>
            <a:r>
              <a:rPr lang="en-US" sz="1467" dirty="0">
                <a:solidFill>
                  <a:schemeClr val="tx1"/>
                </a:solidFill>
                <a:latin typeface="Cambria"/>
                <a:ea typeface="Cambria"/>
                <a:cs typeface="Cambria"/>
                <a:sym typeface="Cambria"/>
              </a:rPr>
              <a:t> principal products include laundry appliances, refrigerators and freezers, cooking appliances, dishwashers, mixers, and other portable household appliances. </a:t>
            </a:r>
          </a:p>
          <a:p>
            <a:pPr indent="-93131">
              <a:lnSpc>
                <a:spcPct val="115000"/>
              </a:lnSpc>
              <a:spcBef>
                <a:spcPts val="0"/>
              </a:spcBef>
              <a:buClr>
                <a:schemeClr val="dk1"/>
              </a:buClr>
              <a:buSzPct val="100000"/>
            </a:pPr>
            <a:endParaRPr lang="en-US" sz="1467" dirty="0">
              <a:solidFill>
                <a:schemeClr val="tx1"/>
              </a:solidFill>
              <a:latin typeface="Cambria"/>
              <a:ea typeface="Cambria"/>
              <a:cs typeface="Cambria"/>
              <a:sym typeface="Cambria"/>
            </a:endParaRPr>
          </a:p>
          <a:p>
            <a:pPr>
              <a:lnSpc>
                <a:spcPct val="110000"/>
              </a:lnSpc>
              <a:spcBef>
                <a:spcPts val="0"/>
              </a:spcBef>
              <a:buClr>
                <a:schemeClr val="accent2"/>
              </a:buClr>
              <a:buSzPct val="25000"/>
            </a:pPr>
            <a:endParaRPr lang="en-US" sz="1467" dirty="0">
              <a:solidFill>
                <a:schemeClr val="tx1"/>
              </a:solidFill>
            </a:endParaRPr>
          </a:p>
          <a:p>
            <a:pPr>
              <a:lnSpc>
                <a:spcPct val="110000"/>
              </a:lnSpc>
              <a:spcBef>
                <a:spcPts val="0"/>
              </a:spcBef>
              <a:buClr>
                <a:schemeClr val="accent2"/>
              </a:buClr>
              <a:buSzPct val="25000"/>
            </a:pPr>
            <a:r>
              <a:rPr lang="en-US" sz="1467" dirty="0">
                <a:solidFill>
                  <a:schemeClr val="tx1"/>
                </a:solidFill>
                <a:latin typeface="Cambria"/>
                <a:ea typeface="Cambria"/>
                <a:cs typeface="Cambria"/>
                <a:sym typeface="Cambria"/>
              </a:rPr>
              <a:t>Whirlpool’s mission is to “Create Demand and Earn Trust Every day.”  They are the number one major appliance manufacturer in the world, with approximately $21 billion </a:t>
            </a:r>
            <a:r>
              <a:rPr lang="en-US" sz="1467" dirty="0">
                <a:solidFill>
                  <a:srgbClr val="000000"/>
                </a:solidFill>
                <a:latin typeface="Cambria"/>
                <a:ea typeface="Cambria"/>
                <a:cs typeface="Cambria"/>
                <a:sym typeface="Cambria"/>
              </a:rPr>
              <a:t>in annual sales, 97,000 employees and 70 manufacturing and technology research centers in 2015.</a:t>
            </a:r>
          </a:p>
          <a:p>
            <a:pPr>
              <a:lnSpc>
                <a:spcPct val="110000"/>
              </a:lnSpc>
              <a:spcBef>
                <a:spcPts val="0"/>
              </a:spcBef>
              <a:buClr>
                <a:schemeClr val="accent2"/>
              </a:buClr>
              <a:buSzPct val="25000"/>
            </a:pPr>
            <a:endParaRPr lang="en-US" sz="1467" dirty="0">
              <a:latin typeface="Cambria"/>
              <a:ea typeface="Cambria"/>
              <a:cs typeface="Cambria"/>
              <a:sym typeface="Cambria"/>
            </a:endParaRPr>
          </a:p>
          <a:p>
            <a:pPr>
              <a:lnSpc>
                <a:spcPct val="110000"/>
              </a:lnSpc>
              <a:spcBef>
                <a:spcPts val="0"/>
              </a:spcBef>
              <a:buClr>
                <a:schemeClr val="accent2"/>
              </a:buClr>
              <a:buSzPct val="25000"/>
            </a:pPr>
            <a:endParaRPr lang="en-US" sz="12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21062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Shape 589"/>
          <p:cNvPicPr preferRelativeResize="0"/>
          <p:nvPr/>
        </p:nvPicPr>
        <p:blipFill>
          <a:blip r:embed="rId2">
            <a:alphaModFix amt="38000"/>
          </a:blip>
          <a:stretch>
            <a:fillRect/>
          </a:stretch>
        </p:blipFill>
        <p:spPr>
          <a:xfrm>
            <a:off x="995700" y="2520709"/>
            <a:ext cx="6032865" cy="3290665"/>
          </a:xfrm>
          <a:prstGeom prst="rect">
            <a:avLst/>
          </a:prstGeom>
          <a:noFill/>
          <a:ln>
            <a:noFill/>
          </a:ln>
        </p:spPr>
      </p:pic>
      <p:sp>
        <p:nvSpPr>
          <p:cNvPr id="4" name="Slide Number Placeholder 3"/>
          <p:cNvSpPr>
            <a:spLocks noGrp="1"/>
          </p:cNvSpPr>
          <p:nvPr>
            <p:ph type="sldNum" sz="quarter" idx="12"/>
          </p:nvPr>
        </p:nvSpPr>
        <p:spPr>
          <a:xfrm>
            <a:off x="11415439" y="6486525"/>
            <a:ext cx="508000" cy="228600"/>
          </a:xfrm>
        </p:spPr>
        <p:txBody>
          <a:bodyPr/>
          <a:lstStyle/>
          <a:p>
            <a:fld id="{C4C5411A-C02D-49EF-A313-6C2D6A9C6A32}" type="slidenum">
              <a:rPr lang="en-US" smtClean="0">
                <a:solidFill>
                  <a:prstClr val="black"/>
                </a:solidFill>
              </a:rPr>
              <a:pPr/>
              <a:t>32</a:t>
            </a:fld>
            <a:endParaRPr lang="en-US" dirty="0">
              <a:solidFill>
                <a:prstClr val="black"/>
              </a:solidFill>
            </a:endParaRPr>
          </a:p>
        </p:txBody>
      </p:sp>
      <p:sp>
        <p:nvSpPr>
          <p:cNvPr id="5" name="Shape 555"/>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latin typeface="Cambria"/>
                <a:ea typeface="Cambria"/>
                <a:cs typeface="Cambria"/>
                <a:sym typeface="Cambria"/>
              </a:rPr>
              <a:t>Value</a:t>
            </a:r>
            <a:r>
              <a:rPr lang="en" sz="3000" b="1" dirty="0">
                <a:solidFill>
                  <a:srgbClr val="000000"/>
                </a:solidFill>
                <a:latin typeface="Cambria"/>
                <a:ea typeface="Cambria"/>
                <a:cs typeface="Cambria"/>
                <a:sym typeface="Cambria"/>
              </a:rPr>
              <a:t> Strategy Position Changes</a:t>
            </a:r>
            <a:endParaRPr lang="en" sz="3467">
              <a:solidFill>
                <a:srgbClr val="000000"/>
              </a:solidFill>
              <a:latin typeface="Cambria"/>
              <a:ea typeface="Cambria"/>
              <a:cs typeface="Cambria"/>
              <a:sym typeface="Cambria"/>
            </a:endParaRPr>
          </a:p>
        </p:txBody>
      </p:sp>
      <p:sp>
        <p:nvSpPr>
          <p:cNvPr id="6" name="Shape 556"/>
          <p:cNvSpPr txBox="1"/>
          <p:nvPr/>
        </p:nvSpPr>
        <p:spPr>
          <a:xfrm>
            <a:off x="764478" y="1414785"/>
            <a:ext cx="7467600" cy="409600"/>
          </a:xfrm>
          <a:prstGeom prst="rect">
            <a:avLst/>
          </a:prstGeom>
          <a:noFill/>
          <a:ln>
            <a:noFill/>
          </a:ln>
        </p:spPr>
        <p:txBody>
          <a:bodyPr lIns="91433" tIns="45700" rIns="91433" bIns="45700" anchor="t" anchorCtr="0">
            <a:noAutofit/>
          </a:bodyPr>
          <a:lstStyle/>
          <a:p>
            <a:pPr marL="338658">
              <a:buClr>
                <a:schemeClr val="dk1"/>
              </a:buClr>
              <a:buSzPct val="25000"/>
            </a:pPr>
            <a:r>
              <a:rPr lang="en" sz="1600" b="1">
                <a:solidFill>
                  <a:schemeClr val="dk1"/>
                </a:solidFill>
                <a:latin typeface="Cambria"/>
                <a:ea typeface="Cambria"/>
                <a:cs typeface="Cambria"/>
                <a:sym typeface="Cambria"/>
              </a:rPr>
              <a:t>TIME WARNER, INC. | TWX</a:t>
            </a:r>
          </a:p>
        </p:txBody>
      </p:sp>
      <p:sp>
        <p:nvSpPr>
          <p:cNvPr id="7" name="Shape 557"/>
          <p:cNvSpPr txBox="1"/>
          <p:nvPr/>
        </p:nvSpPr>
        <p:spPr>
          <a:xfrm>
            <a:off x="1016000" y="1912326"/>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170 Shares | $12,506.90</a:t>
            </a:r>
            <a:endParaRPr lang="en" sz="2400">
              <a:solidFill>
                <a:srgbClr val="436C3C"/>
              </a:solidFill>
              <a:latin typeface="Cambria"/>
              <a:ea typeface="Cambria"/>
              <a:cs typeface="Cambria"/>
              <a:sym typeface="Cambria"/>
            </a:endParaRPr>
          </a:p>
        </p:txBody>
      </p:sp>
      <p:grpSp>
        <p:nvGrpSpPr>
          <p:cNvPr id="8" name="Shape 558"/>
          <p:cNvGrpSpPr/>
          <p:nvPr/>
        </p:nvGrpSpPr>
        <p:grpSpPr>
          <a:xfrm>
            <a:off x="7334055" y="1753495"/>
            <a:ext cx="4335384" cy="3994612"/>
            <a:chOff x="1162" y="123343"/>
            <a:chExt cx="4335385" cy="3994612"/>
          </a:xfrm>
        </p:grpSpPr>
        <p:sp>
          <p:nvSpPr>
            <p:cNvPr id="9" name="Shape 559"/>
            <p:cNvSpPr/>
            <p:nvPr/>
          </p:nvSpPr>
          <p:spPr>
            <a:xfrm>
              <a:off x="1162" y="123343"/>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0" name="Shape 560"/>
            <p:cNvSpPr txBox="1"/>
            <p:nvPr/>
          </p:nvSpPr>
          <p:spPr>
            <a:xfrm>
              <a:off x="360385" y="123343"/>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1" name="Shape 561"/>
            <p:cNvSpPr/>
            <p:nvPr/>
          </p:nvSpPr>
          <p:spPr>
            <a:xfrm>
              <a:off x="1563780" y="184410"/>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2" name="Shape 562"/>
            <p:cNvSpPr txBox="1"/>
            <p:nvPr/>
          </p:nvSpPr>
          <p:spPr>
            <a:xfrm>
              <a:off x="1861935" y="184410"/>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Industry Average </a:t>
              </a:r>
            </a:p>
          </p:txBody>
        </p:sp>
        <p:sp>
          <p:nvSpPr>
            <p:cNvPr id="13" name="Shape 563"/>
            <p:cNvSpPr/>
            <p:nvPr/>
          </p:nvSpPr>
          <p:spPr>
            <a:xfrm>
              <a:off x="2845847" y="184410"/>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4" name="Shape 564"/>
            <p:cNvSpPr txBox="1"/>
            <p:nvPr/>
          </p:nvSpPr>
          <p:spPr>
            <a:xfrm>
              <a:off x="3144001" y="184410"/>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TWX</a:t>
              </a:r>
            </a:p>
          </p:txBody>
        </p:sp>
        <p:sp>
          <p:nvSpPr>
            <p:cNvPr id="15" name="Shape 565"/>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6" name="Shape 566"/>
            <p:cNvSpPr txBox="1"/>
            <p:nvPr/>
          </p:nvSpPr>
          <p:spPr>
            <a:xfrm>
              <a:off x="360385" y="942370"/>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Sales </a:t>
              </a:r>
            </a:p>
          </p:txBody>
        </p:sp>
        <p:sp>
          <p:nvSpPr>
            <p:cNvPr id="17" name="Shape 567"/>
            <p:cNvSpPr/>
            <p:nvPr/>
          </p:nvSpPr>
          <p:spPr>
            <a:xfrm>
              <a:off x="1563780" y="1003438"/>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8" name="Shape 568"/>
            <p:cNvSpPr txBox="1"/>
            <p:nvPr/>
          </p:nvSpPr>
          <p:spPr>
            <a:xfrm>
              <a:off x="1861935" y="1003438"/>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2.26</a:t>
              </a:r>
            </a:p>
          </p:txBody>
        </p:sp>
        <p:sp>
          <p:nvSpPr>
            <p:cNvPr id="19" name="Shape 569"/>
            <p:cNvSpPr/>
            <p:nvPr/>
          </p:nvSpPr>
          <p:spPr>
            <a:xfrm>
              <a:off x="2845847" y="1003438"/>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0" name="Shape 570"/>
            <p:cNvSpPr txBox="1"/>
            <p:nvPr/>
          </p:nvSpPr>
          <p:spPr>
            <a:xfrm>
              <a:off x="3144001" y="1003438"/>
              <a:ext cx="894599" cy="596400"/>
            </a:xfrm>
            <a:prstGeom prst="rect">
              <a:avLst/>
            </a:prstGeom>
            <a:solidFill>
              <a:srgbClr val="D2D2D2"/>
            </a:solid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2.05</a:t>
              </a:r>
            </a:p>
          </p:txBody>
        </p:sp>
        <p:sp>
          <p:nvSpPr>
            <p:cNvPr id="21" name="Shape 571"/>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2" name="Shape 572"/>
            <p:cNvSpPr txBox="1"/>
            <p:nvPr/>
          </p:nvSpPr>
          <p:spPr>
            <a:xfrm>
              <a:off x="360385" y="1761399"/>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Book</a:t>
              </a:r>
            </a:p>
          </p:txBody>
        </p:sp>
        <p:sp>
          <p:nvSpPr>
            <p:cNvPr id="23" name="Shape 573"/>
            <p:cNvSpPr/>
            <p:nvPr/>
          </p:nvSpPr>
          <p:spPr>
            <a:xfrm>
              <a:off x="1563780" y="1822466"/>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4" name="Shape 574"/>
            <p:cNvSpPr txBox="1"/>
            <p:nvPr/>
          </p:nvSpPr>
          <p:spPr>
            <a:xfrm>
              <a:off x="1861935" y="1822466"/>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8.25</a:t>
              </a:r>
            </a:p>
          </p:txBody>
        </p:sp>
        <p:sp>
          <p:nvSpPr>
            <p:cNvPr id="25" name="Shape 575"/>
            <p:cNvSpPr/>
            <p:nvPr/>
          </p:nvSpPr>
          <p:spPr>
            <a:xfrm>
              <a:off x="2845847" y="1822466"/>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6" name="Shape 576"/>
            <p:cNvSpPr txBox="1"/>
            <p:nvPr/>
          </p:nvSpPr>
          <p:spPr>
            <a:xfrm>
              <a:off x="3144001" y="1822466"/>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2.38</a:t>
              </a:r>
            </a:p>
          </p:txBody>
        </p:sp>
        <p:sp>
          <p:nvSpPr>
            <p:cNvPr id="27" name="Shape 577"/>
            <p:cNvSpPr/>
            <p:nvPr/>
          </p:nvSpPr>
          <p:spPr>
            <a:xfrm>
              <a:off x="1162" y="2580426"/>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8" name="Shape 578"/>
            <p:cNvSpPr txBox="1"/>
            <p:nvPr/>
          </p:nvSpPr>
          <p:spPr>
            <a:xfrm>
              <a:off x="360385" y="2580426"/>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Divided Yield </a:t>
              </a:r>
            </a:p>
          </p:txBody>
        </p:sp>
        <p:sp>
          <p:nvSpPr>
            <p:cNvPr id="29" name="Shape 579"/>
            <p:cNvSpPr/>
            <p:nvPr/>
          </p:nvSpPr>
          <p:spPr>
            <a:xfrm>
              <a:off x="1563780" y="2641494"/>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0" name="Shape 580"/>
            <p:cNvSpPr txBox="1"/>
            <p:nvPr/>
          </p:nvSpPr>
          <p:spPr>
            <a:xfrm>
              <a:off x="1861935" y="2641494"/>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1.85%</a:t>
              </a:r>
            </a:p>
          </p:txBody>
        </p:sp>
        <p:sp>
          <p:nvSpPr>
            <p:cNvPr id="31" name="Shape 581"/>
            <p:cNvSpPr/>
            <p:nvPr/>
          </p:nvSpPr>
          <p:spPr>
            <a:xfrm>
              <a:off x="2845847" y="2641494"/>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2" name="Shape 582"/>
            <p:cNvSpPr txBox="1"/>
            <p:nvPr/>
          </p:nvSpPr>
          <p:spPr>
            <a:xfrm>
              <a:off x="3144001" y="2641494"/>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1.98%</a:t>
              </a:r>
            </a:p>
          </p:txBody>
        </p:sp>
        <p:sp>
          <p:nvSpPr>
            <p:cNvPr id="33" name="Shape 583"/>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4" name="Shape 584"/>
            <p:cNvSpPr txBox="1"/>
            <p:nvPr/>
          </p:nvSpPr>
          <p:spPr>
            <a:xfrm>
              <a:off x="360385" y="3399455"/>
              <a:ext cx="1077600" cy="718500"/>
            </a:xfrm>
            <a:prstGeom prst="rect">
              <a:avLst/>
            </a:prstGeom>
            <a:noFill/>
            <a:ln>
              <a:noFill/>
            </a:ln>
          </p:spPr>
          <p:txBody>
            <a:bodyPr lIns="16500" tIns="8267" rIns="0" bIns="8267" anchor="ctr" anchorCtr="0">
              <a:noAutofit/>
            </a:bodyPr>
            <a:lstStyle/>
            <a:p>
              <a:pPr algn="ctr">
                <a:lnSpc>
                  <a:spcPct val="90000"/>
                </a:lnSpc>
                <a:buSzPct val="25000"/>
              </a:pPr>
              <a:r>
                <a:rPr lang="en" sz="1333">
                  <a:solidFill>
                    <a:schemeClr val="lt1"/>
                  </a:solidFill>
                  <a:latin typeface="Cambria"/>
                  <a:ea typeface="Cambria"/>
                  <a:cs typeface="Cambria"/>
                  <a:sym typeface="Cambria"/>
                </a:rPr>
                <a:t>Positive Cash flow </a:t>
              </a:r>
            </a:p>
          </p:txBody>
        </p:sp>
        <p:sp>
          <p:nvSpPr>
            <p:cNvPr id="35" name="Shape 585"/>
            <p:cNvSpPr/>
            <p:nvPr/>
          </p:nvSpPr>
          <p:spPr>
            <a:xfrm>
              <a:off x="1563780" y="3460523"/>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6" name="Shape 586"/>
            <p:cNvSpPr txBox="1"/>
            <p:nvPr/>
          </p:nvSpPr>
          <p:spPr>
            <a:xfrm>
              <a:off x="1861935" y="3460523"/>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a:t>
              </a:r>
            </a:p>
          </p:txBody>
        </p:sp>
        <p:sp>
          <p:nvSpPr>
            <p:cNvPr id="37" name="Shape 587"/>
            <p:cNvSpPr/>
            <p:nvPr/>
          </p:nvSpPr>
          <p:spPr>
            <a:xfrm>
              <a:off x="2845847" y="3460523"/>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8" name="Shape 588"/>
            <p:cNvSpPr txBox="1"/>
            <p:nvPr/>
          </p:nvSpPr>
          <p:spPr>
            <a:xfrm>
              <a:off x="3144001" y="3460523"/>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$ 3.43 B</a:t>
              </a:r>
            </a:p>
          </p:txBody>
        </p:sp>
      </p:grpSp>
      <p:sp>
        <p:nvSpPr>
          <p:cNvPr id="39" name="Shape 590"/>
          <p:cNvSpPr txBox="1">
            <a:spLocks noGrp="1"/>
          </p:cNvSpPr>
          <p:nvPr>
            <p:ph type="body" idx="1"/>
          </p:nvPr>
        </p:nvSpPr>
        <p:spPr>
          <a:xfrm>
            <a:off x="1016000" y="2851796"/>
            <a:ext cx="5452400" cy="2824400"/>
          </a:xfrm>
          <a:prstGeom prst="rect">
            <a:avLst/>
          </a:prstGeom>
          <a:noFill/>
          <a:ln>
            <a:noFill/>
          </a:ln>
        </p:spPr>
        <p:txBody>
          <a:bodyPr vert="horz" lIns="91433" tIns="45700" rIns="91433" bIns="45700" rtlCol="0" anchor="t" anchorCtr="0">
            <a:noAutofit/>
          </a:bodyPr>
          <a:lstStyle/>
          <a:p>
            <a:pPr marL="0" indent="-93131">
              <a:lnSpc>
                <a:spcPct val="100000"/>
              </a:lnSpc>
              <a:spcBef>
                <a:spcPts val="0"/>
              </a:spcBef>
              <a:buClr>
                <a:schemeClr val="dk1"/>
              </a:buClr>
              <a:buSzPct val="100000"/>
              <a:buNone/>
            </a:pPr>
            <a:r>
              <a:rPr lang="en" sz="1467" dirty="0">
                <a:solidFill>
                  <a:schemeClr val="tx1"/>
                </a:solidFill>
                <a:latin typeface="Cambria"/>
                <a:ea typeface="Cambria"/>
                <a:cs typeface="Cambria"/>
                <a:sym typeface="Cambria"/>
              </a:rPr>
              <a:t>Time Warner has three main business segments: Turner, Home Box Office, and Warner Bros. Turner is in charge of cable networks and digital media properties. Home Box Office is premium pay television and streaming services. Warner Bros. is television, feature film, and home video.</a:t>
            </a:r>
          </a:p>
          <a:p>
            <a:pPr marL="0" indent="-93131">
              <a:lnSpc>
                <a:spcPct val="115000"/>
              </a:lnSpc>
              <a:spcBef>
                <a:spcPts val="0"/>
              </a:spcBef>
              <a:buClr>
                <a:schemeClr val="dk1"/>
              </a:buClr>
              <a:buSzPct val="100000"/>
              <a:buNone/>
            </a:pPr>
            <a:endParaRPr sz="1467" dirty="0">
              <a:solidFill>
                <a:schemeClr val="tx1"/>
              </a:solidFill>
              <a:latin typeface="Cambria"/>
              <a:ea typeface="Cambria"/>
              <a:cs typeface="Cambria"/>
              <a:sym typeface="Cambria"/>
            </a:endParaRPr>
          </a:p>
          <a:p>
            <a:pPr marL="0" indent="0">
              <a:lnSpc>
                <a:spcPct val="110000"/>
              </a:lnSpc>
              <a:spcBef>
                <a:spcPts val="0"/>
              </a:spcBef>
              <a:buClr>
                <a:schemeClr val="accent2"/>
              </a:buClr>
              <a:buSzPct val="25000"/>
              <a:buNone/>
            </a:pPr>
            <a:endParaRPr sz="1467" dirty="0">
              <a:solidFill>
                <a:schemeClr val="tx1"/>
              </a:solidFill>
            </a:endParaRPr>
          </a:p>
          <a:p>
            <a:pPr marL="0" indent="0">
              <a:lnSpc>
                <a:spcPct val="110000"/>
              </a:lnSpc>
              <a:spcBef>
                <a:spcPts val="0"/>
              </a:spcBef>
              <a:buClr>
                <a:schemeClr val="accent2"/>
              </a:buClr>
              <a:buSzPct val="25000"/>
              <a:buNone/>
            </a:pPr>
            <a:r>
              <a:rPr lang="en" sz="1467" dirty="0">
                <a:solidFill>
                  <a:schemeClr val="tx1"/>
                </a:solidFill>
                <a:latin typeface="Cambria"/>
                <a:ea typeface="Cambria"/>
                <a:cs typeface="Cambria"/>
                <a:sym typeface="Cambria"/>
              </a:rPr>
              <a:t>Warner Bros. is the number one producer of primetime television series. In 2015, HBO received a record 43 Emmys, the most of any network, for the 14th year in a row. In 2015, Warner Bros released 24 original films.</a:t>
            </a:r>
          </a:p>
          <a:p>
            <a:pPr marL="0" indent="0">
              <a:lnSpc>
                <a:spcPct val="110000"/>
              </a:lnSpc>
              <a:spcBef>
                <a:spcPts val="0"/>
              </a:spcBef>
              <a:buClr>
                <a:schemeClr val="accent2"/>
              </a:buClr>
              <a:buSzPct val="25000"/>
              <a:buNone/>
            </a:pPr>
            <a:endParaRPr sz="1467" dirty="0">
              <a:solidFill>
                <a:schemeClr val="tx1"/>
              </a:solidFill>
              <a:latin typeface="Cambria"/>
              <a:ea typeface="Cambria"/>
              <a:cs typeface="Cambria"/>
              <a:sym typeface="Cambria"/>
            </a:endParaRPr>
          </a:p>
          <a:p>
            <a:pPr marL="0" indent="0">
              <a:lnSpc>
                <a:spcPct val="110000"/>
              </a:lnSpc>
              <a:spcBef>
                <a:spcPts val="0"/>
              </a:spcBef>
              <a:buClr>
                <a:schemeClr val="accent2"/>
              </a:buClr>
              <a:buSzPct val="25000"/>
              <a:buNone/>
            </a:pPr>
            <a:endParaRPr sz="1200"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1090127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15439" y="6505575"/>
            <a:ext cx="508000" cy="228600"/>
          </a:xfrm>
        </p:spPr>
        <p:txBody>
          <a:bodyPr/>
          <a:lstStyle/>
          <a:p>
            <a:fld id="{C4C5411A-C02D-49EF-A313-6C2D6A9C6A32}" type="slidenum">
              <a:rPr lang="en-US" smtClean="0">
                <a:solidFill>
                  <a:prstClr val="black"/>
                </a:solidFill>
              </a:rPr>
              <a:pPr/>
              <a:t>33</a:t>
            </a:fld>
            <a:endParaRPr lang="en-US" dirty="0">
              <a:solidFill>
                <a:prstClr val="black"/>
              </a:solidFill>
            </a:endParaRPr>
          </a:p>
        </p:txBody>
      </p:sp>
      <p:sp>
        <p:nvSpPr>
          <p:cNvPr id="5" name="Shape 597"/>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latin typeface="Cambria"/>
                <a:ea typeface="Cambria"/>
                <a:cs typeface="Cambria"/>
                <a:sym typeface="Cambria"/>
              </a:rPr>
              <a:t>Value</a:t>
            </a:r>
            <a:r>
              <a:rPr lang="en" sz="3000" b="1" dirty="0">
                <a:solidFill>
                  <a:srgbClr val="000000"/>
                </a:solidFill>
                <a:latin typeface="Cambria"/>
                <a:ea typeface="Cambria"/>
                <a:cs typeface="Cambria"/>
                <a:sym typeface="Cambria"/>
              </a:rPr>
              <a:t> Strategy Position Changes</a:t>
            </a:r>
            <a:endParaRPr lang="en" sz="3467">
              <a:solidFill>
                <a:srgbClr val="000000"/>
              </a:solidFill>
              <a:latin typeface="Cambria"/>
              <a:ea typeface="Cambria"/>
              <a:cs typeface="Cambria"/>
              <a:sym typeface="Cambria"/>
            </a:endParaRPr>
          </a:p>
        </p:txBody>
      </p:sp>
      <p:sp>
        <p:nvSpPr>
          <p:cNvPr id="6" name="Shape 598"/>
          <p:cNvSpPr txBox="1"/>
          <p:nvPr/>
        </p:nvSpPr>
        <p:spPr>
          <a:xfrm>
            <a:off x="718053" y="1421762"/>
            <a:ext cx="7467600" cy="409600"/>
          </a:xfrm>
          <a:prstGeom prst="rect">
            <a:avLst/>
          </a:prstGeom>
          <a:noFill/>
          <a:ln>
            <a:noFill/>
          </a:ln>
        </p:spPr>
        <p:txBody>
          <a:bodyPr lIns="91433" tIns="45700" rIns="91433" bIns="45700" anchor="t" anchorCtr="0">
            <a:noAutofit/>
          </a:bodyPr>
          <a:lstStyle/>
          <a:p>
            <a:pPr marL="338658">
              <a:buClr>
                <a:schemeClr val="dk1"/>
              </a:buClr>
              <a:buSzPct val="25000"/>
            </a:pPr>
            <a:r>
              <a:rPr lang="en" sz="1600" b="1">
                <a:solidFill>
                  <a:schemeClr val="dk1"/>
                </a:solidFill>
                <a:latin typeface="Cambria"/>
                <a:ea typeface="Cambria"/>
                <a:cs typeface="Cambria"/>
                <a:sym typeface="Cambria"/>
              </a:rPr>
              <a:t>New Media Investment Group, Inc. | NEWM</a:t>
            </a:r>
          </a:p>
        </p:txBody>
      </p:sp>
      <p:sp>
        <p:nvSpPr>
          <p:cNvPr id="7" name="Shape 599"/>
          <p:cNvSpPr txBox="1"/>
          <p:nvPr/>
        </p:nvSpPr>
        <p:spPr>
          <a:xfrm>
            <a:off x="1016000" y="1912326"/>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415 Shares | $11,991.88</a:t>
            </a:r>
            <a:endParaRPr lang="en" sz="2400">
              <a:solidFill>
                <a:srgbClr val="436C3C"/>
              </a:solidFill>
              <a:latin typeface="Cambria"/>
              <a:ea typeface="Cambria"/>
              <a:cs typeface="Cambria"/>
              <a:sym typeface="Cambria"/>
            </a:endParaRPr>
          </a:p>
        </p:txBody>
      </p:sp>
      <p:grpSp>
        <p:nvGrpSpPr>
          <p:cNvPr id="8" name="Shape 600"/>
          <p:cNvGrpSpPr/>
          <p:nvPr/>
        </p:nvGrpSpPr>
        <p:grpSpPr>
          <a:xfrm>
            <a:off x="7334055" y="1753495"/>
            <a:ext cx="4335384" cy="3994612"/>
            <a:chOff x="1162" y="123343"/>
            <a:chExt cx="4335385" cy="3994612"/>
          </a:xfrm>
        </p:grpSpPr>
        <p:sp>
          <p:nvSpPr>
            <p:cNvPr id="9" name="Shape 601"/>
            <p:cNvSpPr/>
            <p:nvPr/>
          </p:nvSpPr>
          <p:spPr>
            <a:xfrm>
              <a:off x="1162" y="123343"/>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0" name="Shape 602"/>
            <p:cNvSpPr txBox="1"/>
            <p:nvPr/>
          </p:nvSpPr>
          <p:spPr>
            <a:xfrm>
              <a:off x="360385" y="123343"/>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1" name="Shape 603"/>
            <p:cNvSpPr/>
            <p:nvPr/>
          </p:nvSpPr>
          <p:spPr>
            <a:xfrm>
              <a:off x="1563780" y="184410"/>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2" name="Shape 604"/>
            <p:cNvSpPr txBox="1"/>
            <p:nvPr/>
          </p:nvSpPr>
          <p:spPr>
            <a:xfrm>
              <a:off x="1861935" y="184410"/>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Industry Average </a:t>
              </a:r>
            </a:p>
          </p:txBody>
        </p:sp>
        <p:sp>
          <p:nvSpPr>
            <p:cNvPr id="13" name="Shape 605"/>
            <p:cNvSpPr/>
            <p:nvPr/>
          </p:nvSpPr>
          <p:spPr>
            <a:xfrm>
              <a:off x="2845847" y="184410"/>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4" name="Shape 606"/>
            <p:cNvSpPr txBox="1"/>
            <p:nvPr/>
          </p:nvSpPr>
          <p:spPr>
            <a:xfrm>
              <a:off x="3144001" y="184410"/>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NEWM</a:t>
              </a:r>
            </a:p>
          </p:txBody>
        </p:sp>
        <p:sp>
          <p:nvSpPr>
            <p:cNvPr id="15" name="Shape 607"/>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6" name="Shape 608"/>
            <p:cNvSpPr txBox="1"/>
            <p:nvPr/>
          </p:nvSpPr>
          <p:spPr>
            <a:xfrm>
              <a:off x="360385" y="942370"/>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Sales </a:t>
              </a:r>
            </a:p>
          </p:txBody>
        </p:sp>
        <p:sp>
          <p:nvSpPr>
            <p:cNvPr id="17" name="Shape 609"/>
            <p:cNvSpPr/>
            <p:nvPr/>
          </p:nvSpPr>
          <p:spPr>
            <a:xfrm>
              <a:off x="1563780" y="1003438"/>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8" name="Shape 610"/>
            <p:cNvSpPr txBox="1"/>
            <p:nvPr/>
          </p:nvSpPr>
          <p:spPr>
            <a:xfrm>
              <a:off x="1861935" y="1003438"/>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1.40</a:t>
              </a:r>
            </a:p>
          </p:txBody>
        </p:sp>
        <p:sp>
          <p:nvSpPr>
            <p:cNvPr id="19" name="Shape 611"/>
            <p:cNvSpPr/>
            <p:nvPr/>
          </p:nvSpPr>
          <p:spPr>
            <a:xfrm>
              <a:off x="2845847" y="1003438"/>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0" name="Shape 612"/>
            <p:cNvSpPr txBox="1"/>
            <p:nvPr/>
          </p:nvSpPr>
          <p:spPr>
            <a:xfrm>
              <a:off x="3144001" y="1003438"/>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0.6</a:t>
              </a:r>
            </a:p>
          </p:txBody>
        </p:sp>
        <p:sp>
          <p:nvSpPr>
            <p:cNvPr id="21" name="Shape 613"/>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2" name="Shape 614"/>
            <p:cNvSpPr txBox="1"/>
            <p:nvPr/>
          </p:nvSpPr>
          <p:spPr>
            <a:xfrm>
              <a:off x="360385" y="1761399"/>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Book</a:t>
              </a:r>
            </a:p>
          </p:txBody>
        </p:sp>
        <p:sp>
          <p:nvSpPr>
            <p:cNvPr id="23" name="Shape 615"/>
            <p:cNvSpPr/>
            <p:nvPr/>
          </p:nvSpPr>
          <p:spPr>
            <a:xfrm>
              <a:off x="1563780" y="1822466"/>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4" name="Shape 616"/>
            <p:cNvSpPr txBox="1"/>
            <p:nvPr/>
          </p:nvSpPr>
          <p:spPr>
            <a:xfrm>
              <a:off x="1861935" y="1822466"/>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3.40</a:t>
              </a:r>
            </a:p>
          </p:txBody>
        </p:sp>
        <p:sp>
          <p:nvSpPr>
            <p:cNvPr id="25" name="Shape 617"/>
            <p:cNvSpPr/>
            <p:nvPr/>
          </p:nvSpPr>
          <p:spPr>
            <a:xfrm>
              <a:off x="2845847" y="1822466"/>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6" name="Shape 618"/>
            <p:cNvSpPr txBox="1"/>
            <p:nvPr/>
          </p:nvSpPr>
          <p:spPr>
            <a:xfrm>
              <a:off x="3144001" y="1822466"/>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1.1</a:t>
              </a:r>
            </a:p>
          </p:txBody>
        </p:sp>
        <p:sp>
          <p:nvSpPr>
            <p:cNvPr id="27" name="Shape 619"/>
            <p:cNvSpPr/>
            <p:nvPr/>
          </p:nvSpPr>
          <p:spPr>
            <a:xfrm>
              <a:off x="1162" y="2580426"/>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8" name="Shape 620"/>
            <p:cNvSpPr txBox="1"/>
            <p:nvPr/>
          </p:nvSpPr>
          <p:spPr>
            <a:xfrm>
              <a:off x="360385" y="2580426"/>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Dividend Yield </a:t>
              </a:r>
            </a:p>
          </p:txBody>
        </p:sp>
        <p:sp>
          <p:nvSpPr>
            <p:cNvPr id="29" name="Shape 621"/>
            <p:cNvSpPr/>
            <p:nvPr/>
          </p:nvSpPr>
          <p:spPr>
            <a:xfrm>
              <a:off x="1563780" y="2641494"/>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0" name="Shape 622"/>
            <p:cNvSpPr txBox="1"/>
            <p:nvPr/>
          </p:nvSpPr>
          <p:spPr>
            <a:xfrm>
              <a:off x="1861935" y="2641494"/>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1.30%</a:t>
              </a:r>
            </a:p>
          </p:txBody>
        </p:sp>
        <p:sp>
          <p:nvSpPr>
            <p:cNvPr id="31" name="Shape 623"/>
            <p:cNvSpPr/>
            <p:nvPr/>
          </p:nvSpPr>
          <p:spPr>
            <a:xfrm>
              <a:off x="2845847" y="2641494"/>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2" name="Shape 624"/>
            <p:cNvSpPr txBox="1"/>
            <p:nvPr/>
          </p:nvSpPr>
          <p:spPr>
            <a:xfrm>
              <a:off x="3144001" y="2641494"/>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8.17%</a:t>
              </a:r>
            </a:p>
          </p:txBody>
        </p:sp>
        <p:sp>
          <p:nvSpPr>
            <p:cNvPr id="33" name="Shape 625"/>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4" name="Shape 626"/>
            <p:cNvSpPr txBox="1"/>
            <p:nvPr/>
          </p:nvSpPr>
          <p:spPr>
            <a:xfrm>
              <a:off x="360385" y="3399455"/>
              <a:ext cx="1077600" cy="718500"/>
            </a:xfrm>
            <a:prstGeom prst="rect">
              <a:avLst/>
            </a:prstGeom>
            <a:noFill/>
            <a:ln>
              <a:noFill/>
            </a:ln>
          </p:spPr>
          <p:txBody>
            <a:bodyPr lIns="16500" tIns="8267" rIns="0" bIns="8267" anchor="ctr" anchorCtr="0">
              <a:noAutofit/>
            </a:bodyPr>
            <a:lstStyle/>
            <a:p>
              <a:pPr algn="ctr">
                <a:lnSpc>
                  <a:spcPct val="90000"/>
                </a:lnSpc>
                <a:buSzPct val="25000"/>
              </a:pPr>
              <a:r>
                <a:rPr lang="en" sz="1333">
                  <a:solidFill>
                    <a:schemeClr val="lt1"/>
                  </a:solidFill>
                  <a:latin typeface="Cambria"/>
                  <a:ea typeface="Cambria"/>
                  <a:cs typeface="Cambria"/>
                  <a:sym typeface="Cambria"/>
                </a:rPr>
                <a:t>Positive Cash flow </a:t>
              </a:r>
            </a:p>
          </p:txBody>
        </p:sp>
        <p:sp>
          <p:nvSpPr>
            <p:cNvPr id="35" name="Shape 627"/>
            <p:cNvSpPr/>
            <p:nvPr/>
          </p:nvSpPr>
          <p:spPr>
            <a:xfrm>
              <a:off x="1563780" y="3460523"/>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6" name="Shape 628"/>
            <p:cNvSpPr txBox="1"/>
            <p:nvPr/>
          </p:nvSpPr>
          <p:spPr>
            <a:xfrm>
              <a:off x="1861935" y="3460523"/>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a:t>
              </a:r>
            </a:p>
          </p:txBody>
        </p:sp>
        <p:sp>
          <p:nvSpPr>
            <p:cNvPr id="37" name="Shape 629"/>
            <p:cNvSpPr/>
            <p:nvPr/>
          </p:nvSpPr>
          <p:spPr>
            <a:xfrm>
              <a:off x="2845847" y="3460523"/>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8" name="Shape 630"/>
            <p:cNvSpPr txBox="1"/>
            <p:nvPr/>
          </p:nvSpPr>
          <p:spPr>
            <a:xfrm>
              <a:off x="3144001" y="3460523"/>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$105 M</a:t>
              </a:r>
            </a:p>
          </p:txBody>
        </p:sp>
      </p:grpSp>
      <p:pic>
        <p:nvPicPr>
          <p:cNvPr id="39" name="Shape 631"/>
          <p:cNvPicPr preferRelativeResize="0"/>
          <p:nvPr/>
        </p:nvPicPr>
        <p:blipFill>
          <a:blip r:embed="rId2">
            <a:alphaModFix amt="30000"/>
          </a:blip>
          <a:stretch>
            <a:fillRect/>
          </a:stretch>
        </p:blipFill>
        <p:spPr>
          <a:xfrm>
            <a:off x="1016001" y="3311701"/>
            <a:ext cx="5452399" cy="1418844"/>
          </a:xfrm>
          <a:prstGeom prst="rect">
            <a:avLst/>
          </a:prstGeom>
          <a:noFill/>
          <a:ln>
            <a:noFill/>
          </a:ln>
        </p:spPr>
      </p:pic>
      <p:sp>
        <p:nvSpPr>
          <p:cNvPr id="40" name="Shape 632"/>
          <p:cNvSpPr txBox="1"/>
          <p:nvPr/>
        </p:nvSpPr>
        <p:spPr>
          <a:xfrm>
            <a:off x="1050800" y="2952600"/>
            <a:ext cx="5382800" cy="2580000"/>
          </a:xfrm>
          <a:prstGeom prst="rect">
            <a:avLst/>
          </a:prstGeom>
          <a:noFill/>
          <a:ln>
            <a:noFill/>
          </a:ln>
        </p:spPr>
        <p:txBody>
          <a:bodyPr lIns="121900" tIns="121900" rIns="121900" bIns="121900" anchor="t" anchorCtr="0">
            <a:noAutofit/>
          </a:bodyPr>
          <a:lstStyle/>
          <a:p>
            <a:pPr>
              <a:lnSpc>
                <a:spcPct val="115000"/>
              </a:lnSpc>
              <a:buClr>
                <a:schemeClr val="dk1"/>
              </a:buClr>
              <a:buSzPct val="100000"/>
            </a:pPr>
            <a:r>
              <a:rPr lang="en" sz="1467" dirty="0">
                <a:latin typeface="Cambria"/>
                <a:ea typeface="Cambria"/>
                <a:cs typeface="Cambria"/>
                <a:sym typeface="Cambria"/>
              </a:rPr>
              <a:t>New Media is focused primarily on investing in a high quality, diversified portfolio of local media assets, and on growing existing advertising and digital marketing businesses.</a:t>
            </a:r>
          </a:p>
          <a:p>
            <a:endParaRPr sz="2400" dirty="0"/>
          </a:p>
          <a:p>
            <a:pPr>
              <a:lnSpc>
                <a:spcPct val="115000"/>
              </a:lnSpc>
              <a:buClr>
                <a:schemeClr val="dk1"/>
              </a:buClr>
              <a:buSzPct val="100000"/>
            </a:pPr>
            <a:r>
              <a:rPr lang="en" sz="1467" dirty="0">
                <a:latin typeface="Cambria"/>
                <a:ea typeface="Cambria"/>
                <a:cs typeface="Cambria"/>
                <a:sym typeface="Cambria"/>
              </a:rPr>
              <a:t>New Media creates stockholder value through growth by expanding digital marketing services business, growing our online advertising business, and pursuing strategic acquisitions of high quality local media assets. </a:t>
            </a:r>
          </a:p>
          <a:p>
            <a:endParaRPr sz="2400" dirty="0"/>
          </a:p>
        </p:txBody>
      </p:sp>
    </p:spTree>
    <p:extLst>
      <p:ext uri="{BB962C8B-B14F-4D97-AF65-F5344CB8AC3E}">
        <p14:creationId xmlns:p14="http://schemas.microsoft.com/office/powerpoint/2010/main" val="530618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22948" y="6496050"/>
            <a:ext cx="508000" cy="228600"/>
          </a:xfrm>
        </p:spPr>
        <p:txBody>
          <a:bodyPr/>
          <a:lstStyle/>
          <a:p>
            <a:fld id="{C4C5411A-C02D-49EF-A313-6C2D6A9C6A32}" type="slidenum">
              <a:rPr lang="en-US" smtClean="0">
                <a:solidFill>
                  <a:prstClr val="black"/>
                </a:solidFill>
              </a:rPr>
              <a:pPr/>
              <a:t>34</a:t>
            </a:fld>
            <a:endParaRPr lang="en-US" dirty="0">
              <a:solidFill>
                <a:prstClr val="black"/>
              </a:solidFill>
            </a:endParaRPr>
          </a:p>
        </p:txBody>
      </p:sp>
      <p:sp>
        <p:nvSpPr>
          <p:cNvPr id="3" name="Shape 639"/>
          <p:cNvSpPr txBox="1"/>
          <p:nvPr/>
        </p:nvSpPr>
        <p:spPr>
          <a:xfrm>
            <a:off x="769509" y="736924"/>
            <a:ext cx="7467600" cy="740799"/>
          </a:xfrm>
          <a:prstGeom prst="rect">
            <a:avLst/>
          </a:prstGeom>
          <a:noFill/>
          <a:ln>
            <a:noFill/>
          </a:ln>
        </p:spPr>
        <p:txBody>
          <a:bodyPr lIns="91433" tIns="45700" rIns="91433" bIns="45700" anchor="t" anchorCtr="0">
            <a:noAutofit/>
          </a:bodyPr>
          <a:lstStyle/>
          <a:p>
            <a:pPr>
              <a:buSzPct val="25000"/>
            </a:pPr>
            <a:r>
              <a:rPr lang="en" sz="3000" b="1" dirty="0">
                <a:latin typeface="Cambria"/>
                <a:ea typeface="Cambria"/>
                <a:cs typeface="Cambria"/>
                <a:sym typeface="Cambria"/>
              </a:rPr>
              <a:t>Value</a:t>
            </a:r>
            <a:r>
              <a:rPr lang="en" sz="3000" b="1" dirty="0">
                <a:solidFill>
                  <a:srgbClr val="000000"/>
                </a:solidFill>
                <a:latin typeface="Cambria"/>
                <a:ea typeface="Cambria"/>
                <a:cs typeface="Cambria"/>
                <a:sym typeface="Cambria"/>
              </a:rPr>
              <a:t> Strategy Position Changes</a:t>
            </a:r>
            <a:endParaRPr lang="en" sz="3467">
              <a:solidFill>
                <a:srgbClr val="000000"/>
              </a:solidFill>
              <a:latin typeface="Cambria"/>
              <a:ea typeface="Cambria"/>
              <a:cs typeface="Cambria"/>
              <a:sym typeface="Cambria"/>
            </a:endParaRPr>
          </a:p>
        </p:txBody>
      </p:sp>
      <p:sp>
        <p:nvSpPr>
          <p:cNvPr id="5" name="Shape 640"/>
          <p:cNvSpPr txBox="1"/>
          <p:nvPr/>
        </p:nvSpPr>
        <p:spPr>
          <a:xfrm>
            <a:off x="517987" y="1416125"/>
            <a:ext cx="7467600" cy="409600"/>
          </a:xfrm>
          <a:prstGeom prst="rect">
            <a:avLst/>
          </a:prstGeom>
          <a:noFill/>
          <a:ln>
            <a:noFill/>
          </a:ln>
        </p:spPr>
        <p:txBody>
          <a:bodyPr lIns="91433" tIns="45700" rIns="91433" bIns="45700" anchor="t" anchorCtr="0">
            <a:noAutofit/>
          </a:bodyPr>
          <a:lstStyle/>
          <a:p>
            <a:pPr marL="338658">
              <a:buClr>
                <a:schemeClr val="dk1"/>
              </a:buClr>
              <a:buSzPct val="25000"/>
            </a:pPr>
            <a:r>
              <a:rPr lang="en" sz="1600" b="1">
                <a:solidFill>
                  <a:schemeClr val="dk1"/>
                </a:solidFill>
                <a:latin typeface="Cambria"/>
                <a:ea typeface="Cambria"/>
                <a:cs typeface="Cambria"/>
                <a:sym typeface="Cambria"/>
              </a:rPr>
              <a:t>HASBRO, INC. | HAS</a:t>
            </a:r>
          </a:p>
        </p:txBody>
      </p:sp>
      <p:sp>
        <p:nvSpPr>
          <p:cNvPr id="6" name="Shape 641"/>
          <p:cNvSpPr txBox="1"/>
          <p:nvPr/>
        </p:nvSpPr>
        <p:spPr>
          <a:xfrm>
            <a:off x="769509" y="1904375"/>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70 Shares | $5,581.10</a:t>
            </a:r>
            <a:endParaRPr lang="en" sz="2400">
              <a:solidFill>
                <a:srgbClr val="436C3C"/>
              </a:solidFill>
              <a:latin typeface="Cambria"/>
              <a:ea typeface="Cambria"/>
              <a:cs typeface="Cambria"/>
              <a:sym typeface="Cambria"/>
            </a:endParaRPr>
          </a:p>
        </p:txBody>
      </p:sp>
      <p:grpSp>
        <p:nvGrpSpPr>
          <p:cNvPr id="7" name="Shape 642"/>
          <p:cNvGrpSpPr/>
          <p:nvPr/>
        </p:nvGrpSpPr>
        <p:grpSpPr>
          <a:xfrm>
            <a:off x="7087564" y="1745544"/>
            <a:ext cx="4335384" cy="3994612"/>
            <a:chOff x="1162" y="123343"/>
            <a:chExt cx="4335385" cy="3994612"/>
          </a:xfrm>
        </p:grpSpPr>
        <p:sp>
          <p:nvSpPr>
            <p:cNvPr id="8" name="Shape 643"/>
            <p:cNvSpPr/>
            <p:nvPr/>
          </p:nvSpPr>
          <p:spPr>
            <a:xfrm>
              <a:off x="1162" y="123343"/>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9" name="Shape 644"/>
            <p:cNvSpPr txBox="1"/>
            <p:nvPr/>
          </p:nvSpPr>
          <p:spPr>
            <a:xfrm>
              <a:off x="360385" y="123343"/>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0" name="Shape 645"/>
            <p:cNvSpPr/>
            <p:nvPr/>
          </p:nvSpPr>
          <p:spPr>
            <a:xfrm>
              <a:off x="1563780" y="184410"/>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1" name="Shape 646"/>
            <p:cNvSpPr txBox="1"/>
            <p:nvPr/>
          </p:nvSpPr>
          <p:spPr>
            <a:xfrm>
              <a:off x="1861935" y="184410"/>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Industry Average </a:t>
              </a:r>
            </a:p>
          </p:txBody>
        </p:sp>
        <p:sp>
          <p:nvSpPr>
            <p:cNvPr id="12" name="Shape 647"/>
            <p:cNvSpPr/>
            <p:nvPr/>
          </p:nvSpPr>
          <p:spPr>
            <a:xfrm>
              <a:off x="2845847" y="184410"/>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3" name="Shape 648"/>
            <p:cNvSpPr txBox="1"/>
            <p:nvPr/>
          </p:nvSpPr>
          <p:spPr>
            <a:xfrm>
              <a:off x="3144001" y="184410"/>
              <a:ext cx="894599" cy="596400"/>
            </a:xfrm>
            <a:prstGeom prst="rect">
              <a:avLst/>
            </a:prstGeom>
            <a:solidFill>
              <a:srgbClr val="D2D2D2"/>
            </a:solid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HAS</a:t>
              </a:r>
            </a:p>
          </p:txBody>
        </p:sp>
        <p:sp>
          <p:nvSpPr>
            <p:cNvPr id="14" name="Shape 649"/>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5" name="Shape 650"/>
            <p:cNvSpPr txBox="1"/>
            <p:nvPr/>
          </p:nvSpPr>
          <p:spPr>
            <a:xfrm>
              <a:off x="360385" y="942370"/>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Sales </a:t>
              </a:r>
            </a:p>
          </p:txBody>
        </p:sp>
        <p:sp>
          <p:nvSpPr>
            <p:cNvPr id="16" name="Shape 651"/>
            <p:cNvSpPr/>
            <p:nvPr/>
          </p:nvSpPr>
          <p:spPr>
            <a:xfrm>
              <a:off x="1563780" y="1003438"/>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7" name="Shape 652"/>
            <p:cNvSpPr txBox="1"/>
            <p:nvPr/>
          </p:nvSpPr>
          <p:spPr>
            <a:xfrm>
              <a:off x="1861935" y="1003438"/>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2.6</a:t>
              </a:r>
            </a:p>
          </p:txBody>
        </p:sp>
        <p:sp>
          <p:nvSpPr>
            <p:cNvPr id="18" name="Shape 653"/>
            <p:cNvSpPr/>
            <p:nvPr/>
          </p:nvSpPr>
          <p:spPr>
            <a:xfrm>
              <a:off x="2845847" y="1003438"/>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9" name="Shape 654"/>
            <p:cNvSpPr txBox="1"/>
            <p:nvPr/>
          </p:nvSpPr>
          <p:spPr>
            <a:xfrm>
              <a:off x="3144001" y="1003438"/>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1.90</a:t>
              </a:r>
            </a:p>
          </p:txBody>
        </p:sp>
        <p:sp>
          <p:nvSpPr>
            <p:cNvPr id="20" name="Shape 655"/>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1" name="Shape 656"/>
            <p:cNvSpPr txBox="1"/>
            <p:nvPr/>
          </p:nvSpPr>
          <p:spPr>
            <a:xfrm>
              <a:off x="360385" y="1761399"/>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Book</a:t>
              </a:r>
            </a:p>
          </p:txBody>
        </p:sp>
        <p:sp>
          <p:nvSpPr>
            <p:cNvPr id="22" name="Shape 657"/>
            <p:cNvSpPr/>
            <p:nvPr/>
          </p:nvSpPr>
          <p:spPr>
            <a:xfrm>
              <a:off x="1563780" y="1822466"/>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3" name="Shape 658"/>
            <p:cNvSpPr txBox="1"/>
            <p:nvPr/>
          </p:nvSpPr>
          <p:spPr>
            <a:xfrm>
              <a:off x="1861935" y="1822466"/>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3.0</a:t>
              </a:r>
            </a:p>
          </p:txBody>
        </p:sp>
        <p:sp>
          <p:nvSpPr>
            <p:cNvPr id="24" name="Shape 659"/>
            <p:cNvSpPr/>
            <p:nvPr/>
          </p:nvSpPr>
          <p:spPr>
            <a:xfrm>
              <a:off x="2845847" y="1822466"/>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5" name="Shape 660"/>
            <p:cNvSpPr txBox="1"/>
            <p:nvPr/>
          </p:nvSpPr>
          <p:spPr>
            <a:xfrm>
              <a:off x="3144001" y="1822466"/>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5.07</a:t>
              </a:r>
            </a:p>
          </p:txBody>
        </p:sp>
        <p:sp>
          <p:nvSpPr>
            <p:cNvPr id="26" name="Shape 661"/>
            <p:cNvSpPr/>
            <p:nvPr/>
          </p:nvSpPr>
          <p:spPr>
            <a:xfrm>
              <a:off x="1162" y="2580426"/>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7" name="Shape 662"/>
            <p:cNvSpPr txBox="1"/>
            <p:nvPr/>
          </p:nvSpPr>
          <p:spPr>
            <a:xfrm>
              <a:off x="360385" y="2580426"/>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Divided Yield </a:t>
              </a:r>
            </a:p>
          </p:txBody>
        </p:sp>
        <p:sp>
          <p:nvSpPr>
            <p:cNvPr id="28" name="Shape 663"/>
            <p:cNvSpPr/>
            <p:nvPr/>
          </p:nvSpPr>
          <p:spPr>
            <a:xfrm>
              <a:off x="1563780" y="2641494"/>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9" name="Shape 664"/>
            <p:cNvSpPr txBox="1"/>
            <p:nvPr/>
          </p:nvSpPr>
          <p:spPr>
            <a:xfrm>
              <a:off x="1861935" y="2641494"/>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1.40%</a:t>
              </a:r>
            </a:p>
          </p:txBody>
        </p:sp>
        <p:sp>
          <p:nvSpPr>
            <p:cNvPr id="30" name="Shape 665"/>
            <p:cNvSpPr/>
            <p:nvPr/>
          </p:nvSpPr>
          <p:spPr>
            <a:xfrm>
              <a:off x="2845847" y="2641494"/>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1" name="Shape 666"/>
            <p:cNvSpPr txBox="1"/>
            <p:nvPr/>
          </p:nvSpPr>
          <p:spPr>
            <a:xfrm>
              <a:off x="3144001" y="2641494"/>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2.72%</a:t>
              </a:r>
            </a:p>
          </p:txBody>
        </p:sp>
        <p:sp>
          <p:nvSpPr>
            <p:cNvPr id="32" name="Shape 667"/>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3" name="Shape 668"/>
            <p:cNvSpPr txBox="1"/>
            <p:nvPr/>
          </p:nvSpPr>
          <p:spPr>
            <a:xfrm>
              <a:off x="360385" y="3399455"/>
              <a:ext cx="1077600" cy="718500"/>
            </a:xfrm>
            <a:prstGeom prst="rect">
              <a:avLst/>
            </a:prstGeom>
            <a:noFill/>
            <a:ln>
              <a:noFill/>
            </a:ln>
          </p:spPr>
          <p:txBody>
            <a:bodyPr lIns="16500" tIns="8267" rIns="0" bIns="8267" anchor="ctr" anchorCtr="0">
              <a:noAutofit/>
            </a:bodyPr>
            <a:lstStyle/>
            <a:p>
              <a:pPr algn="ctr">
                <a:lnSpc>
                  <a:spcPct val="90000"/>
                </a:lnSpc>
                <a:buSzPct val="25000"/>
              </a:pPr>
              <a:r>
                <a:rPr lang="en" sz="1333">
                  <a:solidFill>
                    <a:schemeClr val="lt1"/>
                  </a:solidFill>
                  <a:latin typeface="Cambria"/>
                  <a:ea typeface="Cambria"/>
                  <a:cs typeface="Cambria"/>
                  <a:sym typeface="Cambria"/>
                </a:rPr>
                <a:t>Positive Cash flow </a:t>
              </a:r>
            </a:p>
          </p:txBody>
        </p:sp>
        <p:sp>
          <p:nvSpPr>
            <p:cNvPr id="34" name="Shape 669"/>
            <p:cNvSpPr/>
            <p:nvPr/>
          </p:nvSpPr>
          <p:spPr>
            <a:xfrm>
              <a:off x="1563780" y="3460523"/>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5" name="Shape 670"/>
            <p:cNvSpPr txBox="1"/>
            <p:nvPr/>
          </p:nvSpPr>
          <p:spPr>
            <a:xfrm>
              <a:off x="1861935" y="3460523"/>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a:t>
              </a:r>
            </a:p>
          </p:txBody>
        </p:sp>
        <p:sp>
          <p:nvSpPr>
            <p:cNvPr id="36" name="Shape 671"/>
            <p:cNvSpPr/>
            <p:nvPr/>
          </p:nvSpPr>
          <p:spPr>
            <a:xfrm>
              <a:off x="2845847" y="3460523"/>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7" name="Shape 672"/>
            <p:cNvSpPr txBox="1"/>
            <p:nvPr/>
          </p:nvSpPr>
          <p:spPr>
            <a:xfrm>
              <a:off x="3144001" y="3460523"/>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a:solidFill>
                    <a:schemeClr val="dk1"/>
                  </a:solidFill>
                  <a:latin typeface="Cambria"/>
                  <a:ea typeface="Cambria"/>
                  <a:cs typeface="Cambria"/>
                  <a:sym typeface="Cambria"/>
                </a:rPr>
                <a:t>$410.42 M</a:t>
              </a:r>
            </a:p>
          </p:txBody>
        </p:sp>
      </p:grpSp>
      <p:pic>
        <p:nvPicPr>
          <p:cNvPr id="38" name="Shape 673"/>
          <p:cNvPicPr preferRelativeResize="0"/>
          <p:nvPr/>
        </p:nvPicPr>
        <p:blipFill>
          <a:blip r:embed="rId2">
            <a:alphaModFix amt="35000"/>
          </a:blip>
          <a:stretch>
            <a:fillRect/>
          </a:stretch>
        </p:blipFill>
        <p:spPr>
          <a:xfrm>
            <a:off x="907409" y="2898781"/>
            <a:ext cx="5035824" cy="2824400"/>
          </a:xfrm>
          <a:prstGeom prst="rect">
            <a:avLst/>
          </a:prstGeom>
          <a:noFill/>
          <a:ln>
            <a:noFill/>
          </a:ln>
        </p:spPr>
      </p:pic>
      <p:sp>
        <p:nvSpPr>
          <p:cNvPr id="39" name="Shape 674"/>
          <p:cNvSpPr txBox="1">
            <a:spLocks noGrp="1"/>
          </p:cNvSpPr>
          <p:nvPr>
            <p:ph type="body" idx="1"/>
          </p:nvPr>
        </p:nvSpPr>
        <p:spPr>
          <a:xfrm>
            <a:off x="769509" y="2898778"/>
            <a:ext cx="5452400" cy="2824400"/>
          </a:xfrm>
          <a:prstGeom prst="rect">
            <a:avLst/>
          </a:prstGeom>
          <a:noFill/>
          <a:ln>
            <a:noFill/>
          </a:ln>
        </p:spPr>
        <p:txBody>
          <a:bodyPr vert="horz" lIns="91433" tIns="45700" rIns="91433" bIns="45700" rtlCol="0" anchor="t" anchorCtr="0">
            <a:noAutofit/>
          </a:bodyPr>
          <a:lstStyle/>
          <a:p>
            <a:pPr marL="0" indent="-93131">
              <a:lnSpc>
                <a:spcPct val="100000"/>
              </a:lnSpc>
              <a:spcBef>
                <a:spcPts val="0"/>
              </a:spcBef>
              <a:buClr>
                <a:schemeClr val="dk1"/>
              </a:buClr>
              <a:buSzPct val="100000"/>
              <a:buNone/>
            </a:pPr>
            <a:r>
              <a:rPr lang="en" sz="1467" dirty="0">
                <a:solidFill>
                  <a:schemeClr val="tx1"/>
                </a:solidFill>
                <a:latin typeface="Cambria"/>
                <a:ea typeface="Cambria"/>
                <a:cs typeface="Cambria"/>
                <a:sym typeface="Cambria"/>
              </a:rPr>
              <a:t>Hasbro, Inc. is the number two toy maker in the United States. They are known from toys and games to television programming, motion pictures, digital gaming and a comprehensive lifestyle licensing program.</a:t>
            </a:r>
            <a:endParaRPr lang="en" sz="1467" dirty="0">
              <a:latin typeface="Cambria"/>
              <a:ea typeface="Cambria"/>
              <a:cs typeface="Cambria"/>
              <a:sym typeface="Cambria"/>
            </a:endParaRPr>
          </a:p>
          <a:p>
            <a:pPr marL="0" indent="-93131">
              <a:lnSpc>
                <a:spcPct val="115000"/>
              </a:lnSpc>
              <a:spcBef>
                <a:spcPts val="0"/>
              </a:spcBef>
              <a:buClr>
                <a:schemeClr val="dk1"/>
              </a:buClr>
              <a:buSzPct val="100000"/>
              <a:buNone/>
            </a:pPr>
            <a:endParaRPr sz="1467" dirty="0">
              <a:latin typeface="Cambria"/>
              <a:ea typeface="Cambria"/>
              <a:cs typeface="Cambria"/>
              <a:sym typeface="Cambria"/>
            </a:endParaRPr>
          </a:p>
          <a:p>
            <a:pPr marL="0" indent="0">
              <a:lnSpc>
                <a:spcPct val="110000"/>
              </a:lnSpc>
              <a:spcBef>
                <a:spcPts val="0"/>
              </a:spcBef>
              <a:buClr>
                <a:schemeClr val="accent2"/>
              </a:buClr>
              <a:buSzPct val="25000"/>
              <a:buNone/>
            </a:pPr>
            <a:endParaRPr sz="1467" dirty="0">
              <a:latin typeface="Cambria"/>
              <a:ea typeface="Cambria"/>
              <a:cs typeface="Cambria"/>
              <a:sym typeface="Cambria"/>
            </a:endParaRPr>
          </a:p>
          <a:p>
            <a:pPr marL="0" indent="0">
              <a:lnSpc>
                <a:spcPct val="110000"/>
              </a:lnSpc>
              <a:spcBef>
                <a:spcPts val="0"/>
              </a:spcBef>
              <a:buClr>
                <a:schemeClr val="accent2"/>
              </a:buClr>
              <a:buSzPct val="25000"/>
              <a:buNone/>
            </a:pPr>
            <a:r>
              <a:rPr lang="en" sz="1467" dirty="0">
                <a:solidFill>
                  <a:schemeClr val="tx1"/>
                </a:solidFill>
                <a:latin typeface="Cambria"/>
                <a:ea typeface="Cambria"/>
                <a:cs typeface="Cambria"/>
                <a:sym typeface="Cambria"/>
              </a:rPr>
              <a:t>    </a:t>
            </a:r>
            <a:endParaRPr lang="en" sz="1467" dirty="0">
              <a:solidFill>
                <a:schemeClr val="dk1"/>
              </a:solidFill>
              <a:latin typeface="Cambria"/>
              <a:ea typeface="Cambria"/>
              <a:cs typeface="Cambria"/>
              <a:sym typeface="Cambria"/>
            </a:endParaRPr>
          </a:p>
          <a:p>
            <a:pPr marL="0" indent="0">
              <a:lnSpc>
                <a:spcPct val="110000"/>
              </a:lnSpc>
              <a:spcBef>
                <a:spcPts val="0"/>
              </a:spcBef>
              <a:buClr>
                <a:schemeClr val="accent2"/>
              </a:buClr>
              <a:buSzPct val="25000"/>
              <a:buNone/>
            </a:pPr>
            <a:r>
              <a:rPr lang="en" sz="1467" dirty="0">
                <a:solidFill>
                  <a:schemeClr val="tx1"/>
                </a:solidFill>
                <a:latin typeface="Cambria"/>
                <a:ea typeface="Cambria"/>
                <a:cs typeface="Cambria"/>
                <a:sym typeface="Cambria"/>
              </a:rPr>
              <a:t>Hasbro, Inc. has more than 90 years of innovation and products sold in more than 120 countries. Hasbro is a global company committed to Creating the World's Best </a:t>
            </a:r>
            <a:r>
              <a:rPr lang="en" sz="1467" dirty="0">
                <a:solidFill>
                  <a:srgbClr val="000000"/>
                </a:solidFill>
                <a:latin typeface="Cambria"/>
                <a:ea typeface="Cambria"/>
                <a:cs typeface="Cambria"/>
                <a:sym typeface="Cambria"/>
              </a:rPr>
              <a:t>Play Experiences, by leveraging its beloved brands.</a:t>
            </a:r>
          </a:p>
          <a:p>
            <a:pPr marL="0" indent="0">
              <a:lnSpc>
                <a:spcPct val="110000"/>
              </a:lnSpc>
              <a:spcBef>
                <a:spcPts val="0"/>
              </a:spcBef>
              <a:buClr>
                <a:schemeClr val="accent2"/>
              </a:buClr>
              <a:buSzPct val="25000"/>
              <a:buNone/>
            </a:pPr>
            <a:endParaRPr sz="1467" dirty="0">
              <a:latin typeface="Cambria"/>
              <a:ea typeface="Cambria"/>
              <a:cs typeface="Cambria"/>
              <a:sym typeface="Cambria"/>
            </a:endParaRPr>
          </a:p>
          <a:p>
            <a:pPr marL="0" indent="0">
              <a:lnSpc>
                <a:spcPct val="110000"/>
              </a:lnSpc>
              <a:spcBef>
                <a:spcPts val="0"/>
              </a:spcBef>
              <a:buClr>
                <a:schemeClr val="accent2"/>
              </a:buClr>
              <a:buSzPct val="25000"/>
              <a:buNone/>
            </a:pPr>
            <a:endParaRPr sz="12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68290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15439" y="6515100"/>
            <a:ext cx="508000" cy="228600"/>
          </a:xfrm>
        </p:spPr>
        <p:txBody>
          <a:bodyPr/>
          <a:lstStyle/>
          <a:p>
            <a:fld id="{C4C5411A-C02D-49EF-A313-6C2D6A9C6A32}" type="slidenum">
              <a:rPr lang="en-US" smtClean="0">
                <a:solidFill>
                  <a:prstClr val="black"/>
                </a:solidFill>
              </a:rPr>
              <a:pPr/>
              <a:t>35</a:t>
            </a:fld>
            <a:endParaRPr lang="en-US" dirty="0">
              <a:solidFill>
                <a:prstClr val="black"/>
              </a:solidFill>
            </a:endParaRPr>
          </a:p>
        </p:txBody>
      </p:sp>
      <p:sp>
        <p:nvSpPr>
          <p:cNvPr id="112" name="Shape 679"/>
          <p:cNvSpPr txBox="1">
            <a:spLocks/>
          </p:cNvSpPr>
          <p:nvPr/>
        </p:nvSpPr>
        <p:spPr>
          <a:xfrm>
            <a:off x="914400" y="685800"/>
            <a:ext cx="9956800" cy="740800"/>
          </a:xfrm>
          <a:prstGeom prst="rect">
            <a:avLst/>
          </a:prstGeom>
        </p:spPr>
        <p:txBody>
          <a:bodyPr vert="horz" lIns="91433" tIns="91433" rIns="91433" bIns="91433"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 sz="3000" b="1" dirty="0">
                <a:solidFill>
                  <a:sysClr val="windowText" lastClr="000000"/>
                </a:solidFill>
                <a:latin typeface="Cambria" panose="02040503050406030204" pitchFamily="18" charset="0"/>
              </a:rPr>
              <a:t>Value Strategy Position Changes</a:t>
            </a:r>
            <a:endParaRPr kumimoji="0" lang="en" sz="4400" b="0" i="0" u="none" strike="noStrike" kern="1200" cap="none" spc="0" normalizeH="0" baseline="0" noProof="0">
              <a:ln>
                <a:noFill/>
              </a:ln>
              <a:solidFill>
                <a:sysClr val="windowText" lastClr="000000"/>
              </a:solidFill>
              <a:effectLst/>
              <a:uLnTx/>
              <a:uFillTx/>
              <a:latin typeface="Calibri Light" panose="020F0302020204030204"/>
              <a:ea typeface="+mj-ea"/>
              <a:cs typeface="+mj-cs"/>
            </a:endParaRPr>
          </a:p>
        </p:txBody>
      </p:sp>
      <p:grpSp>
        <p:nvGrpSpPr>
          <p:cNvPr id="113" name="Shape 680"/>
          <p:cNvGrpSpPr/>
          <p:nvPr/>
        </p:nvGrpSpPr>
        <p:grpSpPr>
          <a:xfrm>
            <a:off x="7334055" y="1753495"/>
            <a:ext cx="4335384" cy="3994612"/>
            <a:chOff x="1162" y="123343"/>
            <a:chExt cx="4335385" cy="3994612"/>
          </a:xfrm>
        </p:grpSpPr>
        <p:sp>
          <p:nvSpPr>
            <p:cNvPr id="114" name="Shape 681"/>
            <p:cNvSpPr/>
            <p:nvPr/>
          </p:nvSpPr>
          <p:spPr>
            <a:xfrm>
              <a:off x="1162" y="123343"/>
              <a:ext cx="1796100" cy="718499"/>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15" name="Shape 682"/>
            <p:cNvSpPr txBox="1"/>
            <p:nvPr/>
          </p:nvSpPr>
          <p:spPr>
            <a:xfrm>
              <a:off x="360385" y="123343"/>
              <a:ext cx="1077600" cy="718499"/>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Buy Criteria</a:t>
              </a:r>
            </a:p>
          </p:txBody>
        </p:sp>
        <p:sp>
          <p:nvSpPr>
            <p:cNvPr id="116" name="Shape 683"/>
            <p:cNvSpPr/>
            <p:nvPr/>
          </p:nvSpPr>
          <p:spPr>
            <a:xfrm>
              <a:off x="1563780" y="184410"/>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17" name="Shape 684"/>
            <p:cNvSpPr txBox="1"/>
            <p:nvPr/>
          </p:nvSpPr>
          <p:spPr>
            <a:xfrm>
              <a:off x="1861935" y="184410"/>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Industry Average </a:t>
              </a:r>
            </a:p>
          </p:txBody>
        </p:sp>
        <p:sp>
          <p:nvSpPr>
            <p:cNvPr id="118" name="Shape 685"/>
            <p:cNvSpPr/>
            <p:nvPr/>
          </p:nvSpPr>
          <p:spPr>
            <a:xfrm>
              <a:off x="2845847" y="184410"/>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19" name="Shape 686"/>
            <p:cNvSpPr txBox="1"/>
            <p:nvPr/>
          </p:nvSpPr>
          <p:spPr>
            <a:xfrm>
              <a:off x="3144001" y="184410"/>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JNJ</a:t>
              </a:r>
            </a:p>
          </p:txBody>
        </p:sp>
        <p:sp>
          <p:nvSpPr>
            <p:cNvPr id="120" name="Shape 687"/>
            <p:cNvSpPr/>
            <p:nvPr/>
          </p:nvSpPr>
          <p:spPr>
            <a:xfrm>
              <a:off x="1162" y="942370"/>
              <a:ext cx="1796100" cy="7185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21" name="Shape 688"/>
            <p:cNvSpPr txBox="1"/>
            <p:nvPr/>
          </p:nvSpPr>
          <p:spPr>
            <a:xfrm>
              <a:off x="360385" y="942370"/>
              <a:ext cx="1077600" cy="718500"/>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Price/ Sales </a:t>
              </a:r>
            </a:p>
          </p:txBody>
        </p:sp>
        <p:sp>
          <p:nvSpPr>
            <p:cNvPr id="122" name="Shape 689"/>
            <p:cNvSpPr/>
            <p:nvPr/>
          </p:nvSpPr>
          <p:spPr>
            <a:xfrm>
              <a:off x="1563780" y="1003438"/>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23" name="Shape 690"/>
            <p:cNvSpPr txBox="1"/>
            <p:nvPr/>
          </p:nvSpPr>
          <p:spPr>
            <a:xfrm>
              <a:off x="1861935" y="1003438"/>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1.8</a:t>
              </a:r>
            </a:p>
          </p:txBody>
        </p:sp>
        <p:sp>
          <p:nvSpPr>
            <p:cNvPr id="124" name="Shape 691"/>
            <p:cNvSpPr/>
            <p:nvPr/>
          </p:nvSpPr>
          <p:spPr>
            <a:xfrm>
              <a:off x="2845847" y="1003438"/>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25" name="Shape 692"/>
            <p:cNvSpPr txBox="1"/>
            <p:nvPr/>
          </p:nvSpPr>
          <p:spPr>
            <a:xfrm>
              <a:off x="3144001" y="1003438"/>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dirty="0">
                  <a:ln>
                    <a:noFill/>
                  </a:ln>
                  <a:solidFill>
                    <a:prstClr val="black"/>
                  </a:solidFill>
                  <a:effectLst/>
                  <a:uLnTx/>
                  <a:uFillTx/>
                  <a:latin typeface="Cambria"/>
                  <a:ea typeface="Cambria"/>
                  <a:cs typeface="Cambria"/>
                  <a:sym typeface="Cambria"/>
                </a:rPr>
                <a:t>4.5</a:t>
              </a:r>
            </a:p>
          </p:txBody>
        </p:sp>
        <p:sp>
          <p:nvSpPr>
            <p:cNvPr id="126" name="Shape 693"/>
            <p:cNvSpPr/>
            <p:nvPr/>
          </p:nvSpPr>
          <p:spPr>
            <a:xfrm>
              <a:off x="1162" y="1761399"/>
              <a:ext cx="1796100" cy="7185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27" name="Shape 694"/>
            <p:cNvSpPr txBox="1"/>
            <p:nvPr/>
          </p:nvSpPr>
          <p:spPr>
            <a:xfrm>
              <a:off x="360385" y="1761399"/>
              <a:ext cx="1077600" cy="718500"/>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Price/ Book</a:t>
              </a:r>
            </a:p>
          </p:txBody>
        </p:sp>
        <p:sp>
          <p:nvSpPr>
            <p:cNvPr id="128" name="Shape 695"/>
            <p:cNvSpPr/>
            <p:nvPr/>
          </p:nvSpPr>
          <p:spPr>
            <a:xfrm>
              <a:off x="1563780" y="1822466"/>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29" name="Shape 696"/>
            <p:cNvSpPr txBox="1"/>
            <p:nvPr/>
          </p:nvSpPr>
          <p:spPr>
            <a:xfrm>
              <a:off x="1861935" y="1822466"/>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3.84</a:t>
              </a:r>
            </a:p>
          </p:txBody>
        </p:sp>
        <p:sp>
          <p:nvSpPr>
            <p:cNvPr id="130" name="Shape 697"/>
            <p:cNvSpPr/>
            <p:nvPr/>
          </p:nvSpPr>
          <p:spPr>
            <a:xfrm>
              <a:off x="2845847" y="1822466"/>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31" name="Shape 698"/>
            <p:cNvSpPr txBox="1"/>
            <p:nvPr/>
          </p:nvSpPr>
          <p:spPr>
            <a:xfrm>
              <a:off x="3144001" y="1822466"/>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4.12</a:t>
              </a:r>
            </a:p>
          </p:txBody>
        </p:sp>
        <p:sp>
          <p:nvSpPr>
            <p:cNvPr id="132" name="Shape 699"/>
            <p:cNvSpPr/>
            <p:nvPr/>
          </p:nvSpPr>
          <p:spPr>
            <a:xfrm>
              <a:off x="1162" y="2580426"/>
              <a:ext cx="1796100" cy="718499"/>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33" name="Shape 700"/>
            <p:cNvSpPr txBox="1"/>
            <p:nvPr/>
          </p:nvSpPr>
          <p:spPr>
            <a:xfrm>
              <a:off x="360385" y="2580426"/>
              <a:ext cx="1077600" cy="718499"/>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Divided Yield </a:t>
              </a:r>
            </a:p>
          </p:txBody>
        </p:sp>
        <p:sp>
          <p:nvSpPr>
            <p:cNvPr id="134" name="Shape 701"/>
            <p:cNvSpPr/>
            <p:nvPr/>
          </p:nvSpPr>
          <p:spPr>
            <a:xfrm>
              <a:off x="1563780" y="2641494"/>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35" name="Shape 702"/>
            <p:cNvSpPr txBox="1"/>
            <p:nvPr/>
          </p:nvSpPr>
          <p:spPr>
            <a:xfrm>
              <a:off x="1861935" y="2641494"/>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2.54%</a:t>
              </a:r>
            </a:p>
          </p:txBody>
        </p:sp>
        <p:sp>
          <p:nvSpPr>
            <p:cNvPr id="136" name="Shape 703"/>
            <p:cNvSpPr/>
            <p:nvPr/>
          </p:nvSpPr>
          <p:spPr>
            <a:xfrm>
              <a:off x="2845847" y="2641494"/>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37" name="Shape 704"/>
            <p:cNvSpPr txBox="1"/>
            <p:nvPr/>
          </p:nvSpPr>
          <p:spPr>
            <a:xfrm>
              <a:off x="3144001" y="2641494"/>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2.80%</a:t>
              </a:r>
            </a:p>
          </p:txBody>
        </p:sp>
        <p:sp>
          <p:nvSpPr>
            <p:cNvPr id="138" name="Shape 705"/>
            <p:cNvSpPr/>
            <p:nvPr/>
          </p:nvSpPr>
          <p:spPr>
            <a:xfrm>
              <a:off x="1162" y="3399455"/>
              <a:ext cx="1796100" cy="7185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39" name="Shape 706"/>
            <p:cNvSpPr txBox="1"/>
            <p:nvPr/>
          </p:nvSpPr>
          <p:spPr>
            <a:xfrm>
              <a:off x="360385" y="3399455"/>
              <a:ext cx="1077600" cy="718500"/>
            </a:xfrm>
            <a:prstGeom prst="rect">
              <a:avLst/>
            </a:prstGeom>
            <a:noFill/>
            <a:ln>
              <a:noFill/>
            </a:ln>
          </p:spPr>
          <p:txBody>
            <a:bodyPr lIns="16500" tIns="8267" rIns="0" bIns="82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333" b="0" i="0" u="none" strike="noStrike" kern="0" cap="none" spc="0" normalizeH="0" baseline="0" noProof="0">
                  <a:ln>
                    <a:noFill/>
                  </a:ln>
                  <a:solidFill>
                    <a:prstClr val="white"/>
                  </a:solidFill>
                  <a:effectLst/>
                  <a:uLnTx/>
                  <a:uFillTx/>
                  <a:latin typeface="Cambria"/>
                  <a:ea typeface="Cambria"/>
                  <a:cs typeface="Cambria"/>
                  <a:sym typeface="Cambria"/>
                </a:rPr>
                <a:t>Positive Cash flow </a:t>
              </a:r>
            </a:p>
          </p:txBody>
        </p:sp>
        <p:sp>
          <p:nvSpPr>
            <p:cNvPr id="140" name="Shape 707"/>
            <p:cNvSpPr/>
            <p:nvPr/>
          </p:nvSpPr>
          <p:spPr>
            <a:xfrm>
              <a:off x="1563780" y="3460523"/>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41" name="Shape 708"/>
            <p:cNvSpPr txBox="1"/>
            <p:nvPr/>
          </p:nvSpPr>
          <p:spPr>
            <a:xfrm>
              <a:off x="1861935" y="3460523"/>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a:t>
              </a:r>
            </a:p>
          </p:txBody>
        </p:sp>
        <p:sp>
          <p:nvSpPr>
            <p:cNvPr id="142" name="Shape 709"/>
            <p:cNvSpPr/>
            <p:nvPr/>
          </p:nvSpPr>
          <p:spPr>
            <a:xfrm>
              <a:off x="2845847" y="3460523"/>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43" name="Shape 710"/>
            <p:cNvSpPr txBox="1"/>
            <p:nvPr/>
          </p:nvSpPr>
          <p:spPr>
            <a:xfrm>
              <a:off x="3144001" y="3460523"/>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$15.82 B</a:t>
              </a:r>
            </a:p>
          </p:txBody>
        </p:sp>
      </p:grpSp>
      <p:sp>
        <p:nvSpPr>
          <p:cNvPr id="144" name="Shape 711"/>
          <p:cNvSpPr txBox="1"/>
          <p:nvPr/>
        </p:nvSpPr>
        <p:spPr>
          <a:xfrm>
            <a:off x="1016000" y="1912326"/>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112 Shares | $12,063.52</a:t>
            </a:r>
            <a:endParaRPr lang="en" sz="2400">
              <a:solidFill>
                <a:srgbClr val="436C3C"/>
              </a:solidFill>
              <a:latin typeface="Cambria"/>
              <a:ea typeface="Cambria"/>
              <a:cs typeface="Cambria"/>
              <a:sym typeface="Cambria"/>
            </a:endParaRPr>
          </a:p>
        </p:txBody>
      </p:sp>
      <p:pic>
        <p:nvPicPr>
          <p:cNvPr id="145" name="Shape 712"/>
          <p:cNvPicPr preferRelativeResize="0"/>
          <p:nvPr/>
        </p:nvPicPr>
        <p:blipFill>
          <a:blip r:embed="rId2">
            <a:alphaModFix amt="50000"/>
          </a:blip>
          <a:stretch>
            <a:fillRect/>
          </a:stretch>
        </p:blipFill>
        <p:spPr>
          <a:xfrm>
            <a:off x="1477616" y="3106068"/>
            <a:ext cx="4529176" cy="2642033"/>
          </a:xfrm>
          <a:prstGeom prst="rect">
            <a:avLst/>
          </a:prstGeom>
          <a:noFill/>
          <a:ln>
            <a:noFill/>
          </a:ln>
        </p:spPr>
      </p:pic>
      <p:sp>
        <p:nvSpPr>
          <p:cNvPr id="146" name="Shape 713"/>
          <p:cNvSpPr txBox="1"/>
          <p:nvPr/>
        </p:nvSpPr>
        <p:spPr>
          <a:xfrm>
            <a:off x="1087500" y="3106049"/>
            <a:ext cx="5452400" cy="2230000"/>
          </a:xfrm>
          <a:prstGeom prst="rect">
            <a:avLst/>
          </a:prstGeom>
          <a:noFill/>
          <a:ln>
            <a:noFill/>
          </a:ln>
        </p:spPr>
        <p:txBody>
          <a:bodyPr lIns="121900" tIns="121900" rIns="121900" bIns="121900" anchor="ctr" anchorCtr="0">
            <a:noAutofit/>
          </a:bodyPr>
          <a:lstStyle/>
          <a:p>
            <a:r>
              <a:rPr lang="en" sz="1467">
                <a:solidFill>
                  <a:prstClr val="black"/>
                </a:solidFill>
                <a:latin typeface="Cambria"/>
                <a:ea typeface="Cambria"/>
                <a:cs typeface="Cambria"/>
                <a:sym typeface="Cambria"/>
              </a:rPr>
              <a:t>Johnson &amp; Johnson is an American multinational medical devices, pharmaceutical and consumer packaged goods manufacturer founded in 1886. Their main products include the Band-Aid line of bandages, Tylenol medications, Johnson’s baby products, Neutrogena skin and beauty products, Clean &amp; Clear facial wash, and Acuvue contact lenses.</a:t>
            </a:r>
          </a:p>
          <a:p>
            <a:endParaRPr sz="1467">
              <a:solidFill>
                <a:prstClr val="black"/>
              </a:solidFill>
              <a:latin typeface="Cambria"/>
              <a:ea typeface="Cambria"/>
              <a:cs typeface="Cambria"/>
              <a:sym typeface="Cambria"/>
            </a:endParaRPr>
          </a:p>
          <a:p>
            <a:endParaRPr sz="1467">
              <a:solidFill>
                <a:prstClr val="black"/>
              </a:solidFill>
              <a:latin typeface="Cambria"/>
              <a:ea typeface="Cambria"/>
              <a:cs typeface="Cambria"/>
              <a:sym typeface="Cambria"/>
            </a:endParaRPr>
          </a:p>
          <a:p>
            <a:endParaRPr sz="1467">
              <a:solidFill>
                <a:prstClr val="black"/>
              </a:solidFill>
              <a:latin typeface="Cambria"/>
              <a:ea typeface="Cambria"/>
              <a:cs typeface="Cambria"/>
              <a:sym typeface="Cambria"/>
            </a:endParaRPr>
          </a:p>
          <a:p>
            <a:r>
              <a:rPr lang="en" sz="1467">
                <a:solidFill>
                  <a:prstClr val="black"/>
                </a:solidFill>
                <a:latin typeface="Cambria"/>
                <a:ea typeface="Cambria"/>
                <a:cs typeface="Cambria"/>
                <a:sym typeface="Cambria"/>
              </a:rPr>
              <a:t> The corporation includes some 250 subsidiary companies with operations in over 57 countries and products sold in over 175 countries. The company operates is three broad divisions; Consumer Healthcare, Medical Devices and Pharmaceuticals.</a:t>
            </a:r>
          </a:p>
        </p:txBody>
      </p:sp>
      <p:sp>
        <p:nvSpPr>
          <p:cNvPr id="147" name="Shape 714"/>
          <p:cNvSpPr txBox="1"/>
          <p:nvPr/>
        </p:nvSpPr>
        <p:spPr>
          <a:xfrm>
            <a:off x="664517" y="1280712"/>
            <a:ext cx="5524000" cy="493600"/>
          </a:xfrm>
          <a:prstGeom prst="rect">
            <a:avLst/>
          </a:prstGeom>
          <a:noFill/>
          <a:ln>
            <a:noFill/>
          </a:ln>
        </p:spPr>
        <p:txBody>
          <a:bodyPr lIns="121900" tIns="121900" rIns="121900" bIns="121900" anchor="ctr" anchorCtr="0">
            <a:noAutofit/>
          </a:bodyPr>
          <a:lstStyle/>
          <a:p>
            <a:pPr marL="338658"/>
            <a:r>
              <a:rPr lang="en" sz="1600" b="1">
                <a:solidFill>
                  <a:prstClr val="black"/>
                </a:solidFill>
                <a:latin typeface="Cambria"/>
                <a:ea typeface="Cambria"/>
                <a:cs typeface="Cambria"/>
                <a:sym typeface="Cambria"/>
              </a:rPr>
              <a:t>Johnson &amp; Johnson | JNJ</a:t>
            </a:r>
          </a:p>
        </p:txBody>
      </p:sp>
    </p:spTree>
    <p:extLst>
      <p:ext uri="{BB962C8B-B14F-4D97-AF65-F5344CB8AC3E}">
        <p14:creationId xmlns:p14="http://schemas.microsoft.com/office/powerpoint/2010/main" val="2911784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15439" y="6486525"/>
            <a:ext cx="508000" cy="228600"/>
          </a:xfrm>
        </p:spPr>
        <p:txBody>
          <a:bodyPr/>
          <a:lstStyle/>
          <a:p>
            <a:fld id="{C4C5411A-C02D-49EF-A313-6C2D6A9C6A32}" type="slidenum">
              <a:rPr lang="en-US" smtClean="0">
                <a:solidFill>
                  <a:prstClr val="black"/>
                </a:solidFill>
              </a:rPr>
              <a:pPr/>
              <a:t>36</a:t>
            </a:fld>
            <a:endParaRPr lang="en-US" dirty="0">
              <a:solidFill>
                <a:prstClr val="black"/>
              </a:solidFill>
            </a:endParaRPr>
          </a:p>
        </p:txBody>
      </p:sp>
      <p:sp>
        <p:nvSpPr>
          <p:cNvPr id="40" name="Shape 719"/>
          <p:cNvSpPr txBox="1">
            <a:spLocks/>
          </p:cNvSpPr>
          <p:nvPr/>
        </p:nvSpPr>
        <p:spPr>
          <a:xfrm>
            <a:off x="914400" y="685800"/>
            <a:ext cx="9956800" cy="740800"/>
          </a:xfrm>
          <a:prstGeom prst="rect">
            <a:avLst/>
          </a:prstGeom>
        </p:spPr>
        <p:txBody>
          <a:bodyPr vert="horz" lIns="91433" tIns="91433" rIns="91433" bIns="91433"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 sz="3000" b="1" dirty="0">
                <a:solidFill>
                  <a:sysClr val="windowText" lastClr="000000"/>
                </a:solidFill>
                <a:latin typeface="Cambria" panose="02040503050406030204" pitchFamily="18" charset="0"/>
              </a:rPr>
              <a:t>Value Strategy Position Changes</a:t>
            </a:r>
            <a:endParaRPr kumimoji="0" lang="en" sz="4400" b="0" i="0" u="none" strike="noStrike" kern="1200" cap="none" spc="0" normalizeH="0" baseline="0" noProof="0">
              <a:ln>
                <a:noFill/>
              </a:ln>
              <a:solidFill>
                <a:sysClr val="windowText" lastClr="000000"/>
              </a:solidFill>
              <a:effectLst/>
              <a:uLnTx/>
              <a:uFillTx/>
              <a:latin typeface="Calibri Light" panose="020F0302020204030204"/>
              <a:ea typeface="+mj-ea"/>
              <a:cs typeface="+mj-cs"/>
            </a:endParaRPr>
          </a:p>
        </p:txBody>
      </p:sp>
      <p:grpSp>
        <p:nvGrpSpPr>
          <p:cNvPr id="41" name="Shape 720"/>
          <p:cNvGrpSpPr/>
          <p:nvPr/>
        </p:nvGrpSpPr>
        <p:grpSpPr>
          <a:xfrm>
            <a:off x="7334055" y="1753495"/>
            <a:ext cx="4335384" cy="3994612"/>
            <a:chOff x="1162" y="123343"/>
            <a:chExt cx="4335385" cy="3994612"/>
          </a:xfrm>
        </p:grpSpPr>
        <p:sp>
          <p:nvSpPr>
            <p:cNvPr id="42" name="Shape 721"/>
            <p:cNvSpPr/>
            <p:nvPr/>
          </p:nvSpPr>
          <p:spPr>
            <a:xfrm>
              <a:off x="1162" y="123343"/>
              <a:ext cx="1796100" cy="718499"/>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43" name="Shape 722"/>
            <p:cNvSpPr txBox="1"/>
            <p:nvPr/>
          </p:nvSpPr>
          <p:spPr>
            <a:xfrm>
              <a:off x="360385" y="123343"/>
              <a:ext cx="1077600" cy="718499"/>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dirty="0">
                  <a:ln>
                    <a:noFill/>
                  </a:ln>
                  <a:solidFill>
                    <a:prstClr val="white"/>
                  </a:solidFill>
                  <a:effectLst/>
                  <a:uLnTx/>
                  <a:uFillTx/>
                  <a:latin typeface="Cambria"/>
                  <a:ea typeface="Cambria"/>
                  <a:cs typeface="Cambria"/>
                  <a:sym typeface="Cambria"/>
                </a:rPr>
                <a:t>Buy Criteria</a:t>
              </a:r>
            </a:p>
          </p:txBody>
        </p:sp>
        <p:sp>
          <p:nvSpPr>
            <p:cNvPr id="44" name="Shape 723"/>
            <p:cNvSpPr/>
            <p:nvPr/>
          </p:nvSpPr>
          <p:spPr>
            <a:xfrm>
              <a:off x="1563780" y="184410"/>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45" name="Shape 724"/>
            <p:cNvSpPr txBox="1"/>
            <p:nvPr/>
          </p:nvSpPr>
          <p:spPr>
            <a:xfrm>
              <a:off x="1861935" y="184410"/>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Industry Average </a:t>
              </a:r>
            </a:p>
          </p:txBody>
        </p:sp>
        <p:sp>
          <p:nvSpPr>
            <p:cNvPr id="46" name="Shape 725"/>
            <p:cNvSpPr/>
            <p:nvPr/>
          </p:nvSpPr>
          <p:spPr>
            <a:xfrm>
              <a:off x="2845847" y="184410"/>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47" name="Shape 726"/>
            <p:cNvSpPr txBox="1"/>
            <p:nvPr/>
          </p:nvSpPr>
          <p:spPr>
            <a:xfrm>
              <a:off x="3144001" y="184410"/>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MSFT</a:t>
              </a:r>
            </a:p>
          </p:txBody>
        </p:sp>
        <p:sp>
          <p:nvSpPr>
            <p:cNvPr id="48" name="Shape 727"/>
            <p:cNvSpPr/>
            <p:nvPr/>
          </p:nvSpPr>
          <p:spPr>
            <a:xfrm>
              <a:off x="1162" y="942370"/>
              <a:ext cx="1796100" cy="7185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49" name="Shape 728"/>
            <p:cNvSpPr txBox="1"/>
            <p:nvPr/>
          </p:nvSpPr>
          <p:spPr>
            <a:xfrm>
              <a:off x="360385" y="942370"/>
              <a:ext cx="1077600" cy="718500"/>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Price/ Sales </a:t>
              </a:r>
            </a:p>
          </p:txBody>
        </p:sp>
        <p:sp>
          <p:nvSpPr>
            <p:cNvPr id="50" name="Shape 729"/>
            <p:cNvSpPr/>
            <p:nvPr/>
          </p:nvSpPr>
          <p:spPr>
            <a:xfrm>
              <a:off x="1563780" y="1003438"/>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1" name="Shape 730"/>
            <p:cNvSpPr txBox="1"/>
            <p:nvPr/>
          </p:nvSpPr>
          <p:spPr>
            <a:xfrm>
              <a:off x="1861935" y="1003438"/>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5.51</a:t>
              </a:r>
            </a:p>
          </p:txBody>
        </p:sp>
        <p:sp>
          <p:nvSpPr>
            <p:cNvPr id="52" name="Shape 731"/>
            <p:cNvSpPr/>
            <p:nvPr/>
          </p:nvSpPr>
          <p:spPr>
            <a:xfrm>
              <a:off x="2845847" y="1003438"/>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3" name="Shape 732"/>
            <p:cNvSpPr txBox="1"/>
            <p:nvPr/>
          </p:nvSpPr>
          <p:spPr>
            <a:xfrm>
              <a:off x="3144001" y="1003438"/>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4.58</a:t>
              </a:r>
            </a:p>
          </p:txBody>
        </p:sp>
        <p:sp>
          <p:nvSpPr>
            <p:cNvPr id="54" name="Shape 733"/>
            <p:cNvSpPr/>
            <p:nvPr/>
          </p:nvSpPr>
          <p:spPr>
            <a:xfrm>
              <a:off x="1162" y="1761399"/>
              <a:ext cx="1796100" cy="7185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5" name="Shape 734"/>
            <p:cNvSpPr txBox="1"/>
            <p:nvPr/>
          </p:nvSpPr>
          <p:spPr>
            <a:xfrm>
              <a:off x="360385" y="1761399"/>
              <a:ext cx="1077600" cy="718500"/>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Price/ Book</a:t>
              </a:r>
            </a:p>
          </p:txBody>
        </p:sp>
        <p:sp>
          <p:nvSpPr>
            <p:cNvPr id="56" name="Shape 735"/>
            <p:cNvSpPr/>
            <p:nvPr/>
          </p:nvSpPr>
          <p:spPr>
            <a:xfrm>
              <a:off x="1563780" y="1822466"/>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7" name="Shape 736"/>
            <p:cNvSpPr txBox="1"/>
            <p:nvPr/>
          </p:nvSpPr>
          <p:spPr>
            <a:xfrm>
              <a:off x="1861935" y="1822466"/>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5.35</a:t>
              </a:r>
            </a:p>
          </p:txBody>
        </p:sp>
        <p:sp>
          <p:nvSpPr>
            <p:cNvPr id="58" name="Shape 737"/>
            <p:cNvSpPr/>
            <p:nvPr/>
          </p:nvSpPr>
          <p:spPr>
            <a:xfrm>
              <a:off x="2845847" y="1822466"/>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9" name="Shape 738"/>
            <p:cNvSpPr txBox="1"/>
            <p:nvPr/>
          </p:nvSpPr>
          <p:spPr>
            <a:xfrm>
              <a:off x="3144001" y="1822466"/>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5.18</a:t>
              </a:r>
            </a:p>
          </p:txBody>
        </p:sp>
        <p:sp>
          <p:nvSpPr>
            <p:cNvPr id="60" name="Shape 739"/>
            <p:cNvSpPr/>
            <p:nvPr/>
          </p:nvSpPr>
          <p:spPr>
            <a:xfrm>
              <a:off x="1162" y="2580426"/>
              <a:ext cx="1796100" cy="718499"/>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1" name="Shape 740"/>
            <p:cNvSpPr txBox="1"/>
            <p:nvPr/>
          </p:nvSpPr>
          <p:spPr>
            <a:xfrm>
              <a:off x="360385" y="2580426"/>
              <a:ext cx="1077600" cy="718499"/>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Divided Yield </a:t>
              </a:r>
            </a:p>
          </p:txBody>
        </p:sp>
        <p:sp>
          <p:nvSpPr>
            <p:cNvPr id="62" name="Shape 741"/>
            <p:cNvSpPr/>
            <p:nvPr/>
          </p:nvSpPr>
          <p:spPr>
            <a:xfrm>
              <a:off x="1563780" y="2641494"/>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3" name="Shape 742"/>
            <p:cNvSpPr txBox="1"/>
            <p:nvPr/>
          </p:nvSpPr>
          <p:spPr>
            <a:xfrm>
              <a:off x="1861935" y="2641494"/>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1.33%</a:t>
              </a:r>
            </a:p>
          </p:txBody>
        </p:sp>
        <p:sp>
          <p:nvSpPr>
            <p:cNvPr id="64" name="Shape 743"/>
            <p:cNvSpPr/>
            <p:nvPr/>
          </p:nvSpPr>
          <p:spPr>
            <a:xfrm>
              <a:off x="2845847" y="2641494"/>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5" name="Shape 744"/>
            <p:cNvSpPr txBox="1"/>
            <p:nvPr/>
          </p:nvSpPr>
          <p:spPr>
            <a:xfrm>
              <a:off x="3144001" y="2641494"/>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2.67%</a:t>
              </a:r>
            </a:p>
          </p:txBody>
        </p:sp>
        <p:sp>
          <p:nvSpPr>
            <p:cNvPr id="66" name="Shape 745"/>
            <p:cNvSpPr/>
            <p:nvPr/>
          </p:nvSpPr>
          <p:spPr>
            <a:xfrm>
              <a:off x="1162" y="3399455"/>
              <a:ext cx="1796100" cy="7185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7" name="Shape 746"/>
            <p:cNvSpPr txBox="1"/>
            <p:nvPr/>
          </p:nvSpPr>
          <p:spPr>
            <a:xfrm>
              <a:off x="360385" y="3399455"/>
              <a:ext cx="1077600" cy="718500"/>
            </a:xfrm>
            <a:prstGeom prst="rect">
              <a:avLst/>
            </a:prstGeom>
            <a:noFill/>
            <a:ln>
              <a:noFill/>
            </a:ln>
          </p:spPr>
          <p:txBody>
            <a:bodyPr lIns="16500" tIns="8267" rIns="0" bIns="82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333" b="0" i="0" u="none" strike="noStrike" kern="0" cap="none" spc="0" normalizeH="0" baseline="0" noProof="0">
                  <a:ln>
                    <a:noFill/>
                  </a:ln>
                  <a:solidFill>
                    <a:prstClr val="white"/>
                  </a:solidFill>
                  <a:effectLst/>
                  <a:uLnTx/>
                  <a:uFillTx/>
                  <a:latin typeface="Cambria"/>
                  <a:ea typeface="Cambria"/>
                  <a:cs typeface="Cambria"/>
                  <a:sym typeface="Cambria"/>
                </a:rPr>
                <a:t>Positive Cash flow </a:t>
              </a:r>
            </a:p>
          </p:txBody>
        </p:sp>
        <p:sp>
          <p:nvSpPr>
            <p:cNvPr id="68" name="Shape 747"/>
            <p:cNvSpPr/>
            <p:nvPr/>
          </p:nvSpPr>
          <p:spPr>
            <a:xfrm>
              <a:off x="1563780" y="3460523"/>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9" name="Shape 748"/>
            <p:cNvSpPr txBox="1"/>
            <p:nvPr/>
          </p:nvSpPr>
          <p:spPr>
            <a:xfrm>
              <a:off x="1861935" y="3460523"/>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a:t>
              </a:r>
            </a:p>
          </p:txBody>
        </p:sp>
        <p:sp>
          <p:nvSpPr>
            <p:cNvPr id="70" name="Shape 749"/>
            <p:cNvSpPr/>
            <p:nvPr/>
          </p:nvSpPr>
          <p:spPr>
            <a:xfrm>
              <a:off x="2845847" y="3460523"/>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71" name="Shape 750"/>
            <p:cNvSpPr txBox="1"/>
            <p:nvPr/>
          </p:nvSpPr>
          <p:spPr>
            <a:xfrm>
              <a:off x="3144001" y="3460523"/>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$1.7 B</a:t>
              </a:r>
            </a:p>
          </p:txBody>
        </p:sp>
      </p:grpSp>
      <p:sp>
        <p:nvSpPr>
          <p:cNvPr id="72" name="Shape 751"/>
          <p:cNvSpPr txBox="1"/>
          <p:nvPr/>
        </p:nvSpPr>
        <p:spPr>
          <a:xfrm>
            <a:off x="1016000" y="1912326"/>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200 Shares | $10,223.16</a:t>
            </a:r>
            <a:endParaRPr lang="en" sz="2400">
              <a:solidFill>
                <a:srgbClr val="436C3C"/>
              </a:solidFill>
              <a:latin typeface="Cambria"/>
              <a:ea typeface="Cambria"/>
              <a:cs typeface="Cambria"/>
              <a:sym typeface="Cambria"/>
            </a:endParaRPr>
          </a:p>
        </p:txBody>
      </p:sp>
      <p:sp>
        <p:nvSpPr>
          <p:cNvPr id="73" name="Shape 752"/>
          <p:cNvSpPr txBox="1"/>
          <p:nvPr/>
        </p:nvSpPr>
        <p:spPr>
          <a:xfrm>
            <a:off x="547776" y="1278122"/>
            <a:ext cx="5524000" cy="493600"/>
          </a:xfrm>
          <a:prstGeom prst="rect">
            <a:avLst/>
          </a:prstGeom>
          <a:noFill/>
          <a:ln>
            <a:noFill/>
          </a:ln>
        </p:spPr>
        <p:txBody>
          <a:bodyPr lIns="121900" tIns="121900" rIns="121900" bIns="121900" anchor="ctr" anchorCtr="0">
            <a:noAutofit/>
          </a:bodyPr>
          <a:lstStyle/>
          <a:p>
            <a:pPr marL="338658"/>
            <a:r>
              <a:rPr lang="en" sz="1600" b="1">
                <a:solidFill>
                  <a:prstClr val="black"/>
                </a:solidFill>
                <a:latin typeface="Cambria"/>
                <a:ea typeface="Cambria"/>
                <a:cs typeface="Cambria"/>
                <a:sym typeface="Cambria"/>
              </a:rPr>
              <a:t>Microsoft | MSFT</a:t>
            </a:r>
          </a:p>
        </p:txBody>
      </p:sp>
      <p:pic>
        <p:nvPicPr>
          <p:cNvPr id="74" name="Shape 753"/>
          <p:cNvPicPr preferRelativeResize="0"/>
          <p:nvPr/>
        </p:nvPicPr>
        <p:blipFill>
          <a:blip r:embed="rId2">
            <a:alphaModFix amt="50000"/>
          </a:blip>
          <a:stretch>
            <a:fillRect/>
          </a:stretch>
        </p:blipFill>
        <p:spPr>
          <a:xfrm>
            <a:off x="1156034" y="3723937"/>
            <a:ext cx="5172332" cy="1101500"/>
          </a:xfrm>
          <a:prstGeom prst="rect">
            <a:avLst/>
          </a:prstGeom>
          <a:noFill/>
          <a:ln>
            <a:noFill/>
          </a:ln>
        </p:spPr>
      </p:pic>
      <p:sp>
        <p:nvSpPr>
          <p:cNvPr id="75" name="Shape 754"/>
          <p:cNvSpPr txBox="1"/>
          <p:nvPr/>
        </p:nvSpPr>
        <p:spPr>
          <a:xfrm>
            <a:off x="914400" y="2901533"/>
            <a:ext cx="5524000" cy="3258399"/>
          </a:xfrm>
          <a:prstGeom prst="rect">
            <a:avLst/>
          </a:prstGeom>
          <a:noFill/>
          <a:ln>
            <a:noFill/>
          </a:ln>
        </p:spPr>
        <p:txBody>
          <a:bodyPr lIns="121900" tIns="121900" rIns="121900" bIns="121900" anchor="ctr" anchorCtr="0">
            <a:noAutofit/>
          </a:bodyPr>
          <a:lstStyle/>
          <a:p>
            <a:endParaRPr sz="2400">
              <a:solidFill>
                <a:prstClr val="black"/>
              </a:solidFill>
              <a:latin typeface="Calibri" panose="020F0502020204030204"/>
            </a:endParaRPr>
          </a:p>
          <a:p>
            <a:r>
              <a:rPr lang="en" sz="1467">
                <a:solidFill>
                  <a:prstClr val="black"/>
                </a:solidFill>
                <a:latin typeface="Cambria"/>
                <a:ea typeface="Cambria"/>
                <a:cs typeface="Cambria"/>
                <a:sym typeface="Cambria"/>
              </a:rPr>
              <a:t>Microsoft is an American multinational technology company headquartered in Redmond, Washington, that develops, manufactures, licenses, supports and sells computer software, consumer electronics and personal computers and services. </a:t>
            </a:r>
          </a:p>
          <a:p>
            <a:endParaRPr sz="1467">
              <a:solidFill>
                <a:prstClr val="black"/>
              </a:solidFill>
              <a:latin typeface="Cambria"/>
              <a:ea typeface="Cambria"/>
              <a:cs typeface="Cambria"/>
              <a:sym typeface="Cambria"/>
            </a:endParaRPr>
          </a:p>
          <a:p>
            <a:endParaRPr sz="1467">
              <a:solidFill>
                <a:prstClr val="black"/>
              </a:solidFill>
              <a:latin typeface="Cambria"/>
              <a:ea typeface="Cambria"/>
              <a:cs typeface="Cambria"/>
              <a:sym typeface="Cambria"/>
            </a:endParaRPr>
          </a:p>
          <a:p>
            <a:endParaRPr sz="1467">
              <a:solidFill>
                <a:prstClr val="black"/>
              </a:solidFill>
              <a:latin typeface="Cambria"/>
              <a:ea typeface="Cambria"/>
              <a:cs typeface="Cambria"/>
              <a:sym typeface="Cambria"/>
            </a:endParaRPr>
          </a:p>
          <a:p>
            <a:r>
              <a:rPr lang="en" sz="1467">
                <a:solidFill>
                  <a:prstClr val="black"/>
                </a:solidFill>
                <a:latin typeface="Cambria"/>
                <a:ea typeface="Cambria"/>
                <a:cs typeface="Cambria"/>
                <a:sym typeface="Cambria"/>
              </a:rPr>
              <a:t>Its best known software products are the Microsoft Windows line of operating systems, Microsoft Office office suite, and Internet Explorer and Edge web browsers. Its flagship hardware products are the Xbox game consoles and the Microsoft Surface tablet lineup.</a:t>
            </a:r>
          </a:p>
          <a:p>
            <a:endParaRPr sz="1467">
              <a:solidFill>
                <a:prstClr val="black"/>
              </a:solidFill>
              <a:latin typeface="Cambria"/>
              <a:ea typeface="Cambria"/>
              <a:cs typeface="Cambria"/>
              <a:sym typeface="Cambria"/>
            </a:endParaRPr>
          </a:p>
          <a:p>
            <a:pPr>
              <a:lnSpc>
                <a:spcPct val="115000"/>
              </a:lnSpc>
            </a:pPr>
            <a:endParaRPr sz="1467">
              <a:solidFill>
                <a:prstClr val="black"/>
              </a:solidFill>
              <a:latin typeface="Cambria"/>
              <a:ea typeface="Cambria"/>
              <a:cs typeface="Cambria"/>
              <a:sym typeface="Cambria"/>
            </a:endParaRPr>
          </a:p>
          <a:p>
            <a:pPr>
              <a:lnSpc>
                <a:spcPct val="115000"/>
              </a:lnSpc>
            </a:pPr>
            <a:endParaRPr sz="1600">
              <a:solidFill>
                <a:prstClr val="black"/>
              </a:solidFill>
              <a:latin typeface="Cambria"/>
              <a:ea typeface="Cambria"/>
              <a:cs typeface="Cambria"/>
              <a:sym typeface="Cambria"/>
            </a:endParaRPr>
          </a:p>
        </p:txBody>
      </p:sp>
    </p:spTree>
    <p:extLst>
      <p:ext uri="{BB962C8B-B14F-4D97-AF65-F5344CB8AC3E}">
        <p14:creationId xmlns:p14="http://schemas.microsoft.com/office/powerpoint/2010/main" val="226978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Shape 764"/>
          <p:cNvPicPr preferRelativeResize="0"/>
          <p:nvPr/>
        </p:nvPicPr>
        <p:blipFill>
          <a:blip r:embed="rId2">
            <a:alphaModFix amt="33000"/>
          </a:blip>
          <a:stretch>
            <a:fillRect/>
          </a:stretch>
        </p:blipFill>
        <p:spPr>
          <a:xfrm>
            <a:off x="1319517" y="2697686"/>
            <a:ext cx="4845365" cy="3382633"/>
          </a:xfrm>
          <a:prstGeom prst="rect">
            <a:avLst/>
          </a:prstGeom>
          <a:noFill/>
          <a:ln>
            <a:noFill/>
          </a:ln>
        </p:spPr>
      </p:pic>
      <p:sp>
        <p:nvSpPr>
          <p:cNvPr id="4" name="Slide Number Placeholder 3"/>
          <p:cNvSpPr>
            <a:spLocks noGrp="1"/>
          </p:cNvSpPr>
          <p:nvPr>
            <p:ph type="sldNum" sz="quarter" idx="12"/>
          </p:nvPr>
        </p:nvSpPr>
        <p:spPr>
          <a:xfrm>
            <a:off x="11415439" y="6486525"/>
            <a:ext cx="508000" cy="228600"/>
          </a:xfrm>
        </p:spPr>
        <p:txBody>
          <a:bodyPr/>
          <a:lstStyle/>
          <a:p>
            <a:fld id="{C4C5411A-C02D-49EF-A313-6C2D6A9C6A32}" type="slidenum">
              <a:rPr lang="en-US" smtClean="0">
                <a:solidFill>
                  <a:prstClr val="black"/>
                </a:solidFill>
              </a:rPr>
              <a:pPr/>
              <a:t>37</a:t>
            </a:fld>
            <a:endParaRPr lang="en-US" dirty="0">
              <a:solidFill>
                <a:prstClr val="black"/>
              </a:solidFill>
            </a:endParaRPr>
          </a:p>
        </p:txBody>
      </p:sp>
      <p:sp>
        <p:nvSpPr>
          <p:cNvPr id="3" name="Shape 761"/>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solidFill>
                  <a:prstClr val="black"/>
                </a:solidFill>
                <a:latin typeface="Cambria"/>
                <a:ea typeface="Cambria"/>
                <a:cs typeface="Cambria"/>
                <a:sym typeface="Cambria"/>
              </a:rPr>
              <a:t>Value</a:t>
            </a:r>
            <a:r>
              <a:rPr lang="en" sz="3000" b="1" dirty="0">
                <a:solidFill>
                  <a:srgbClr val="000000"/>
                </a:solidFill>
                <a:latin typeface="Cambria"/>
                <a:ea typeface="Cambria"/>
                <a:cs typeface="Cambria"/>
                <a:sym typeface="Cambria"/>
              </a:rPr>
              <a:t> Strategy Position Changes</a:t>
            </a:r>
            <a:endParaRPr lang="en" sz="3467">
              <a:solidFill>
                <a:srgbClr val="000000"/>
              </a:solidFill>
              <a:latin typeface="Cambria"/>
              <a:ea typeface="Cambria"/>
              <a:cs typeface="Cambria"/>
              <a:sym typeface="Cambria"/>
            </a:endParaRPr>
          </a:p>
        </p:txBody>
      </p:sp>
      <p:sp>
        <p:nvSpPr>
          <p:cNvPr id="5" name="Shape 762"/>
          <p:cNvSpPr txBox="1"/>
          <p:nvPr/>
        </p:nvSpPr>
        <p:spPr>
          <a:xfrm>
            <a:off x="764478" y="1425365"/>
            <a:ext cx="7467600" cy="409600"/>
          </a:xfrm>
          <a:prstGeom prst="rect">
            <a:avLst/>
          </a:prstGeom>
          <a:noFill/>
          <a:ln>
            <a:noFill/>
          </a:ln>
        </p:spPr>
        <p:txBody>
          <a:bodyPr lIns="91433" tIns="45700" rIns="91433" bIns="45700" anchor="t" anchorCtr="0">
            <a:noAutofit/>
          </a:bodyPr>
          <a:lstStyle/>
          <a:p>
            <a:pPr marL="338658">
              <a:buClr>
                <a:prstClr val="black"/>
              </a:buClr>
              <a:buSzPct val="25000"/>
            </a:pPr>
            <a:r>
              <a:rPr lang="en" sz="1600" b="1">
                <a:solidFill>
                  <a:prstClr val="black"/>
                </a:solidFill>
                <a:latin typeface="Cambria"/>
                <a:ea typeface="Cambria"/>
                <a:cs typeface="Cambria"/>
                <a:sym typeface="Cambria"/>
              </a:rPr>
              <a:t>FLIR SYSTEMS, INC. | FLIR</a:t>
            </a:r>
          </a:p>
        </p:txBody>
      </p:sp>
      <p:sp>
        <p:nvSpPr>
          <p:cNvPr id="6" name="Shape 763"/>
          <p:cNvSpPr txBox="1"/>
          <p:nvPr/>
        </p:nvSpPr>
        <p:spPr>
          <a:xfrm>
            <a:off x="1016000" y="1912326"/>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484 Shares | $15,792.92</a:t>
            </a:r>
            <a:endParaRPr lang="en" sz="2400">
              <a:solidFill>
                <a:srgbClr val="436C3C"/>
              </a:solidFill>
              <a:latin typeface="Cambria"/>
              <a:ea typeface="Cambria"/>
              <a:cs typeface="Cambria"/>
              <a:sym typeface="Cambria"/>
            </a:endParaRPr>
          </a:p>
        </p:txBody>
      </p:sp>
      <p:sp>
        <p:nvSpPr>
          <p:cNvPr id="7" name="Shape 765"/>
          <p:cNvSpPr txBox="1">
            <a:spLocks/>
          </p:cNvSpPr>
          <p:nvPr/>
        </p:nvSpPr>
        <p:spPr>
          <a:xfrm>
            <a:off x="1016000" y="2906729"/>
            <a:ext cx="5452400" cy="2824400"/>
          </a:xfrm>
          <a:prstGeom prst="rect">
            <a:avLst/>
          </a:prstGeom>
          <a:noFill/>
          <a:ln>
            <a:noFill/>
          </a:ln>
        </p:spPr>
        <p:txBody>
          <a:bodyPr vert="horz"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93131" algn="l" defTabSz="914400" rtl="0" eaLnBrk="1" fontAlgn="auto" latinLnBrk="0" hangingPunct="1">
              <a:lnSpc>
                <a:spcPct val="115000"/>
              </a:lnSpc>
              <a:spcBef>
                <a:spcPts val="0"/>
              </a:spcBef>
              <a:spcAft>
                <a:spcPts val="0"/>
              </a:spcAft>
              <a:buClr>
                <a:sysClr val="windowText" lastClr="000000"/>
              </a:buClr>
              <a:buSzPct val="100000"/>
              <a:buFont typeface="Arial" panose="020B0604020202020204" pitchFamily="34" charset="0"/>
              <a:buNone/>
              <a:tabLst/>
              <a:defRPr/>
            </a:pPr>
            <a:r>
              <a:rPr kumimoji="0" lang="en-US" sz="1467" b="0" i="0" u="none" strike="noStrike" kern="1200" cap="none" spc="0" normalizeH="0" baseline="0" noProof="0" dirty="0" err="1">
                <a:ln>
                  <a:noFill/>
                </a:ln>
                <a:solidFill>
                  <a:sysClr val="windowText" lastClr="000000"/>
                </a:solidFill>
                <a:effectLst/>
                <a:uLnTx/>
                <a:uFillTx/>
                <a:latin typeface="Cambria"/>
                <a:ea typeface="Cambria"/>
                <a:cs typeface="Cambria"/>
                <a:sym typeface="Cambria"/>
              </a:rPr>
              <a:t>Flir</a:t>
            </a:r>
            <a:r>
              <a:rPr kumimoji="0" lang="en-US" sz="1467" b="0" i="0" u="none" strike="noStrike" kern="1200" cap="none" spc="0" normalizeH="0" baseline="0" noProof="0" dirty="0">
                <a:ln>
                  <a:noFill/>
                </a:ln>
                <a:solidFill>
                  <a:sysClr val="windowText" lastClr="000000"/>
                </a:solidFill>
                <a:effectLst/>
                <a:uLnTx/>
                <a:uFillTx/>
                <a:latin typeface="Cambria"/>
                <a:ea typeface="Cambria"/>
                <a:cs typeface="Cambria"/>
                <a:sym typeface="Cambria"/>
              </a:rPr>
              <a:t> Systems, Inc. designs, develops, manufactures, markets, and distributes technologies that enhance perception and awareness. </a:t>
            </a:r>
            <a:r>
              <a:rPr kumimoji="0" lang="en-US" sz="1467" b="0" i="0" u="none" strike="noStrike" kern="1200" cap="none" spc="0" normalizeH="0" baseline="0" noProof="0" dirty="0" err="1">
                <a:ln>
                  <a:noFill/>
                </a:ln>
                <a:solidFill>
                  <a:sysClr val="windowText" lastClr="000000"/>
                </a:solidFill>
                <a:effectLst/>
                <a:uLnTx/>
                <a:uFillTx/>
                <a:latin typeface="Cambria"/>
                <a:ea typeface="Cambria"/>
                <a:cs typeface="Cambria"/>
                <a:sym typeface="Cambria"/>
              </a:rPr>
              <a:t>Flir</a:t>
            </a:r>
            <a:r>
              <a:rPr kumimoji="0" lang="en-US" sz="1467" b="0" i="0" u="none" strike="noStrike" kern="1200" cap="none" spc="0" normalizeH="0" baseline="0" noProof="0" dirty="0">
                <a:ln>
                  <a:noFill/>
                </a:ln>
                <a:solidFill>
                  <a:sysClr val="windowText" lastClr="000000"/>
                </a:solidFill>
                <a:effectLst/>
                <a:uLnTx/>
                <a:uFillTx/>
                <a:latin typeface="Cambria"/>
                <a:ea typeface="Cambria"/>
                <a:cs typeface="Cambria"/>
                <a:sym typeface="Cambria"/>
              </a:rPr>
              <a:t> operates in six major segments: Surveillance, Security, Detection, Instruments, OEM and Emerging Markets, and Maritime Segment.</a:t>
            </a:r>
          </a:p>
          <a:p>
            <a:pPr marL="0" marR="0" lvl="0" indent="0" algn="l" defTabSz="914400" rtl="0" eaLnBrk="1" fontAlgn="auto" latinLnBrk="0" hangingPunct="1">
              <a:lnSpc>
                <a:spcPct val="110000"/>
              </a:lnSpc>
              <a:spcBef>
                <a:spcPts val="0"/>
              </a:spcBef>
              <a:spcAft>
                <a:spcPts val="0"/>
              </a:spcAft>
              <a:buClr>
                <a:srgbClr val="ED7D31"/>
              </a:buClr>
              <a:buSzPct val="25000"/>
              <a:buFont typeface="Arial" panose="020B0604020202020204" pitchFamily="34" charset="0"/>
              <a:buNone/>
              <a:tabLst/>
              <a:defRPr/>
            </a:pPr>
            <a:endParaRPr kumimoji="0" lang="en-US" sz="1467" b="0" i="0" u="none" strike="noStrike" kern="1200" cap="none" spc="0" normalizeH="0" baseline="0" noProof="0" dirty="0">
              <a:ln>
                <a:noFill/>
              </a:ln>
              <a:solidFill>
                <a:sysClr val="windowText" lastClr="000000"/>
              </a:solidFill>
              <a:effectLst/>
              <a:uLnTx/>
              <a:uFillTx/>
              <a:latin typeface="Cambria"/>
              <a:ea typeface="Cambria"/>
              <a:cs typeface="Cambria"/>
              <a:sym typeface="Cambria"/>
            </a:endParaRPr>
          </a:p>
          <a:p>
            <a:pPr marL="0" marR="0" lvl="0" indent="0" algn="l" defTabSz="914400" rtl="0" eaLnBrk="1" fontAlgn="auto" latinLnBrk="0" hangingPunct="1">
              <a:lnSpc>
                <a:spcPct val="110000"/>
              </a:lnSpc>
              <a:spcBef>
                <a:spcPts val="0"/>
              </a:spcBef>
              <a:spcAft>
                <a:spcPts val="0"/>
              </a:spcAft>
              <a:buClr>
                <a:srgbClr val="ED7D31"/>
              </a:buClr>
              <a:buSzPct val="25000"/>
              <a:buFont typeface="Arial" panose="020B0604020202020204" pitchFamily="34" charset="0"/>
              <a:buNone/>
              <a:tabLst/>
              <a:defRPr/>
            </a:pPr>
            <a:r>
              <a:rPr kumimoji="0" lang="en-US" sz="1467" b="0" i="0" u="none" strike="noStrike" kern="1200" cap="none" spc="0" normalizeH="0" baseline="0" noProof="0" dirty="0">
                <a:ln>
                  <a:noFill/>
                </a:ln>
                <a:solidFill>
                  <a:sysClr val="windowText" lastClr="000000"/>
                </a:solidFill>
                <a:effectLst/>
                <a:uLnTx/>
                <a:uFillTx/>
                <a:latin typeface="Cambria"/>
                <a:ea typeface="Cambria"/>
                <a:cs typeface="Cambria"/>
                <a:sym typeface="Cambria"/>
              </a:rPr>
              <a:t>    </a:t>
            </a:r>
          </a:p>
          <a:p>
            <a:pPr marL="0" marR="0" lvl="0" indent="0" algn="l" defTabSz="914400" rtl="0" eaLnBrk="1" fontAlgn="auto" latinLnBrk="0" hangingPunct="1">
              <a:lnSpc>
                <a:spcPct val="110000"/>
              </a:lnSpc>
              <a:spcBef>
                <a:spcPts val="0"/>
              </a:spcBef>
              <a:spcAft>
                <a:spcPts val="0"/>
              </a:spcAft>
              <a:buClr>
                <a:srgbClr val="ED7D31"/>
              </a:buClr>
              <a:buSzPct val="25000"/>
              <a:buFont typeface="Arial" panose="020B0604020202020204" pitchFamily="34" charset="0"/>
              <a:buNone/>
              <a:tabLst/>
              <a:defRPr/>
            </a:pPr>
            <a:r>
              <a:rPr kumimoji="0" lang="en-US" sz="1467" b="0" i="0" u="none" strike="noStrike" kern="1200" cap="none" spc="0" normalizeH="0" baseline="0" noProof="0" dirty="0" err="1">
                <a:ln>
                  <a:noFill/>
                </a:ln>
                <a:solidFill>
                  <a:sysClr val="windowText" lastClr="000000"/>
                </a:solidFill>
                <a:effectLst/>
                <a:uLnTx/>
                <a:uFillTx/>
                <a:latin typeface="Cambria"/>
                <a:ea typeface="Cambria"/>
                <a:cs typeface="Cambria"/>
                <a:sym typeface="Cambria"/>
              </a:rPr>
              <a:t>Flir</a:t>
            </a:r>
            <a:r>
              <a:rPr kumimoji="0" lang="en-US" sz="1467" b="0" i="0" u="none" strike="noStrike" kern="1200" cap="none" spc="0" normalizeH="0" baseline="0" noProof="0" dirty="0">
                <a:ln>
                  <a:noFill/>
                </a:ln>
                <a:solidFill>
                  <a:sysClr val="windowText" lastClr="000000"/>
                </a:solidFill>
                <a:effectLst/>
                <a:uLnTx/>
                <a:uFillTx/>
                <a:latin typeface="Cambria"/>
                <a:ea typeface="Cambria"/>
                <a:cs typeface="Cambria"/>
                <a:sym typeface="Cambria"/>
              </a:rPr>
              <a:t> </a:t>
            </a:r>
            <a:r>
              <a:rPr kumimoji="0" lang="en-US" sz="1467" b="0" i="0" u="none" strike="noStrike" kern="1200" cap="none" spc="0" normalizeH="0" baseline="0" noProof="0" dirty="0" err="1">
                <a:ln>
                  <a:noFill/>
                </a:ln>
                <a:solidFill>
                  <a:sysClr val="windowText" lastClr="000000"/>
                </a:solidFill>
                <a:effectLst/>
                <a:uLnTx/>
                <a:uFillTx/>
                <a:latin typeface="Cambria"/>
                <a:ea typeface="Cambria"/>
                <a:cs typeface="Cambria"/>
                <a:sym typeface="Cambria"/>
              </a:rPr>
              <a:t>Stystems</a:t>
            </a:r>
            <a:r>
              <a:rPr kumimoji="0" lang="en-US" sz="1467" b="0" i="0" u="none" strike="noStrike" kern="1200" cap="none" spc="0" normalizeH="0" baseline="0" noProof="0" dirty="0">
                <a:ln>
                  <a:noFill/>
                </a:ln>
                <a:solidFill>
                  <a:sysClr val="windowText" lastClr="000000"/>
                </a:solidFill>
                <a:effectLst/>
                <a:uLnTx/>
                <a:uFillTx/>
                <a:latin typeface="Cambria"/>
                <a:ea typeface="Cambria"/>
                <a:cs typeface="Cambria"/>
                <a:sym typeface="Cambria"/>
              </a:rPr>
              <a:t>, Inc. is the leading developer of advanced proprietary technology sensor systems.</a:t>
            </a:r>
          </a:p>
          <a:p>
            <a:pPr marL="0" marR="0" lvl="0" indent="0" algn="l" defTabSz="914400" rtl="0" eaLnBrk="1" fontAlgn="auto" latinLnBrk="0" hangingPunct="1">
              <a:lnSpc>
                <a:spcPct val="110000"/>
              </a:lnSpc>
              <a:spcBef>
                <a:spcPts val="0"/>
              </a:spcBef>
              <a:spcAft>
                <a:spcPts val="0"/>
              </a:spcAft>
              <a:buClr>
                <a:srgbClr val="ED7D31"/>
              </a:buClr>
              <a:buSzPct val="25000"/>
              <a:buFont typeface="Arial" panose="020B0604020202020204" pitchFamily="34" charset="0"/>
              <a:buNone/>
              <a:tabLst/>
              <a:defRPr/>
            </a:pPr>
            <a:endParaRPr kumimoji="0" lang="en-US" sz="1200" b="0" i="0" u="none" strike="noStrike" kern="1200" cap="none" spc="0" normalizeH="0" baseline="0" noProof="0" dirty="0">
              <a:ln>
                <a:noFill/>
              </a:ln>
              <a:solidFill>
                <a:sysClr val="windowText" lastClr="000000"/>
              </a:solidFill>
              <a:effectLst/>
              <a:uLnTx/>
              <a:uFillTx/>
              <a:latin typeface="Arial"/>
              <a:ea typeface="Arial"/>
              <a:cs typeface="Arial"/>
              <a:sym typeface="Arial"/>
            </a:endParaRPr>
          </a:p>
        </p:txBody>
      </p:sp>
      <p:grpSp>
        <p:nvGrpSpPr>
          <p:cNvPr id="8" name="Shape 766"/>
          <p:cNvGrpSpPr/>
          <p:nvPr/>
        </p:nvGrpSpPr>
        <p:grpSpPr>
          <a:xfrm>
            <a:off x="7334055" y="1753495"/>
            <a:ext cx="4335384" cy="3994612"/>
            <a:chOff x="1162" y="123343"/>
            <a:chExt cx="4335385" cy="3994612"/>
          </a:xfrm>
        </p:grpSpPr>
        <p:sp>
          <p:nvSpPr>
            <p:cNvPr id="9" name="Shape 767"/>
            <p:cNvSpPr/>
            <p:nvPr/>
          </p:nvSpPr>
          <p:spPr>
            <a:xfrm>
              <a:off x="1162" y="123343"/>
              <a:ext cx="1796100" cy="718499"/>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0" name="Shape 768"/>
            <p:cNvSpPr txBox="1"/>
            <p:nvPr/>
          </p:nvSpPr>
          <p:spPr>
            <a:xfrm>
              <a:off x="360385" y="123343"/>
              <a:ext cx="1077600" cy="718499"/>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Buy Criteria</a:t>
              </a:r>
            </a:p>
          </p:txBody>
        </p:sp>
        <p:sp>
          <p:nvSpPr>
            <p:cNvPr id="11" name="Shape 769"/>
            <p:cNvSpPr/>
            <p:nvPr/>
          </p:nvSpPr>
          <p:spPr>
            <a:xfrm>
              <a:off x="1563780" y="184410"/>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2" name="Shape 770"/>
            <p:cNvSpPr txBox="1"/>
            <p:nvPr/>
          </p:nvSpPr>
          <p:spPr>
            <a:xfrm>
              <a:off x="1861935" y="184410"/>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Industry Average </a:t>
              </a:r>
            </a:p>
          </p:txBody>
        </p:sp>
        <p:sp>
          <p:nvSpPr>
            <p:cNvPr id="13" name="Shape 771"/>
            <p:cNvSpPr/>
            <p:nvPr/>
          </p:nvSpPr>
          <p:spPr>
            <a:xfrm>
              <a:off x="2845847" y="184410"/>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4" name="Shape 772"/>
            <p:cNvSpPr txBox="1"/>
            <p:nvPr/>
          </p:nvSpPr>
          <p:spPr>
            <a:xfrm>
              <a:off x="3144001" y="184410"/>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FLIR</a:t>
              </a:r>
            </a:p>
          </p:txBody>
        </p:sp>
        <p:sp>
          <p:nvSpPr>
            <p:cNvPr id="15" name="Shape 773"/>
            <p:cNvSpPr/>
            <p:nvPr/>
          </p:nvSpPr>
          <p:spPr>
            <a:xfrm>
              <a:off x="1162" y="942370"/>
              <a:ext cx="1796100" cy="7185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6" name="Shape 774"/>
            <p:cNvSpPr txBox="1"/>
            <p:nvPr/>
          </p:nvSpPr>
          <p:spPr>
            <a:xfrm>
              <a:off x="360385" y="942370"/>
              <a:ext cx="1077600" cy="718500"/>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Price/ Sales </a:t>
              </a:r>
            </a:p>
          </p:txBody>
        </p:sp>
        <p:sp>
          <p:nvSpPr>
            <p:cNvPr id="17" name="Shape 775"/>
            <p:cNvSpPr/>
            <p:nvPr/>
          </p:nvSpPr>
          <p:spPr>
            <a:xfrm>
              <a:off x="1563780" y="1003438"/>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8" name="Shape 776"/>
            <p:cNvSpPr txBox="1"/>
            <p:nvPr/>
          </p:nvSpPr>
          <p:spPr>
            <a:xfrm>
              <a:off x="1861935" y="1003438"/>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5.63</a:t>
              </a:r>
            </a:p>
          </p:txBody>
        </p:sp>
        <p:sp>
          <p:nvSpPr>
            <p:cNvPr id="19" name="Shape 777"/>
            <p:cNvSpPr/>
            <p:nvPr/>
          </p:nvSpPr>
          <p:spPr>
            <a:xfrm>
              <a:off x="2845847" y="1003438"/>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0" name="Shape 778"/>
            <p:cNvSpPr txBox="1"/>
            <p:nvPr/>
          </p:nvSpPr>
          <p:spPr>
            <a:xfrm>
              <a:off x="3144001" y="1003438"/>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2.79</a:t>
              </a:r>
            </a:p>
          </p:txBody>
        </p:sp>
        <p:sp>
          <p:nvSpPr>
            <p:cNvPr id="21" name="Shape 779"/>
            <p:cNvSpPr/>
            <p:nvPr/>
          </p:nvSpPr>
          <p:spPr>
            <a:xfrm>
              <a:off x="1162" y="1761399"/>
              <a:ext cx="1796100" cy="7185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2" name="Shape 780"/>
            <p:cNvSpPr txBox="1"/>
            <p:nvPr/>
          </p:nvSpPr>
          <p:spPr>
            <a:xfrm>
              <a:off x="360385" y="1761399"/>
              <a:ext cx="1077600" cy="718500"/>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Price/ Book</a:t>
              </a:r>
            </a:p>
          </p:txBody>
        </p:sp>
        <p:sp>
          <p:nvSpPr>
            <p:cNvPr id="23" name="Shape 781"/>
            <p:cNvSpPr/>
            <p:nvPr/>
          </p:nvSpPr>
          <p:spPr>
            <a:xfrm>
              <a:off x="1563780" y="1822466"/>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4" name="Shape 782"/>
            <p:cNvSpPr txBox="1"/>
            <p:nvPr/>
          </p:nvSpPr>
          <p:spPr>
            <a:xfrm>
              <a:off x="1861935" y="1822466"/>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5.49</a:t>
              </a:r>
            </a:p>
          </p:txBody>
        </p:sp>
        <p:sp>
          <p:nvSpPr>
            <p:cNvPr id="25" name="Shape 783"/>
            <p:cNvSpPr/>
            <p:nvPr/>
          </p:nvSpPr>
          <p:spPr>
            <a:xfrm>
              <a:off x="2845847" y="1822466"/>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6" name="Shape 784"/>
            <p:cNvSpPr txBox="1"/>
            <p:nvPr/>
          </p:nvSpPr>
          <p:spPr>
            <a:xfrm>
              <a:off x="3144001" y="1822466"/>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2.65</a:t>
              </a:r>
            </a:p>
          </p:txBody>
        </p:sp>
        <p:sp>
          <p:nvSpPr>
            <p:cNvPr id="27" name="Shape 785"/>
            <p:cNvSpPr/>
            <p:nvPr/>
          </p:nvSpPr>
          <p:spPr>
            <a:xfrm>
              <a:off x="1162" y="2580426"/>
              <a:ext cx="1796100" cy="718499"/>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8" name="Shape 786"/>
            <p:cNvSpPr txBox="1"/>
            <p:nvPr/>
          </p:nvSpPr>
          <p:spPr>
            <a:xfrm>
              <a:off x="360385" y="2580426"/>
              <a:ext cx="1077600" cy="718499"/>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Divided Yield </a:t>
              </a:r>
            </a:p>
          </p:txBody>
        </p:sp>
        <p:sp>
          <p:nvSpPr>
            <p:cNvPr id="29" name="Shape 787"/>
            <p:cNvSpPr/>
            <p:nvPr/>
          </p:nvSpPr>
          <p:spPr>
            <a:xfrm>
              <a:off x="1563780" y="2641494"/>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0" name="Shape 788"/>
            <p:cNvSpPr txBox="1"/>
            <p:nvPr/>
          </p:nvSpPr>
          <p:spPr>
            <a:xfrm>
              <a:off x="1861935" y="2641494"/>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1.30%</a:t>
              </a:r>
            </a:p>
          </p:txBody>
        </p:sp>
        <p:sp>
          <p:nvSpPr>
            <p:cNvPr id="31" name="Shape 789"/>
            <p:cNvSpPr/>
            <p:nvPr/>
          </p:nvSpPr>
          <p:spPr>
            <a:xfrm>
              <a:off x="2845847" y="2641494"/>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2" name="Shape 790"/>
            <p:cNvSpPr txBox="1"/>
            <p:nvPr/>
          </p:nvSpPr>
          <p:spPr>
            <a:xfrm>
              <a:off x="3144001" y="2641494"/>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1.44%</a:t>
              </a:r>
            </a:p>
          </p:txBody>
        </p:sp>
        <p:sp>
          <p:nvSpPr>
            <p:cNvPr id="33" name="Shape 791"/>
            <p:cNvSpPr/>
            <p:nvPr/>
          </p:nvSpPr>
          <p:spPr>
            <a:xfrm>
              <a:off x="1162" y="3399455"/>
              <a:ext cx="1796100" cy="7185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4" name="Shape 792"/>
            <p:cNvSpPr txBox="1"/>
            <p:nvPr/>
          </p:nvSpPr>
          <p:spPr>
            <a:xfrm>
              <a:off x="360385" y="3399455"/>
              <a:ext cx="1077600" cy="718500"/>
            </a:xfrm>
            <a:prstGeom prst="rect">
              <a:avLst/>
            </a:prstGeom>
            <a:noFill/>
            <a:ln>
              <a:noFill/>
            </a:ln>
          </p:spPr>
          <p:txBody>
            <a:bodyPr lIns="16500" tIns="8267" rIns="0" bIns="82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333" b="0" i="0" u="none" strike="noStrike" kern="0" cap="none" spc="0" normalizeH="0" baseline="0" noProof="0">
                  <a:ln>
                    <a:noFill/>
                  </a:ln>
                  <a:solidFill>
                    <a:prstClr val="white"/>
                  </a:solidFill>
                  <a:effectLst/>
                  <a:uLnTx/>
                  <a:uFillTx/>
                  <a:latin typeface="Cambria"/>
                  <a:ea typeface="Cambria"/>
                  <a:cs typeface="Cambria"/>
                  <a:sym typeface="Cambria"/>
                </a:rPr>
                <a:t>Positive Cash flow </a:t>
              </a:r>
            </a:p>
          </p:txBody>
        </p:sp>
        <p:sp>
          <p:nvSpPr>
            <p:cNvPr id="35" name="Shape 793"/>
            <p:cNvSpPr/>
            <p:nvPr/>
          </p:nvSpPr>
          <p:spPr>
            <a:xfrm>
              <a:off x="1563780" y="3460523"/>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6" name="Shape 794"/>
            <p:cNvSpPr txBox="1"/>
            <p:nvPr/>
          </p:nvSpPr>
          <p:spPr>
            <a:xfrm>
              <a:off x="1861935" y="3460523"/>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a:t>
              </a:r>
            </a:p>
          </p:txBody>
        </p:sp>
        <p:sp>
          <p:nvSpPr>
            <p:cNvPr id="37" name="Shape 795"/>
            <p:cNvSpPr/>
            <p:nvPr/>
          </p:nvSpPr>
          <p:spPr>
            <a:xfrm>
              <a:off x="2845847" y="3460523"/>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8" name="Shape 796"/>
            <p:cNvSpPr txBox="1"/>
            <p:nvPr/>
          </p:nvSpPr>
          <p:spPr>
            <a:xfrm>
              <a:off x="3144001" y="3460523"/>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$207.58 M</a:t>
              </a:r>
            </a:p>
          </p:txBody>
        </p:sp>
      </p:grpSp>
    </p:spTree>
    <p:extLst>
      <p:ext uri="{BB962C8B-B14F-4D97-AF65-F5344CB8AC3E}">
        <p14:creationId xmlns:p14="http://schemas.microsoft.com/office/powerpoint/2010/main" val="1828642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15439" y="6524625"/>
            <a:ext cx="508000" cy="228600"/>
          </a:xfrm>
        </p:spPr>
        <p:txBody>
          <a:bodyPr/>
          <a:lstStyle/>
          <a:p>
            <a:fld id="{C4C5411A-C02D-49EF-A313-6C2D6A9C6A32}" type="slidenum">
              <a:rPr lang="en-US" smtClean="0">
                <a:solidFill>
                  <a:prstClr val="black"/>
                </a:solidFill>
              </a:rPr>
              <a:pPr/>
              <a:t>38</a:t>
            </a:fld>
            <a:endParaRPr lang="en-US" dirty="0">
              <a:solidFill>
                <a:prstClr val="black"/>
              </a:solidFill>
            </a:endParaRPr>
          </a:p>
        </p:txBody>
      </p:sp>
      <p:sp>
        <p:nvSpPr>
          <p:cNvPr id="40" name="Shape 801"/>
          <p:cNvSpPr txBox="1">
            <a:spLocks/>
          </p:cNvSpPr>
          <p:nvPr/>
        </p:nvSpPr>
        <p:spPr>
          <a:xfrm>
            <a:off x="914400" y="685800"/>
            <a:ext cx="9956800" cy="740800"/>
          </a:xfrm>
          <a:prstGeom prst="rect">
            <a:avLst/>
          </a:prstGeom>
        </p:spPr>
        <p:txBody>
          <a:bodyPr vert="horz" lIns="91433" tIns="91433" rIns="91433" bIns="91433"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 sz="3000" b="1" dirty="0">
                <a:solidFill>
                  <a:sysClr val="windowText" lastClr="000000"/>
                </a:solidFill>
                <a:latin typeface="Cambria" panose="02040503050406030204" pitchFamily="18" charset="0"/>
              </a:rPr>
              <a:t>Value Strategy Position Changes</a:t>
            </a:r>
            <a:endParaRPr kumimoji="0" lang="en" sz="4400" b="0" i="0" u="none" strike="noStrike" kern="1200" cap="none" spc="0" normalizeH="0" baseline="0" noProof="0">
              <a:ln>
                <a:noFill/>
              </a:ln>
              <a:solidFill>
                <a:sysClr val="windowText" lastClr="000000"/>
              </a:solidFill>
              <a:effectLst/>
              <a:uLnTx/>
              <a:uFillTx/>
              <a:latin typeface="Calibri Light" panose="020F0302020204030204"/>
              <a:ea typeface="+mj-ea"/>
              <a:cs typeface="+mj-cs"/>
            </a:endParaRPr>
          </a:p>
        </p:txBody>
      </p:sp>
      <p:grpSp>
        <p:nvGrpSpPr>
          <p:cNvPr id="41" name="Shape 802"/>
          <p:cNvGrpSpPr/>
          <p:nvPr/>
        </p:nvGrpSpPr>
        <p:grpSpPr>
          <a:xfrm>
            <a:off x="7334055" y="1753495"/>
            <a:ext cx="4335384" cy="3994612"/>
            <a:chOff x="1162" y="123343"/>
            <a:chExt cx="4335385" cy="3994612"/>
          </a:xfrm>
        </p:grpSpPr>
        <p:sp>
          <p:nvSpPr>
            <p:cNvPr id="42" name="Shape 803"/>
            <p:cNvSpPr/>
            <p:nvPr/>
          </p:nvSpPr>
          <p:spPr>
            <a:xfrm>
              <a:off x="1162" y="123343"/>
              <a:ext cx="1796100" cy="718499"/>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43" name="Shape 804"/>
            <p:cNvSpPr txBox="1"/>
            <p:nvPr/>
          </p:nvSpPr>
          <p:spPr>
            <a:xfrm>
              <a:off x="360385" y="123343"/>
              <a:ext cx="1077600" cy="718499"/>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Buy Criteria</a:t>
              </a:r>
            </a:p>
          </p:txBody>
        </p:sp>
        <p:sp>
          <p:nvSpPr>
            <p:cNvPr id="44" name="Shape 805"/>
            <p:cNvSpPr/>
            <p:nvPr/>
          </p:nvSpPr>
          <p:spPr>
            <a:xfrm>
              <a:off x="1563780" y="184410"/>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45" name="Shape 806"/>
            <p:cNvSpPr txBox="1"/>
            <p:nvPr/>
          </p:nvSpPr>
          <p:spPr>
            <a:xfrm>
              <a:off x="1861935" y="184410"/>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Industry Average </a:t>
              </a:r>
            </a:p>
          </p:txBody>
        </p:sp>
        <p:sp>
          <p:nvSpPr>
            <p:cNvPr id="46" name="Shape 807"/>
            <p:cNvSpPr/>
            <p:nvPr/>
          </p:nvSpPr>
          <p:spPr>
            <a:xfrm>
              <a:off x="2845847" y="184410"/>
              <a:ext cx="1490700" cy="596400"/>
            </a:xfrm>
            <a:prstGeom prst="chevron">
              <a:avLst>
                <a:gd name="adj" fmla="val 50000"/>
              </a:avLst>
            </a:prstGeom>
            <a:solidFill>
              <a:srgbClr val="D8D8D8"/>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47" name="Shape 808"/>
            <p:cNvSpPr txBox="1"/>
            <p:nvPr/>
          </p:nvSpPr>
          <p:spPr>
            <a:xfrm>
              <a:off x="3144001" y="184410"/>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JCI</a:t>
              </a:r>
            </a:p>
          </p:txBody>
        </p:sp>
        <p:sp>
          <p:nvSpPr>
            <p:cNvPr id="48" name="Shape 809"/>
            <p:cNvSpPr/>
            <p:nvPr/>
          </p:nvSpPr>
          <p:spPr>
            <a:xfrm>
              <a:off x="1162" y="942370"/>
              <a:ext cx="1796100" cy="7185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49" name="Shape 810"/>
            <p:cNvSpPr txBox="1"/>
            <p:nvPr/>
          </p:nvSpPr>
          <p:spPr>
            <a:xfrm>
              <a:off x="360385" y="942370"/>
              <a:ext cx="1077600" cy="718500"/>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Price/ Sales </a:t>
              </a:r>
            </a:p>
          </p:txBody>
        </p:sp>
        <p:sp>
          <p:nvSpPr>
            <p:cNvPr id="50" name="Shape 811"/>
            <p:cNvSpPr/>
            <p:nvPr/>
          </p:nvSpPr>
          <p:spPr>
            <a:xfrm>
              <a:off x="1563780" y="1003438"/>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1" name="Shape 812"/>
            <p:cNvSpPr txBox="1"/>
            <p:nvPr/>
          </p:nvSpPr>
          <p:spPr>
            <a:xfrm>
              <a:off x="1861935" y="1003438"/>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1.7</a:t>
              </a:r>
            </a:p>
          </p:txBody>
        </p:sp>
        <p:sp>
          <p:nvSpPr>
            <p:cNvPr id="52" name="Shape 813"/>
            <p:cNvSpPr/>
            <p:nvPr/>
          </p:nvSpPr>
          <p:spPr>
            <a:xfrm>
              <a:off x="2845847" y="1003438"/>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3" name="Shape 814"/>
            <p:cNvSpPr txBox="1"/>
            <p:nvPr/>
          </p:nvSpPr>
          <p:spPr>
            <a:xfrm>
              <a:off x="3144001" y="1003438"/>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.68</a:t>
              </a:r>
            </a:p>
          </p:txBody>
        </p:sp>
        <p:sp>
          <p:nvSpPr>
            <p:cNvPr id="54" name="Shape 815"/>
            <p:cNvSpPr/>
            <p:nvPr/>
          </p:nvSpPr>
          <p:spPr>
            <a:xfrm>
              <a:off x="1162" y="1761399"/>
              <a:ext cx="1796100" cy="7185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5" name="Shape 816"/>
            <p:cNvSpPr txBox="1"/>
            <p:nvPr/>
          </p:nvSpPr>
          <p:spPr>
            <a:xfrm>
              <a:off x="360385" y="1761399"/>
              <a:ext cx="1077600" cy="718500"/>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Price/ Book</a:t>
              </a:r>
            </a:p>
          </p:txBody>
        </p:sp>
        <p:sp>
          <p:nvSpPr>
            <p:cNvPr id="56" name="Shape 817"/>
            <p:cNvSpPr/>
            <p:nvPr/>
          </p:nvSpPr>
          <p:spPr>
            <a:xfrm>
              <a:off x="1563780" y="1822466"/>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7" name="Shape 818"/>
            <p:cNvSpPr txBox="1"/>
            <p:nvPr/>
          </p:nvSpPr>
          <p:spPr>
            <a:xfrm>
              <a:off x="1861935" y="1822466"/>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3.54</a:t>
              </a:r>
            </a:p>
          </p:txBody>
        </p:sp>
        <p:sp>
          <p:nvSpPr>
            <p:cNvPr id="58" name="Shape 819"/>
            <p:cNvSpPr/>
            <p:nvPr/>
          </p:nvSpPr>
          <p:spPr>
            <a:xfrm>
              <a:off x="2845847" y="1822466"/>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9" name="Shape 820"/>
            <p:cNvSpPr txBox="1"/>
            <p:nvPr/>
          </p:nvSpPr>
          <p:spPr>
            <a:xfrm>
              <a:off x="3144001" y="1822466"/>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2.36</a:t>
              </a:r>
            </a:p>
          </p:txBody>
        </p:sp>
        <p:sp>
          <p:nvSpPr>
            <p:cNvPr id="60" name="Shape 821"/>
            <p:cNvSpPr/>
            <p:nvPr/>
          </p:nvSpPr>
          <p:spPr>
            <a:xfrm>
              <a:off x="1162" y="2580426"/>
              <a:ext cx="1796100" cy="718499"/>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1" name="Shape 822"/>
            <p:cNvSpPr txBox="1"/>
            <p:nvPr/>
          </p:nvSpPr>
          <p:spPr>
            <a:xfrm>
              <a:off x="360385" y="2580426"/>
              <a:ext cx="1077600" cy="718499"/>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Divided Yield </a:t>
              </a:r>
            </a:p>
          </p:txBody>
        </p:sp>
        <p:sp>
          <p:nvSpPr>
            <p:cNvPr id="62" name="Shape 823"/>
            <p:cNvSpPr/>
            <p:nvPr/>
          </p:nvSpPr>
          <p:spPr>
            <a:xfrm>
              <a:off x="1563780" y="2641494"/>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3" name="Shape 824"/>
            <p:cNvSpPr txBox="1"/>
            <p:nvPr/>
          </p:nvSpPr>
          <p:spPr>
            <a:xfrm>
              <a:off x="1861935" y="2641494"/>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1.9</a:t>
              </a:r>
            </a:p>
          </p:txBody>
        </p:sp>
        <p:sp>
          <p:nvSpPr>
            <p:cNvPr id="64" name="Shape 825"/>
            <p:cNvSpPr/>
            <p:nvPr/>
          </p:nvSpPr>
          <p:spPr>
            <a:xfrm>
              <a:off x="2845847" y="2641494"/>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5" name="Shape 826"/>
            <p:cNvSpPr txBox="1"/>
            <p:nvPr/>
          </p:nvSpPr>
          <p:spPr>
            <a:xfrm>
              <a:off x="3144001" y="2641494"/>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2.8%</a:t>
              </a:r>
            </a:p>
          </p:txBody>
        </p:sp>
        <p:sp>
          <p:nvSpPr>
            <p:cNvPr id="66" name="Shape 827"/>
            <p:cNvSpPr/>
            <p:nvPr/>
          </p:nvSpPr>
          <p:spPr>
            <a:xfrm>
              <a:off x="1162" y="3399455"/>
              <a:ext cx="1796100" cy="7185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7" name="Shape 828"/>
            <p:cNvSpPr txBox="1"/>
            <p:nvPr/>
          </p:nvSpPr>
          <p:spPr>
            <a:xfrm>
              <a:off x="360385" y="3399455"/>
              <a:ext cx="1077600" cy="718500"/>
            </a:xfrm>
            <a:prstGeom prst="rect">
              <a:avLst/>
            </a:prstGeom>
            <a:noFill/>
            <a:ln>
              <a:noFill/>
            </a:ln>
          </p:spPr>
          <p:txBody>
            <a:bodyPr lIns="16500" tIns="8267" rIns="0" bIns="82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333" b="0" i="0" u="none" strike="noStrike" kern="0" cap="none" spc="0" normalizeH="0" baseline="0" noProof="0">
                  <a:ln>
                    <a:noFill/>
                  </a:ln>
                  <a:solidFill>
                    <a:prstClr val="white"/>
                  </a:solidFill>
                  <a:effectLst/>
                  <a:uLnTx/>
                  <a:uFillTx/>
                  <a:latin typeface="Cambria"/>
                  <a:ea typeface="Cambria"/>
                  <a:cs typeface="Cambria"/>
                  <a:sym typeface="Cambria"/>
                </a:rPr>
                <a:t>Positive Cash flow </a:t>
              </a:r>
            </a:p>
          </p:txBody>
        </p:sp>
        <p:sp>
          <p:nvSpPr>
            <p:cNvPr id="68" name="Shape 829"/>
            <p:cNvSpPr/>
            <p:nvPr/>
          </p:nvSpPr>
          <p:spPr>
            <a:xfrm>
              <a:off x="1563780" y="3460523"/>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9" name="Shape 830"/>
            <p:cNvSpPr txBox="1"/>
            <p:nvPr/>
          </p:nvSpPr>
          <p:spPr>
            <a:xfrm>
              <a:off x="1861935" y="3460523"/>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a:t>
              </a:r>
            </a:p>
          </p:txBody>
        </p:sp>
        <p:sp>
          <p:nvSpPr>
            <p:cNvPr id="70" name="Shape 831"/>
            <p:cNvSpPr/>
            <p:nvPr/>
          </p:nvSpPr>
          <p:spPr>
            <a:xfrm>
              <a:off x="2845847" y="3460523"/>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71" name="Shape 832"/>
            <p:cNvSpPr txBox="1"/>
            <p:nvPr/>
          </p:nvSpPr>
          <p:spPr>
            <a:xfrm>
              <a:off x="3144001" y="3460523"/>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Yes</a:t>
              </a:r>
            </a:p>
          </p:txBody>
        </p:sp>
      </p:grpSp>
      <p:sp>
        <p:nvSpPr>
          <p:cNvPr id="72" name="Shape 833"/>
          <p:cNvSpPr txBox="1"/>
          <p:nvPr/>
        </p:nvSpPr>
        <p:spPr>
          <a:xfrm>
            <a:off x="1016000" y="1912326"/>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210 Shares | $7,971.60</a:t>
            </a:r>
            <a:endParaRPr lang="en" sz="2400">
              <a:solidFill>
                <a:srgbClr val="436C3C"/>
              </a:solidFill>
              <a:latin typeface="Cambria"/>
              <a:ea typeface="Cambria"/>
              <a:cs typeface="Cambria"/>
              <a:sym typeface="Cambria"/>
            </a:endParaRPr>
          </a:p>
        </p:txBody>
      </p:sp>
      <p:sp>
        <p:nvSpPr>
          <p:cNvPr id="73" name="Shape 834"/>
          <p:cNvSpPr txBox="1"/>
          <p:nvPr/>
        </p:nvSpPr>
        <p:spPr>
          <a:xfrm>
            <a:off x="664517" y="1192751"/>
            <a:ext cx="5524000" cy="708000"/>
          </a:xfrm>
          <a:prstGeom prst="rect">
            <a:avLst/>
          </a:prstGeom>
          <a:noFill/>
          <a:ln>
            <a:noFill/>
          </a:ln>
        </p:spPr>
        <p:txBody>
          <a:bodyPr lIns="121900" tIns="121900" rIns="121900" bIns="121900" anchor="ctr" anchorCtr="0">
            <a:noAutofit/>
          </a:bodyPr>
          <a:lstStyle/>
          <a:p>
            <a:pPr marL="338658"/>
            <a:r>
              <a:rPr lang="en" sz="1600" b="1">
                <a:solidFill>
                  <a:prstClr val="black"/>
                </a:solidFill>
                <a:latin typeface="Cambria"/>
                <a:ea typeface="Cambria"/>
                <a:cs typeface="Cambria"/>
                <a:sym typeface="Cambria"/>
              </a:rPr>
              <a:t>Johnson Controls, Inc. |JCI</a:t>
            </a:r>
          </a:p>
        </p:txBody>
      </p:sp>
      <p:pic>
        <p:nvPicPr>
          <p:cNvPr id="74" name="Shape 835"/>
          <p:cNvPicPr preferRelativeResize="0"/>
          <p:nvPr/>
        </p:nvPicPr>
        <p:blipFill>
          <a:blip r:embed="rId2">
            <a:alphaModFix amt="40000"/>
          </a:blip>
          <a:stretch>
            <a:fillRect/>
          </a:stretch>
        </p:blipFill>
        <p:spPr>
          <a:xfrm>
            <a:off x="1640334" y="3106067"/>
            <a:ext cx="4203700" cy="1930400"/>
          </a:xfrm>
          <a:prstGeom prst="rect">
            <a:avLst/>
          </a:prstGeom>
          <a:noFill/>
          <a:ln>
            <a:noFill/>
          </a:ln>
        </p:spPr>
      </p:pic>
      <p:sp>
        <p:nvSpPr>
          <p:cNvPr id="75" name="Shape 836"/>
          <p:cNvSpPr txBox="1"/>
          <p:nvPr/>
        </p:nvSpPr>
        <p:spPr>
          <a:xfrm>
            <a:off x="1036200" y="2985900"/>
            <a:ext cx="5452400" cy="2358800"/>
          </a:xfrm>
          <a:prstGeom prst="rect">
            <a:avLst/>
          </a:prstGeom>
          <a:noFill/>
          <a:ln>
            <a:noFill/>
          </a:ln>
        </p:spPr>
        <p:txBody>
          <a:bodyPr lIns="121900" tIns="121900" rIns="121900" bIns="121900" anchor="t" anchorCtr="0">
            <a:noAutofit/>
          </a:bodyPr>
          <a:lstStyle/>
          <a:p>
            <a:r>
              <a:rPr lang="en" sz="1467">
                <a:solidFill>
                  <a:prstClr val="black"/>
                </a:solidFill>
                <a:latin typeface="Cambria"/>
                <a:ea typeface="Cambria"/>
                <a:cs typeface="Cambria"/>
                <a:sym typeface="Cambria"/>
              </a:rPr>
              <a:t>Johnson Controls Inc creates products, services and solutions to optimize energy and operational efficiencies of buildings; lead-acid automotive batteries and batteries for hybrid and electric vehicles; and interior systems for automobiles.</a:t>
            </a:r>
          </a:p>
        </p:txBody>
      </p:sp>
    </p:spTree>
    <p:extLst>
      <p:ext uri="{BB962C8B-B14F-4D97-AF65-F5344CB8AC3E}">
        <p14:creationId xmlns:p14="http://schemas.microsoft.com/office/powerpoint/2010/main" val="1449851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Shape 875"/>
          <p:cNvPicPr preferRelativeResize="0"/>
          <p:nvPr/>
        </p:nvPicPr>
        <p:blipFill>
          <a:blip r:embed="rId2">
            <a:alphaModFix amt="40000"/>
          </a:blip>
          <a:stretch>
            <a:fillRect/>
          </a:stretch>
        </p:blipFill>
        <p:spPr>
          <a:xfrm>
            <a:off x="1690312" y="3174008"/>
            <a:ext cx="4175376" cy="1750020"/>
          </a:xfrm>
          <a:prstGeom prst="rect">
            <a:avLst/>
          </a:prstGeom>
          <a:noFill/>
          <a:ln>
            <a:noFill/>
          </a:ln>
        </p:spPr>
      </p:pic>
      <p:sp>
        <p:nvSpPr>
          <p:cNvPr id="4" name="Slide Number Placeholder 3"/>
          <p:cNvSpPr>
            <a:spLocks noGrp="1"/>
          </p:cNvSpPr>
          <p:nvPr>
            <p:ph type="sldNum" sz="quarter" idx="12"/>
          </p:nvPr>
        </p:nvSpPr>
        <p:spPr>
          <a:xfrm>
            <a:off x="11415439" y="6486525"/>
            <a:ext cx="508000" cy="228600"/>
          </a:xfrm>
        </p:spPr>
        <p:txBody>
          <a:bodyPr/>
          <a:lstStyle/>
          <a:p>
            <a:fld id="{C4C5411A-C02D-49EF-A313-6C2D6A9C6A32}" type="slidenum">
              <a:rPr lang="en-US" smtClean="0">
                <a:solidFill>
                  <a:prstClr val="black"/>
                </a:solidFill>
              </a:rPr>
              <a:pPr/>
              <a:t>39</a:t>
            </a:fld>
            <a:endParaRPr lang="en-US" dirty="0">
              <a:solidFill>
                <a:prstClr val="black"/>
              </a:solidFill>
            </a:endParaRPr>
          </a:p>
        </p:txBody>
      </p:sp>
      <p:sp>
        <p:nvSpPr>
          <p:cNvPr id="3" name="Shape 841"/>
          <p:cNvSpPr txBox="1">
            <a:spLocks/>
          </p:cNvSpPr>
          <p:nvPr/>
        </p:nvSpPr>
        <p:spPr>
          <a:xfrm>
            <a:off x="914400" y="685800"/>
            <a:ext cx="9956800" cy="740800"/>
          </a:xfrm>
          <a:prstGeom prst="rect">
            <a:avLst/>
          </a:prstGeom>
        </p:spPr>
        <p:txBody>
          <a:bodyPr vert="horz" lIns="91433" tIns="91433" rIns="91433" bIns="91433"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 sz="3000" b="1" dirty="0">
                <a:solidFill>
                  <a:sysClr val="windowText" lastClr="000000"/>
                </a:solidFill>
                <a:latin typeface="Cambria" panose="02040503050406030204" pitchFamily="18" charset="0"/>
              </a:rPr>
              <a:t>Value Strategy Position Changes</a:t>
            </a:r>
            <a:endParaRPr kumimoji="0" lang="en" sz="4400" b="0" i="0" u="none" strike="noStrike" kern="1200" cap="none" spc="0" normalizeH="0" baseline="0" noProof="0">
              <a:ln>
                <a:noFill/>
              </a:ln>
              <a:solidFill>
                <a:sysClr val="windowText" lastClr="000000"/>
              </a:solidFill>
              <a:effectLst/>
              <a:uLnTx/>
              <a:uFillTx/>
              <a:latin typeface="Calibri Light" panose="020F0302020204030204"/>
              <a:ea typeface="+mj-ea"/>
              <a:cs typeface="+mj-cs"/>
            </a:endParaRPr>
          </a:p>
        </p:txBody>
      </p:sp>
      <p:sp>
        <p:nvSpPr>
          <p:cNvPr id="5" name="Shape 842"/>
          <p:cNvSpPr txBox="1"/>
          <p:nvPr/>
        </p:nvSpPr>
        <p:spPr>
          <a:xfrm>
            <a:off x="1051800" y="2985846"/>
            <a:ext cx="5452400" cy="2571600"/>
          </a:xfrm>
          <a:prstGeom prst="rect">
            <a:avLst/>
          </a:prstGeom>
          <a:noFill/>
          <a:ln w="9525" cap="flat" cmpd="sng">
            <a:solidFill>
              <a:srgbClr val="FFFFFF"/>
            </a:solidFill>
            <a:prstDash val="solid"/>
            <a:round/>
            <a:headEnd type="none" w="med" len="med"/>
            <a:tailEnd type="none" w="med" len="med"/>
          </a:ln>
        </p:spPr>
        <p:txBody>
          <a:bodyPr lIns="121900" tIns="121900" rIns="121900" bIns="121900" anchor="ctr" anchorCtr="0">
            <a:noAutofit/>
          </a:bodyPr>
          <a:lstStyle/>
          <a:p>
            <a:endParaRPr sz="1467" dirty="0">
              <a:solidFill>
                <a:prstClr val="black"/>
              </a:solidFill>
              <a:latin typeface="Cambria"/>
              <a:ea typeface="Cambria"/>
              <a:cs typeface="Cambria"/>
              <a:sym typeface="Cambria"/>
            </a:endParaRPr>
          </a:p>
          <a:p>
            <a:r>
              <a:rPr lang="en" sz="1467" dirty="0">
                <a:solidFill>
                  <a:prstClr val="black"/>
                </a:solidFill>
                <a:latin typeface="Cambria"/>
                <a:ea typeface="Cambria"/>
                <a:cs typeface="Cambria"/>
                <a:sym typeface="Cambria"/>
              </a:rPr>
              <a:t>Seadrill Partners LLC is a growth-oriented limited liability </a:t>
            </a:r>
            <a:r>
              <a:rPr lang="en" sz="1467" dirty="0">
                <a:latin typeface="Cambria"/>
                <a:ea typeface="Cambria"/>
                <a:cs typeface="Cambria"/>
                <a:sym typeface="Cambria"/>
              </a:rPr>
              <a:t>company recently formed by Seadrill Limited to own, operate and acquire offshore drilling rigs. Their drilling rigs are under long-term contracts with major oil companies such as Chevron, Total, BP and ExxonMobil.</a:t>
            </a:r>
          </a:p>
          <a:p>
            <a:endParaRPr sz="1467" dirty="0">
              <a:solidFill>
                <a:prstClr val="black"/>
              </a:solidFill>
              <a:latin typeface="Cambria"/>
              <a:ea typeface="Cambria"/>
              <a:cs typeface="Cambria"/>
              <a:sym typeface="Cambria"/>
            </a:endParaRPr>
          </a:p>
          <a:p>
            <a:endParaRPr sz="1467" dirty="0">
              <a:solidFill>
                <a:prstClr val="black"/>
              </a:solidFill>
              <a:highlight>
                <a:srgbClr val="FFFFFF"/>
              </a:highlight>
              <a:latin typeface="Cambria"/>
              <a:ea typeface="Cambria"/>
              <a:cs typeface="Cambria"/>
              <a:sym typeface="Cambria"/>
            </a:endParaRPr>
          </a:p>
          <a:p>
            <a:endParaRPr sz="1467" dirty="0">
              <a:solidFill>
                <a:prstClr val="black"/>
              </a:solidFill>
              <a:highlight>
                <a:srgbClr val="FFFFFF"/>
              </a:highlight>
              <a:latin typeface="Cambria"/>
              <a:ea typeface="Cambria"/>
              <a:cs typeface="Cambria"/>
              <a:sym typeface="Cambria"/>
            </a:endParaRPr>
          </a:p>
          <a:p>
            <a:r>
              <a:rPr lang="en" sz="1467" dirty="0">
                <a:highlight>
                  <a:srgbClr val="FFFFFF"/>
                </a:highlight>
                <a:latin typeface="Cambria"/>
                <a:ea typeface="Cambria"/>
                <a:cs typeface="Cambria"/>
                <a:sym typeface="Cambria"/>
              </a:rPr>
              <a:t>Seadrill is one of the world's largest international offshore drilling contractors, and will be motivated to facilitate Seadrill Partners’ growth because of its significant ownership interest.</a:t>
            </a:r>
            <a:endParaRPr lang="en" sz="1467" dirty="0">
              <a:solidFill>
                <a:prstClr val="black"/>
              </a:solidFill>
              <a:highlight>
                <a:srgbClr val="FFFFFF"/>
              </a:highlight>
              <a:latin typeface="Cambria"/>
              <a:ea typeface="Cambria"/>
              <a:cs typeface="Cambria"/>
              <a:sym typeface="Cambria"/>
            </a:endParaRPr>
          </a:p>
          <a:p>
            <a:endParaRPr sz="1467" dirty="0">
              <a:solidFill>
                <a:prstClr val="black"/>
              </a:solidFill>
              <a:highlight>
                <a:srgbClr val="E6E8FA"/>
              </a:highlight>
              <a:latin typeface="Cambria"/>
              <a:ea typeface="Cambria"/>
              <a:cs typeface="Cambria"/>
              <a:sym typeface="Cambria"/>
            </a:endParaRPr>
          </a:p>
        </p:txBody>
      </p:sp>
      <p:grpSp>
        <p:nvGrpSpPr>
          <p:cNvPr id="6" name="Shape 843"/>
          <p:cNvGrpSpPr/>
          <p:nvPr/>
        </p:nvGrpSpPr>
        <p:grpSpPr>
          <a:xfrm>
            <a:off x="7334055" y="1753495"/>
            <a:ext cx="4335384" cy="3994612"/>
            <a:chOff x="1162" y="123343"/>
            <a:chExt cx="4335385" cy="3994612"/>
          </a:xfrm>
        </p:grpSpPr>
        <p:sp>
          <p:nvSpPr>
            <p:cNvPr id="7" name="Shape 844"/>
            <p:cNvSpPr/>
            <p:nvPr/>
          </p:nvSpPr>
          <p:spPr>
            <a:xfrm>
              <a:off x="1162" y="123343"/>
              <a:ext cx="1796100" cy="718499"/>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8" name="Shape 845"/>
            <p:cNvSpPr txBox="1"/>
            <p:nvPr/>
          </p:nvSpPr>
          <p:spPr>
            <a:xfrm>
              <a:off x="360385" y="123343"/>
              <a:ext cx="1077600" cy="718499"/>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Buy Criteria</a:t>
              </a:r>
            </a:p>
          </p:txBody>
        </p:sp>
        <p:sp>
          <p:nvSpPr>
            <p:cNvPr id="9" name="Shape 846"/>
            <p:cNvSpPr/>
            <p:nvPr/>
          </p:nvSpPr>
          <p:spPr>
            <a:xfrm>
              <a:off x="1563780" y="184410"/>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0" name="Shape 847"/>
            <p:cNvSpPr txBox="1"/>
            <p:nvPr/>
          </p:nvSpPr>
          <p:spPr>
            <a:xfrm>
              <a:off x="1861935" y="184410"/>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Industry Average </a:t>
              </a:r>
            </a:p>
          </p:txBody>
        </p:sp>
        <p:sp>
          <p:nvSpPr>
            <p:cNvPr id="11" name="Shape 848"/>
            <p:cNvSpPr/>
            <p:nvPr/>
          </p:nvSpPr>
          <p:spPr>
            <a:xfrm>
              <a:off x="2845847" y="184410"/>
              <a:ext cx="1490700" cy="596400"/>
            </a:xfrm>
            <a:prstGeom prst="chevron">
              <a:avLst>
                <a:gd name="adj" fmla="val 50000"/>
              </a:avLst>
            </a:prstGeom>
            <a:solidFill>
              <a:srgbClr val="D8D8D8"/>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2" name="Shape 849"/>
            <p:cNvSpPr txBox="1"/>
            <p:nvPr/>
          </p:nvSpPr>
          <p:spPr>
            <a:xfrm>
              <a:off x="3144001" y="184410"/>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SDRL</a:t>
              </a:r>
            </a:p>
          </p:txBody>
        </p:sp>
        <p:sp>
          <p:nvSpPr>
            <p:cNvPr id="13" name="Shape 850"/>
            <p:cNvSpPr/>
            <p:nvPr/>
          </p:nvSpPr>
          <p:spPr>
            <a:xfrm>
              <a:off x="1162" y="942370"/>
              <a:ext cx="1796100" cy="7185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4" name="Shape 851"/>
            <p:cNvSpPr txBox="1"/>
            <p:nvPr/>
          </p:nvSpPr>
          <p:spPr>
            <a:xfrm>
              <a:off x="360385" y="942370"/>
              <a:ext cx="1077600" cy="718500"/>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Price/ Sales </a:t>
              </a:r>
            </a:p>
          </p:txBody>
        </p:sp>
        <p:sp>
          <p:nvSpPr>
            <p:cNvPr id="15" name="Shape 852"/>
            <p:cNvSpPr/>
            <p:nvPr/>
          </p:nvSpPr>
          <p:spPr>
            <a:xfrm>
              <a:off x="1563780" y="1003438"/>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6" name="Shape 853"/>
            <p:cNvSpPr txBox="1"/>
            <p:nvPr/>
          </p:nvSpPr>
          <p:spPr>
            <a:xfrm>
              <a:off x="1861935" y="1003438"/>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1.1</a:t>
              </a:r>
            </a:p>
          </p:txBody>
        </p:sp>
        <p:sp>
          <p:nvSpPr>
            <p:cNvPr id="17" name="Shape 854"/>
            <p:cNvSpPr/>
            <p:nvPr/>
          </p:nvSpPr>
          <p:spPr>
            <a:xfrm>
              <a:off x="2845847" y="1003438"/>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8" name="Shape 855"/>
            <p:cNvSpPr txBox="1"/>
            <p:nvPr/>
          </p:nvSpPr>
          <p:spPr>
            <a:xfrm>
              <a:off x="3144001" y="1003438"/>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0.2</a:t>
              </a:r>
            </a:p>
          </p:txBody>
        </p:sp>
        <p:sp>
          <p:nvSpPr>
            <p:cNvPr id="19" name="Shape 856"/>
            <p:cNvSpPr/>
            <p:nvPr/>
          </p:nvSpPr>
          <p:spPr>
            <a:xfrm>
              <a:off x="1162" y="1761399"/>
              <a:ext cx="1796100" cy="7185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0" name="Shape 857"/>
            <p:cNvSpPr txBox="1"/>
            <p:nvPr/>
          </p:nvSpPr>
          <p:spPr>
            <a:xfrm>
              <a:off x="360385" y="1761399"/>
              <a:ext cx="1077600" cy="718500"/>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Price/ Book</a:t>
              </a:r>
            </a:p>
          </p:txBody>
        </p:sp>
        <p:sp>
          <p:nvSpPr>
            <p:cNvPr id="21" name="Shape 858"/>
            <p:cNvSpPr/>
            <p:nvPr/>
          </p:nvSpPr>
          <p:spPr>
            <a:xfrm>
              <a:off x="1563780" y="1822466"/>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2" name="Shape 859"/>
            <p:cNvSpPr txBox="1"/>
            <p:nvPr/>
          </p:nvSpPr>
          <p:spPr>
            <a:xfrm>
              <a:off x="1861935" y="1822466"/>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1.84</a:t>
              </a:r>
            </a:p>
          </p:txBody>
        </p:sp>
        <p:sp>
          <p:nvSpPr>
            <p:cNvPr id="23" name="Shape 860"/>
            <p:cNvSpPr/>
            <p:nvPr/>
          </p:nvSpPr>
          <p:spPr>
            <a:xfrm>
              <a:off x="2845847" y="1822466"/>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4" name="Shape 861"/>
            <p:cNvSpPr txBox="1"/>
            <p:nvPr/>
          </p:nvSpPr>
          <p:spPr>
            <a:xfrm>
              <a:off x="3144001" y="1822466"/>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0.36</a:t>
              </a:r>
            </a:p>
          </p:txBody>
        </p:sp>
        <p:sp>
          <p:nvSpPr>
            <p:cNvPr id="25" name="Shape 862"/>
            <p:cNvSpPr/>
            <p:nvPr/>
          </p:nvSpPr>
          <p:spPr>
            <a:xfrm>
              <a:off x="1162" y="2580426"/>
              <a:ext cx="1796100" cy="718499"/>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6" name="Shape 863"/>
            <p:cNvSpPr txBox="1"/>
            <p:nvPr/>
          </p:nvSpPr>
          <p:spPr>
            <a:xfrm>
              <a:off x="360385" y="2580426"/>
              <a:ext cx="1077600" cy="718499"/>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Divided Yield </a:t>
              </a:r>
            </a:p>
          </p:txBody>
        </p:sp>
        <p:sp>
          <p:nvSpPr>
            <p:cNvPr id="27" name="Shape 864"/>
            <p:cNvSpPr/>
            <p:nvPr/>
          </p:nvSpPr>
          <p:spPr>
            <a:xfrm>
              <a:off x="1563780" y="2641494"/>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8" name="Shape 865"/>
            <p:cNvSpPr txBox="1"/>
            <p:nvPr/>
          </p:nvSpPr>
          <p:spPr>
            <a:xfrm>
              <a:off x="1861935" y="2641494"/>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5.82%</a:t>
              </a:r>
            </a:p>
          </p:txBody>
        </p:sp>
        <p:sp>
          <p:nvSpPr>
            <p:cNvPr id="29" name="Shape 866"/>
            <p:cNvSpPr/>
            <p:nvPr/>
          </p:nvSpPr>
          <p:spPr>
            <a:xfrm>
              <a:off x="2845847" y="2641494"/>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0" name="Shape 867"/>
            <p:cNvSpPr txBox="1"/>
            <p:nvPr/>
          </p:nvSpPr>
          <p:spPr>
            <a:xfrm>
              <a:off x="3144001" y="2641494"/>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59.9%</a:t>
              </a:r>
            </a:p>
          </p:txBody>
        </p:sp>
        <p:sp>
          <p:nvSpPr>
            <p:cNvPr id="31" name="Shape 868"/>
            <p:cNvSpPr/>
            <p:nvPr/>
          </p:nvSpPr>
          <p:spPr>
            <a:xfrm>
              <a:off x="1162" y="3399455"/>
              <a:ext cx="1796100" cy="7185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2" name="Shape 869"/>
            <p:cNvSpPr txBox="1"/>
            <p:nvPr/>
          </p:nvSpPr>
          <p:spPr>
            <a:xfrm>
              <a:off x="360385" y="3399455"/>
              <a:ext cx="1077600" cy="718500"/>
            </a:xfrm>
            <a:prstGeom prst="rect">
              <a:avLst/>
            </a:prstGeom>
            <a:noFill/>
            <a:ln>
              <a:noFill/>
            </a:ln>
          </p:spPr>
          <p:txBody>
            <a:bodyPr lIns="16500" tIns="8267" rIns="0" bIns="82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333" b="0" i="0" u="none" strike="noStrike" kern="0" cap="none" spc="0" normalizeH="0" baseline="0" noProof="0">
                  <a:ln>
                    <a:noFill/>
                  </a:ln>
                  <a:solidFill>
                    <a:prstClr val="white"/>
                  </a:solidFill>
                  <a:effectLst/>
                  <a:uLnTx/>
                  <a:uFillTx/>
                  <a:latin typeface="Cambria"/>
                  <a:ea typeface="Cambria"/>
                  <a:cs typeface="Cambria"/>
                  <a:sym typeface="Cambria"/>
                </a:rPr>
                <a:t>Positive Cash flow </a:t>
              </a:r>
            </a:p>
          </p:txBody>
        </p:sp>
        <p:sp>
          <p:nvSpPr>
            <p:cNvPr id="33" name="Shape 870"/>
            <p:cNvSpPr/>
            <p:nvPr/>
          </p:nvSpPr>
          <p:spPr>
            <a:xfrm>
              <a:off x="1563780" y="3460523"/>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4" name="Shape 871"/>
            <p:cNvSpPr txBox="1"/>
            <p:nvPr/>
          </p:nvSpPr>
          <p:spPr>
            <a:xfrm>
              <a:off x="1861935" y="3460523"/>
              <a:ext cx="894600"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a:t>
              </a:r>
            </a:p>
          </p:txBody>
        </p:sp>
        <p:sp>
          <p:nvSpPr>
            <p:cNvPr id="35" name="Shape 872"/>
            <p:cNvSpPr/>
            <p:nvPr/>
          </p:nvSpPr>
          <p:spPr>
            <a:xfrm>
              <a:off x="2845847" y="3460523"/>
              <a:ext cx="1490700" cy="5964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6" name="Shape 873"/>
            <p:cNvSpPr txBox="1"/>
            <p:nvPr/>
          </p:nvSpPr>
          <p:spPr>
            <a:xfrm>
              <a:off x="3144001" y="3460523"/>
              <a:ext cx="894599" cy="5964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$841.2 M</a:t>
              </a:r>
            </a:p>
          </p:txBody>
        </p:sp>
      </p:grpSp>
      <p:sp>
        <p:nvSpPr>
          <p:cNvPr id="37" name="Shape 874"/>
          <p:cNvSpPr txBox="1"/>
          <p:nvPr/>
        </p:nvSpPr>
        <p:spPr>
          <a:xfrm>
            <a:off x="1016000" y="1912326"/>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1600 Shares | $5,496.00</a:t>
            </a:r>
            <a:endParaRPr lang="en" sz="2400">
              <a:solidFill>
                <a:srgbClr val="436C3C"/>
              </a:solidFill>
              <a:latin typeface="Cambria"/>
              <a:ea typeface="Cambria"/>
              <a:cs typeface="Cambria"/>
              <a:sym typeface="Cambria"/>
            </a:endParaRPr>
          </a:p>
        </p:txBody>
      </p:sp>
      <p:sp>
        <p:nvSpPr>
          <p:cNvPr id="39" name="Shape 876"/>
          <p:cNvSpPr txBox="1"/>
          <p:nvPr/>
        </p:nvSpPr>
        <p:spPr>
          <a:xfrm>
            <a:off x="664517" y="1204326"/>
            <a:ext cx="5524000" cy="708000"/>
          </a:xfrm>
          <a:prstGeom prst="rect">
            <a:avLst/>
          </a:prstGeom>
          <a:noFill/>
          <a:ln>
            <a:noFill/>
          </a:ln>
        </p:spPr>
        <p:txBody>
          <a:bodyPr lIns="121900" tIns="121900" rIns="121900" bIns="121900" anchor="ctr" anchorCtr="0">
            <a:noAutofit/>
          </a:bodyPr>
          <a:lstStyle/>
          <a:p>
            <a:pPr marL="338658"/>
            <a:r>
              <a:rPr lang="en" sz="1600" b="1">
                <a:solidFill>
                  <a:prstClr val="black"/>
                </a:solidFill>
                <a:latin typeface="Cambria"/>
                <a:ea typeface="Cambria"/>
                <a:cs typeface="Cambria"/>
                <a:sym typeface="Cambria"/>
              </a:rPr>
              <a:t>Seadrill Partners, LLC | SDLP</a:t>
            </a:r>
          </a:p>
        </p:txBody>
      </p:sp>
    </p:spTree>
    <p:extLst>
      <p:ext uri="{BB962C8B-B14F-4D97-AF65-F5344CB8AC3E}">
        <p14:creationId xmlns:p14="http://schemas.microsoft.com/office/powerpoint/2010/main" val="696890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292" y="2070936"/>
            <a:ext cx="4786169" cy="2703029"/>
          </a:xfrm>
          <a:prstGeom prst="rect">
            <a:avLst/>
          </a:prstGeom>
          <a:ln w="19050">
            <a:noFill/>
          </a:ln>
        </p:spPr>
        <p:txBody>
          <a:bodyPr anchor="t">
            <a:noAutofit/>
          </a:bodyPr>
          <a:lstStyle/>
          <a:p>
            <a:pPr marL="0" indent="0" algn="ctr">
              <a:buNone/>
            </a:pPr>
            <a:r>
              <a:rPr lang="en-US" sz="1467" dirty="0">
                <a:solidFill>
                  <a:srgbClr val="000000"/>
                </a:solidFill>
                <a:latin typeface="Cambria" charset="0"/>
                <a:ea typeface="Cambria" charset="0"/>
                <a:cs typeface="Cambria" charset="0"/>
              </a:rPr>
              <a:t>The Student-Managed Sellinger Applied Portfolio Fund “SAP Fund” was established to provide students with actual portfolio management experience. Students are exposed to various aspects of the portfolio management process, including asset valuation, diversification, portfolio optimization, asset selection, risk management, performance evaluation, and rebalancing . Each year the University may provide the SAP Fund with up to $</a:t>
            </a:r>
            <a:r>
              <a:rPr lang="en-US" sz="1600" dirty="0">
                <a:solidFill>
                  <a:srgbClr val="000000"/>
                </a:solidFill>
                <a:latin typeface="Cambria" charset="0"/>
                <a:ea typeface="Cambria" charset="0"/>
                <a:cs typeface="Cambria" charset="0"/>
              </a:rPr>
              <a:t>500,000</a:t>
            </a:r>
            <a:r>
              <a:rPr lang="en-US" sz="1467" dirty="0">
                <a:solidFill>
                  <a:srgbClr val="000000"/>
                </a:solidFill>
                <a:latin typeface="Cambria" charset="0"/>
                <a:ea typeface="Cambria" charset="0"/>
                <a:cs typeface="Cambria" charset="0"/>
              </a:rPr>
              <a:t> to invest. These funds are a component of the University’s endowment.</a:t>
            </a:r>
            <a:endParaRPr lang="en-US" sz="2133" dirty="0">
              <a:solidFill>
                <a:srgbClr val="000000"/>
              </a:solidFill>
              <a:latin typeface="Calibri" charset="0"/>
            </a:endParaRPr>
          </a:p>
          <a:p>
            <a:pPr marL="0" indent="0" algn="ctr">
              <a:buNone/>
            </a:pPr>
            <a:endParaRPr lang="en-US" sz="2133" dirty="0">
              <a:solidFill>
                <a:srgbClr val="000000"/>
              </a:solidFill>
              <a:latin typeface="Georgia" charset="0"/>
            </a:endParaRPr>
          </a:p>
        </p:txBody>
      </p:sp>
      <p:sp>
        <p:nvSpPr>
          <p:cNvPr id="4" name="Slide Number Placeholder 3"/>
          <p:cNvSpPr>
            <a:spLocks noGrp="1"/>
          </p:cNvSpPr>
          <p:nvPr>
            <p:ph type="sldNum" sz="quarter" idx="12"/>
          </p:nvPr>
        </p:nvSpPr>
        <p:spPr>
          <a:xfrm>
            <a:off x="11499273" y="6490855"/>
            <a:ext cx="508000" cy="228600"/>
          </a:xfrm>
        </p:spPr>
        <p:txBody>
          <a:bodyPr/>
          <a:lstStyle/>
          <a:p>
            <a:fld id="{C4C5411A-C02D-49EF-A313-6C2D6A9C6A32}" type="slidenum">
              <a:rPr lang="en-US" smtClean="0">
                <a:solidFill>
                  <a:prstClr val="black"/>
                </a:solidFill>
                <a:latin typeface="Cambria" charset="0"/>
                <a:ea typeface="Cambria" charset="0"/>
                <a:cs typeface="Cambria" charset="0"/>
              </a:rPr>
              <a:pPr/>
              <a:t>4</a:t>
            </a:fld>
            <a:endParaRPr lang="en-US" dirty="0">
              <a:solidFill>
                <a:prstClr val="black"/>
              </a:solidFill>
            </a:endParaRPr>
          </a:p>
        </p:txBody>
      </p:sp>
      <p:sp>
        <p:nvSpPr>
          <p:cNvPr id="18" name="TextBox 17"/>
          <p:cNvSpPr txBox="1"/>
          <p:nvPr/>
        </p:nvSpPr>
        <p:spPr>
          <a:xfrm>
            <a:off x="728585" y="1407629"/>
            <a:ext cx="4842875" cy="461665"/>
          </a:xfrm>
          <a:prstGeom prst="rect">
            <a:avLst/>
          </a:prstGeom>
          <a:solidFill>
            <a:srgbClr val="D2D2D2"/>
          </a:solidFill>
          <a:ln w="19050">
            <a:solidFill>
              <a:schemeClr val="bg1">
                <a:lumMod val="75000"/>
              </a:schemeClr>
            </a:solidFill>
          </a:ln>
        </p:spPr>
        <p:txBody>
          <a:bodyPr wrap="square" rtlCol="0" anchor="t">
            <a:spAutoFit/>
          </a:bodyPr>
          <a:lstStyle/>
          <a:p>
            <a:pPr algn="ctr"/>
            <a:r>
              <a:rPr lang="en-US" sz="2400" dirty="0">
                <a:solidFill>
                  <a:srgbClr val="005A3C"/>
                </a:solidFill>
                <a:latin typeface="Cambria" charset="0"/>
                <a:ea typeface="Cambria" charset="0"/>
                <a:cs typeface="Cambria" charset="0"/>
              </a:rPr>
              <a:t>Background</a:t>
            </a:r>
            <a:endParaRPr lang="en-US" sz="2400" dirty="0">
              <a:solidFill>
                <a:srgbClr val="436C3C"/>
              </a:solidFill>
              <a:latin typeface="Calibri"/>
            </a:endParaRPr>
          </a:p>
        </p:txBody>
      </p:sp>
      <p:sp>
        <p:nvSpPr>
          <p:cNvPr id="19" name="TextBox 18"/>
          <p:cNvSpPr txBox="1"/>
          <p:nvPr/>
        </p:nvSpPr>
        <p:spPr>
          <a:xfrm>
            <a:off x="6429155" y="1407629"/>
            <a:ext cx="4840224" cy="461665"/>
          </a:xfrm>
          <a:prstGeom prst="rect">
            <a:avLst/>
          </a:prstGeom>
          <a:solidFill>
            <a:srgbClr val="D2D2D2"/>
          </a:solidFill>
          <a:ln w="19050">
            <a:solidFill>
              <a:schemeClr val="bg1">
                <a:lumMod val="75000"/>
              </a:schemeClr>
            </a:solidFill>
          </a:ln>
        </p:spPr>
        <p:txBody>
          <a:bodyPr wrap="square" rtlCol="0" anchor="t">
            <a:spAutoFit/>
          </a:bodyPr>
          <a:lstStyle/>
          <a:p>
            <a:pPr algn="ctr"/>
            <a:r>
              <a:rPr lang="en-US" sz="2400" dirty="0">
                <a:solidFill>
                  <a:srgbClr val="005A3C"/>
                </a:solidFill>
                <a:latin typeface="Cambria" charset="0"/>
                <a:ea typeface="Cambria" charset="0"/>
                <a:cs typeface="Cambria" charset="0"/>
              </a:rPr>
              <a:t>Process</a:t>
            </a:r>
            <a:endParaRPr lang="en-US" sz="2400" dirty="0">
              <a:solidFill>
                <a:srgbClr val="436C3C"/>
              </a:solidFill>
              <a:latin typeface="Calibri"/>
            </a:endParaRPr>
          </a:p>
        </p:txBody>
      </p:sp>
      <p:sp>
        <p:nvSpPr>
          <p:cNvPr id="10" name="TextBox 12"/>
          <p:cNvSpPr txBox="1"/>
          <p:nvPr/>
        </p:nvSpPr>
        <p:spPr>
          <a:xfrm>
            <a:off x="6589110" y="2070936"/>
            <a:ext cx="4520313" cy="3129575"/>
          </a:xfrm>
          <a:prstGeom prst="rect">
            <a:avLst/>
          </a:prstGeom>
          <a:ln w="19050">
            <a:noFill/>
          </a:ln>
        </p:spPr>
        <p:txBody>
          <a:bodyPr wrap="square" rtlCol="0">
            <a:spAutoFit/>
          </a:bodyPr>
          <a:lstStyle/>
          <a:p>
            <a:pPr algn="ctr"/>
            <a:r>
              <a:rPr lang="en-US" sz="1467" dirty="0">
                <a:solidFill>
                  <a:prstClr val="black"/>
                </a:solidFill>
                <a:latin typeface="Cambria" charset="0"/>
                <a:ea typeface="Cambria" charset="0"/>
                <a:cs typeface="Cambria" charset="0"/>
              </a:rPr>
              <a:t>The faculty hand selects 20 eligible students to manage the Sellinger Applied Portfolio Fund each semester.  Member participation stems from team formation to analyze and pitch stock recommendations for the fund to invest in. Members in their entirety then vote on wither the recommendations pass and are implemented into the fund.  </a:t>
            </a:r>
            <a:endParaRPr lang="en-US" sz="1600" dirty="0">
              <a:solidFill>
                <a:prstClr val="black"/>
              </a:solidFill>
              <a:latin typeface="Cambria" charset="0"/>
              <a:ea typeface="Cambria" charset="0"/>
              <a:cs typeface="Cambria" charset="0"/>
            </a:endParaRPr>
          </a:p>
          <a:p>
            <a:pPr algn="ctr"/>
            <a:endParaRPr lang="en-US" sz="1600" dirty="0">
              <a:solidFill>
                <a:prstClr val="black"/>
              </a:solidFill>
              <a:latin typeface="Cambria" charset="0"/>
              <a:ea typeface="Cambria" charset="0"/>
              <a:cs typeface="Cambria" charset="0"/>
            </a:endParaRPr>
          </a:p>
          <a:p>
            <a:endParaRPr lang="en-US" sz="1600" dirty="0">
              <a:solidFill>
                <a:prstClr val="black"/>
              </a:solidFill>
              <a:latin typeface="Cambria" charset="0"/>
              <a:ea typeface="Cambria" charset="0"/>
              <a:cs typeface="Cambria" charset="0"/>
            </a:endParaRPr>
          </a:p>
          <a:p>
            <a:endParaRPr lang="en-US" sz="1600" dirty="0">
              <a:solidFill>
                <a:prstClr val="black"/>
              </a:solidFill>
              <a:latin typeface="Cambria" charset="0"/>
              <a:ea typeface="Cambria" charset="0"/>
              <a:cs typeface="Cambria" charset="0"/>
            </a:endParaRPr>
          </a:p>
          <a:p>
            <a:endParaRPr lang="en-US" sz="1600" dirty="0">
              <a:solidFill>
                <a:prstClr val="black"/>
              </a:solidFill>
              <a:latin typeface="Cambria" charset="0"/>
              <a:ea typeface="Cambria" charset="0"/>
              <a:cs typeface="Cambria" charset="0"/>
            </a:endParaRPr>
          </a:p>
          <a:p>
            <a:endParaRPr lang="en-US" sz="1600" dirty="0">
              <a:solidFill>
                <a:prstClr val="black"/>
              </a:solidFill>
              <a:latin typeface="Cambria" charset="0"/>
              <a:ea typeface="Cambria" charset="0"/>
              <a:cs typeface="Cambria" charset="0"/>
            </a:endParaRPr>
          </a:p>
        </p:txBody>
      </p:sp>
      <p:graphicFrame>
        <p:nvGraphicFramePr>
          <p:cNvPr id="11" name="Diagram 9"/>
          <p:cNvGraphicFramePr/>
          <p:nvPr>
            <p:extLst>
              <p:ext uri="{D42A27DB-BD31-4B8C-83A1-F6EECF244321}">
                <p14:modId xmlns:p14="http://schemas.microsoft.com/office/powerpoint/2010/main" val="1792533725"/>
              </p:ext>
            </p:extLst>
          </p:nvPr>
        </p:nvGraphicFramePr>
        <p:xfrm>
          <a:off x="1773381" y="4149523"/>
          <a:ext cx="8839200" cy="21625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7"/>
          <p:cNvSpPr>
            <a:spLocks noGrp="1"/>
          </p:cNvSpPr>
          <p:nvPr>
            <p:ph type="title"/>
          </p:nvPr>
        </p:nvSpPr>
        <p:spPr>
          <a:xfrm>
            <a:off x="796985" y="491336"/>
            <a:ext cx="9956800" cy="740664"/>
          </a:xfrm>
        </p:spPr>
        <p:txBody>
          <a:bodyPr/>
          <a:lstStyle/>
          <a:p>
            <a:pPr algn="ctr"/>
            <a:r>
              <a:rPr lang="en-US" sz="3000" b="1" dirty="0">
                <a:latin typeface="Cambria" panose="02040503050406030204" pitchFamily="18" charset="0"/>
              </a:rPr>
              <a:t>Sellinger Applied Portfolio Overview</a:t>
            </a:r>
            <a:endParaRPr lang="en-US" dirty="0"/>
          </a:p>
        </p:txBody>
      </p:sp>
    </p:spTree>
    <p:extLst>
      <p:ext uri="{BB962C8B-B14F-4D97-AF65-F5344CB8AC3E}">
        <p14:creationId xmlns:p14="http://schemas.microsoft.com/office/powerpoint/2010/main" val="2836594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20475" y="6467475"/>
            <a:ext cx="508000" cy="228600"/>
          </a:xfrm>
        </p:spPr>
        <p:txBody>
          <a:bodyPr/>
          <a:lstStyle/>
          <a:p>
            <a:fld id="{C4C5411A-C02D-49EF-A313-6C2D6A9C6A32}" type="slidenum">
              <a:rPr lang="en-US" smtClean="0">
                <a:solidFill>
                  <a:prstClr val="black"/>
                </a:solidFill>
              </a:rPr>
              <a:pPr/>
              <a:t>40</a:t>
            </a:fld>
            <a:endParaRPr lang="en-US" dirty="0">
              <a:solidFill>
                <a:prstClr val="black"/>
              </a:solidFill>
            </a:endParaRPr>
          </a:p>
        </p:txBody>
      </p:sp>
      <p:sp>
        <p:nvSpPr>
          <p:cNvPr id="3" name="Shape 882"/>
          <p:cNvSpPr txBox="1">
            <a:spLocks/>
          </p:cNvSpPr>
          <p:nvPr/>
        </p:nvSpPr>
        <p:spPr>
          <a:xfrm>
            <a:off x="914401" y="685801"/>
            <a:ext cx="9956799" cy="740663"/>
          </a:xfrm>
          <a:prstGeom prst="rect">
            <a:avLst/>
          </a:prstGeom>
          <a:noFill/>
          <a:ln>
            <a:noFill/>
          </a:ln>
        </p:spPr>
        <p:txBody>
          <a:bodyPr vert="horz" lIns="91433" tIns="45700" rIns="91433"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sysClr val="windowText" lastClr="000000"/>
              </a:buClr>
              <a:buSzPct val="25000"/>
              <a:buFontTx/>
              <a:buNone/>
              <a:tabLst/>
              <a:defRPr/>
            </a:pPr>
            <a:r>
              <a:rPr lang="en" sz="3000" b="1" dirty="0">
                <a:solidFill>
                  <a:sysClr val="windowText" lastClr="000000"/>
                </a:solidFill>
                <a:latin typeface="Cambria"/>
                <a:ea typeface="Cambria"/>
                <a:cs typeface="Cambria"/>
                <a:sym typeface="Cambria"/>
              </a:rPr>
              <a:t>Dividend Strategy Overview</a:t>
            </a:r>
            <a:endParaRPr kumimoji="0" lang="en" sz="3467" b="0" i="0" u="none" strike="noStrike" kern="1200" cap="none" spc="0" normalizeH="0" baseline="0" noProof="0" dirty="0">
              <a:ln>
                <a:noFill/>
              </a:ln>
              <a:solidFill>
                <a:sysClr val="windowText" lastClr="000000"/>
              </a:solidFill>
              <a:effectLst/>
              <a:uLnTx/>
              <a:uFillTx/>
              <a:latin typeface="Cambria"/>
              <a:ea typeface="Cambria"/>
              <a:cs typeface="Cambria"/>
              <a:sym typeface="Cambria"/>
            </a:endParaRPr>
          </a:p>
        </p:txBody>
      </p:sp>
      <p:sp>
        <p:nvSpPr>
          <p:cNvPr id="5" name="Shape 884"/>
          <p:cNvSpPr txBox="1"/>
          <p:nvPr/>
        </p:nvSpPr>
        <p:spPr>
          <a:xfrm>
            <a:off x="914401" y="1219137"/>
            <a:ext cx="8153399" cy="414651"/>
          </a:xfrm>
          <a:prstGeom prst="rect">
            <a:avLst/>
          </a:prstGeom>
          <a:noFill/>
          <a:ln>
            <a:noFill/>
          </a:ln>
        </p:spPr>
        <p:txBody>
          <a:bodyPr lIns="91433" tIns="45700" rIns="91433" bIns="45700" anchor="t" anchorCtr="0">
            <a:noAutofit/>
          </a:bodyPr>
          <a:lstStyle/>
          <a:p>
            <a:pPr marL="338658" indent="-338658">
              <a:buSzPct val="25000"/>
            </a:pPr>
            <a:r>
              <a:rPr lang="en" sz="1600" b="1">
                <a:solidFill>
                  <a:srgbClr val="000000"/>
                </a:solidFill>
                <a:latin typeface="Cambria"/>
                <a:ea typeface="Cambria"/>
                <a:cs typeface="Cambria"/>
                <a:sym typeface="Cambria"/>
              </a:rPr>
              <a:t>To find stocks fairly priced and offering a dividend yield greater than the S&amp;P 500</a:t>
            </a:r>
          </a:p>
        </p:txBody>
      </p:sp>
      <p:graphicFrame>
        <p:nvGraphicFramePr>
          <p:cNvPr id="6" name="Shape 885"/>
          <p:cNvGraphicFramePr/>
          <p:nvPr>
            <p:extLst>
              <p:ext uri="{D42A27DB-BD31-4B8C-83A1-F6EECF244321}">
                <p14:modId xmlns:p14="http://schemas.microsoft.com/office/powerpoint/2010/main" val="893213226"/>
              </p:ext>
            </p:extLst>
          </p:nvPr>
        </p:nvGraphicFramePr>
        <p:xfrm>
          <a:off x="914400" y="1959800"/>
          <a:ext cx="4897100" cy="4075335"/>
        </p:xfrm>
        <a:graphic>
          <a:graphicData uri="http://schemas.openxmlformats.org/drawingml/2006/table">
            <a:tbl>
              <a:tblPr firstRow="1" bandRow="1">
                <a:noFill/>
              </a:tblPr>
              <a:tblGrid>
                <a:gridCol w="1632367">
                  <a:extLst>
                    <a:ext uri="{9D8B030D-6E8A-4147-A177-3AD203B41FA5}">
                      <a16:colId xmlns:a16="http://schemas.microsoft.com/office/drawing/2014/main" val="20000"/>
                    </a:ext>
                  </a:extLst>
                </a:gridCol>
                <a:gridCol w="3264733">
                  <a:extLst>
                    <a:ext uri="{9D8B030D-6E8A-4147-A177-3AD203B41FA5}">
                      <a16:colId xmlns:a16="http://schemas.microsoft.com/office/drawing/2014/main" val="20001"/>
                    </a:ext>
                  </a:extLst>
                </a:gridCol>
              </a:tblGrid>
              <a:tr h="519233">
                <a:tc gridSpan="2">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rtl="0">
                        <a:spcBef>
                          <a:spcPts val="0"/>
                        </a:spcBef>
                        <a:buSzPct val="25000"/>
                        <a:buNone/>
                      </a:pPr>
                      <a:r>
                        <a:rPr lang="en" sz="1900" dirty="0">
                          <a:solidFill>
                            <a:schemeClr val="lt1"/>
                          </a:solidFill>
                          <a:latin typeface="Cambria"/>
                          <a:ea typeface="Cambria"/>
                          <a:cs typeface="Cambria"/>
                          <a:sym typeface="Cambria"/>
                        </a:rPr>
                        <a:t>BUY CRITERIA</a:t>
                      </a:r>
                    </a:p>
                  </a:txBody>
                  <a:tcPr marL="121933" marR="121933" marT="60967" marB="60967" anchor="ctr">
                    <a:lnL w="12700" cap="flat" cmpd="sng">
                      <a:solidFill>
                        <a:srgbClr val="436C3C"/>
                      </a:solidFill>
                      <a:prstDash val="solid"/>
                      <a:round/>
                      <a:headEnd type="none" w="med" len="med"/>
                      <a:tailEnd type="none" w="med" len="med"/>
                    </a:lnL>
                    <a:lnR w="12700" cap="flat" cmpd="sng">
                      <a:solidFill>
                        <a:srgbClr val="436C3C"/>
                      </a:solidFill>
                      <a:prstDash val="solid"/>
                      <a:round/>
                      <a:headEnd type="none" w="med" len="med"/>
                      <a:tailEnd type="none" w="med" len="med"/>
                    </a:lnR>
                    <a:lnT w="12700" cap="flat" cmpd="sng">
                      <a:solidFill>
                        <a:srgbClr val="436C3C"/>
                      </a:solidFill>
                      <a:prstDash val="solid"/>
                      <a:round/>
                      <a:headEnd type="none" w="med" len="med"/>
                      <a:tailEnd type="none" w="med" len="med"/>
                    </a:lnT>
                    <a:lnB w="12700" cap="flat" cmpd="sng">
                      <a:solidFill>
                        <a:srgbClr val="436C3C"/>
                      </a:solidFill>
                      <a:prstDash val="solid"/>
                      <a:round/>
                      <a:headEnd type="none" w="med" len="med"/>
                      <a:tailEnd type="none" w="med" len="med"/>
                    </a:lnB>
                    <a:lnTlToBr w="12700" cmpd="sng">
                      <a:noFill/>
                      <a:prstDash val="solid"/>
                    </a:lnTlToBr>
                    <a:lnBlToTr w="12700" cmpd="sng">
                      <a:noFill/>
                      <a:prstDash val="solid"/>
                    </a:lnBlToTr>
                    <a:solidFill>
                      <a:srgbClr val="005A3C"/>
                    </a:solidFill>
                  </a:tcPr>
                </a:tc>
                <a:tc hMerge="1">
                  <a:txBody>
                    <a:bodyPr/>
                    <a:lstStyle/>
                    <a:p>
                      <a:endParaRPr lang="en-US"/>
                    </a:p>
                  </a:txBody>
                  <a:tcPr/>
                </a:tc>
                <a:extLst>
                  <a:ext uri="{0D108BD9-81ED-4DB2-BD59-A6C34878D82A}">
                    <a16:rowId xmlns:a16="http://schemas.microsoft.com/office/drawing/2014/main" val="10000"/>
                  </a:ext>
                </a:extLst>
              </a:tr>
              <a:tr h="477067">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b="1">
                          <a:latin typeface="Cambria"/>
                          <a:ea typeface="Cambria"/>
                          <a:cs typeface="Cambria"/>
                          <a:sym typeface="Cambria"/>
                        </a:rPr>
                        <a:t>Dividend Yield</a:t>
                      </a:r>
                    </a:p>
                  </a:txBody>
                  <a:tcPr marL="121933" marR="121933" marT="60967" marB="60967">
                    <a:lnL w="12700" cmpd="sng">
                      <a:solidFill>
                        <a:prstClr val="black"/>
                      </a:solidFill>
                      <a:prstDash val="solid"/>
                    </a:lnL>
                    <a:lnR w="12700" cmpd="sng">
                      <a:solidFill>
                        <a:prstClr val="black"/>
                      </a:solidFill>
                      <a:prstDash val="solid"/>
                    </a:lnR>
                    <a:lnT w="12700" cap="flat" cmpd="sng">
                      <a:solidFill>
                        <a:srgbClr val="436C3C"/>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Clr>
                          <a:schemeClr val="dk1"/>
                        </a:buClr>
                        <a:buSzPct val="25000"/>
                        <a:buFont typeface="Cambria"/>
                        <a:buNone/>
                      </a:pPr>
                      <a:r>
                        <a:rPr lang="en" sz="1500">
                          <a:latin typeface="Cambria"/>
                          <a:ea typeface="Cambria"/>
                          <a:cs typeface="Cambria"/>
                          <a:sym typeface="Cambria"/>
                        </a:rPr>
                        <a:t>≥ SPDR S&amp;P Dividend ETF</a:t>
                      </a:r>
                    </a:p>
                  </a:txBody>
                  <a:tcPr marL="121933" marR="121933" marT="60967" marB="60967">
                    <a:lnL w="12700" cmpd="sng">
                      <a:solidFill>
                        <a:prstClr val="black"/>
                      </a:solidFill>
                      <a:prstDash val="solid"/>
                    </a:lnL>
                    <a:lnR w="12700" cmpd="sng">
                      <a:solidFill>
                        <a:prstClr val="black"/>
                      </a:solidFill>
                      <a:prstDash val="solid"/>
                    </a:lnR>
                    <a:lnT w="12700" cap="flat" cmpd="sng">
                      <a:solidFill>
                        <a:srgbClr val="436C3C"/>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val="10001"/>
                  </a:ext>
                </a:extLst>
              </a:tr>
              <a:tr h="477067">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b="1">
                          <a:latin typeface="Cambria"/>
                          <a:ea typeface="Cambria"/>
                          <a:cs typeface="Cambria"/>
                          <a:sym typeface="Cambria"/>
                        </a:rPr>
                        <a:t>Quick Ratio</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Clr>
                          <a:schemeClr val="dk1"/>
                        </a:buClr>
                        <a:buSzPct val="25000"/>
                        <a:buFont typeface="Cambria"/>
                        <a:buNone/>
                      </a:pPr>
                      <a:r>
                        <a:rPr lang="en" sz="1500">
                          <a:latin typeface="Cambria"/>
                          <a:ea typeface="Cambria"/>
                          <a:cs typeface="Cambria"/>
                          <a:sym typeface="Cambria"/>
                        </a:rPr>
                        <a:t>≥ Industry Average</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val="10002"/>
                  </a:ext>
                </a:extLst>
              </a:tr>
              <a:tr h="62850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b="1">
                          <a:latin typeface="Cambria"/>
                          <a:ea typeface="Cambria"/>
                          <a:cs typeface="Cambria"/>
                          <a:sym typeface="Cambria"/>
                        </a:rPr>
                        <a:t>Cash Dividends</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a:latin typeface="Cambria"/>
                          <a:ea typeface="Cambria"/>
                          <a:cs typeface="Cambria"/>
                          <a:sym typeface="Cambria"/>
                        </a:rPr>
                        <a:t>Positive total cash dividends paid annually</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val="10003"/>
                  </a:ext>
                </a:extLst>
              </a:tr>
              <a:tr h="58660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b="1">
                          <a:latin typeface="Cambria"/>
                          <a:ea typeface="Cambria"/>
                          <a:cs typeface="Cambria"/>
                          <a:sym typeface="Cambria"/>
                        </a:rPr>
                        <a:t>Positive Total Cash</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a:latin typeface="Cambria"/>
                          <a:ea typeface="Cambria"/>
                          <a:cs typeface="Cambria"/>
                          <a:sym typeface="Cambria"/>
                        </a:rPr>
                        <a:t>From investing and operating activities</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val="10004"/>
                  </a:ext>
                </a:extLst>
              </a:tr>
              <a:tr h="568973">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b="1">
                          <a:latin typeface="Cambria"/>
                          <a:ea typeface="Cambria"/>
                          <a:cs typeface="Cambria"/>
                          <a:sym typeface="Cambria"/>
                        </a:rPr>
                        <a:t>Constant Dividend</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2" indent="0" algn="l" rtl="0">
                        <a:lnSpc>
                          <a:spcPct val="100000"/>
                        </a:lnSpc>
                        <a:spcBef>
                          <a:spcPts val="0"/>
                        </a:spcBef>
                        <a:spcAft>
                          <a:spcPts val="0"/>
                        </a:spcAft>
                        <a:buClr>
                          <a:schemeClr val="dk1"/>
                        </a:buClr>
                        <a:buSzPct val="25000"/>
                        <a:buFont typeface="Cambria"/>
                        <a:buNone/>
                      </a:pPr>
                      <a:r>
                        <a:rPr lang="en" sz="1500" u="none" strike="noStrike" cap="none">
                          <a:latin typeface="Cambria"/>
                          <a:ea typeface="Cambria"/>
                          <a:cs typeface="Cambria"/>
                          <a:sym typeface="Cambria"/>
                        </a:rPr>
                        <a:t>Yes</a:t>
                      </a:r>
                    </a:p>
                    <a:p>
                      <a:pPr marL="0" marR="0" lvl="0" indent="0" algn="l" rtl="0">
                        <a:spcBef>
                          <a:spcPts val="0"/>
                        </a:spcBef>
                        <a:buSzPct val="25000"/>
                        <a:buNone/>
                      </a:pPr>
                      <a:endParaRPr sz="1500">
                        <a:latin typeface="Cambria"/>
                        <a:ea typeface="Cambria"/>
                        <a:cs typeface="Cambria"/>
                        <a:sym typeface="Cambria"/>
                      </a:endParaRP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val="10005"/>
                  </a:ext>
                </a:extLst>
              </a:tr>
              <a:tr h="792493">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b="1">
                          <a:latin typeface="Cambria"/>
                          <a:ea typeface="Cambria"/>
                          <a:cs typeface="Cambria"/>
                          <a:sym typeface="Cambria"/>
                        </a:rPr>
                        <a:t>Dividend Growth</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2" indent="0" algn="l" rtl="0">
                        <a:lnSpc>
                          <a:spcPct val="100000"/>
                        </a:lnSpc>
                        <a:spcBef>
                          <a:spcPts val="0"/>
                        </a:spcBef>
                        <a:spcAft>
                          <a:spcPts val="0"/>
                        </a:spcAft>
                        <a:buClr>
                          <a:schemeClr val="dk1"/>
                        </a:buClr>
                        <a:buSzPct val="25000"/>
                        <a:buFont typeface="Cambria"/>
                        <a:buNone/>
                      </a:pPr>
                      <a:r>
                        <a:rPr lang="en" sz="1500" u="none" strike="noStrike" cap="none">
                          <a:latin typeface="Cambria"/>
                          <a:ea typeface="Cambria"/>
                          <a:cs typeface="Cambria"/>
                          <a:sym typeface="Cambria"/>
                        </a:rPr>
                        <a:t>Historical and potential dividend growth</a:t>
                      </a:r>
                    </a:p>
                    <a:p>
                      <a:pPr marL="0" marR="0" lvl="0" indent="0" algn="l" rtl="0">
                        <a:spcBef>
                          <a:spcPts val="0"/>
                        </a:spcBef>
                        <a:buSzPct val="25000"/>
                        <a:buNone/>
                      </a:pPr>
                      <a:endParaRPr sz="1500">
                        <a:latin typeface="Cambria"/>
                        <a:ea typeface="Cambria"/>
                        <a:cs typeface="Cambria"/>
                        <a:sym typeface="Cambria"/>
                      </a:endParaRP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val="10006"/>
                  </a:ext>
                </a:extLst>
              </a:tr>
            </a:tbl>
          </a:graphicData>
        </a:graphic>
      </p:graphicFrame>
      <p:graphicFrame>
        <p:nvGraphicFramePr>
          <p:cNvPr id="7" name="Shape 886"/>
          <p:cNvGraphicFramePr/>
          <p:nvPr>
            <p:extLst>
              <p:ext uri="{D42A27DB-BD31-4B8C-83A1-F6EECF244321}">
                <p14:modId xmlns:p14="http://schemas.microsoft.com/office/powerpoint/2010/main" val="3950975410"/>
              </p:ext>
            </p:extLst>
          </p:nvPr>
        </p:nvGraphicFramePr>
        <p:xfrm>
          <a:off x="6300048" y="1968332"/>
          <a:ext cx="4875900" cy="4000734"/>
        </p:xfrm>
        <a:graphic>
          <a:graphicData uri="http://schemas.openxmlformats.org/drawingml/2006/table">
            <a:tbl>
              <a:tblPr firstRow="1" bandRow="1">
                <a:noFill/>
              </a:tblPr>
              <a:tblGrid>
                <a:gridCol w="1625300">
                  <a:extLst>
                    <a:ext uri="{9D8B030D-6E8A-4147-A177-3AD203B41FA5}">
                      <a16:colId xmlns:a16="http://schemas.microsoft.com/office/drawing/2014/main" val="20000"/>
                    </a:ext>
                  </a:extLst>
                </a:gridCol>
                <a:gridCol w="3250600">
                  <a:extLst>
                    <a:ext uri="{9D8B030D-6E8A-4147-A177-3AD203B41FA5}">
                      <a16:colId xmlns:a16="http://schemas.microsoft.com/office/drawing/2014/main" val="20001"/>
                    </a:ext>
                  </a:extLst>
                </a:gridCol>
              </a:tblGrid>
              <a:tr h="487800">
                <a:tc gridSpan="2">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rtl="0">
                        <a:spcBef>
                          <a:spcPts val="0"/>
                        </a:spcBef>
                        <a:buSzPct val="25000"/>
                        <a:buNone/>
                      </a:pPr>
                      <a:r>
                        <a:rPr lang="en" sz="1900" dirty="0">
                          <a:solidFill>
                            <a:schemeClr val="lt1"/>
                          </a:solidFill>
                          <a:latin typeface="Cambria"/>
                          <a:ea typeface="Cambria"/>
                          <a:cs typeface="Cambria"/>
                          <a:sym typeface="Cambria"/>
                        </a:rPr>
                        <a:t>SELL CRITERIA</a:t>
                      </a:r>
                    </a:p>
                  </a:txBody>
                  <a:tcPr marL="121933" marR="121933" marT="60967" marB="60967" anchor="ctr">
                    <a:lnL w="12700" cap="flat" cmpd="sng">
                      <a:solidFill>
                        <a:srgbClr val="436C3C"/>
                      </a:solidFill>
                      <a:prstDash val="solid"/>
                      <a:round/>
                      <a:headEnd type="none" w="med" len="med"/>
                      <a:tailEnd type="none" w="med" len="med"/>
                    </a:lnL>
                    <a:lnR w="12700" cap="flat" cmpd="sng">
                      <a:solidFill>
                        <a:srgbClr val="436C3C"/>
                      </a:solidFill>
                      <a:prstDash val="solid"/>
                      <a:round/>
                      <a:headEnd type="none" w="med" len="med"/>
                      <a:tailEnd type="none" w="med" len="med"/>
                    </a:lnR>
                    <a:lnT w="12700" cap="flat" cmpd="sng">
                      <a:solidFill>
                        <a:srgbClr val="436C3C"/>
                      </a:solidFill>
                      <a:prstDash val="solid"/>
                      <a:round/>
                      <a:headEnd type="none" w="med" len="med"/>
                      <a:tailEnd type="none" w="med" len="med"/>
                    </a:lnT>
                    <a:lnB w="12700" cap="flat" cmpd="sng">
                      <a:solidFill>
                        <a:srgbClr val="436C3C"/>
                      </a:solidFill>
                      <a:prstDash val="solid"/>
                      <a:round/>
                      <a:headEnd type="none" w="med" len="med"/>
                      <a:tailEnd type="none" w="med" len="med"/>
                    </a:lnB>
                    <a:lnTlToBr w="12700" cmpd="sng">
                      <a:noFill/>
                      <a:prstDash val="solid"/>
                    </a:lnTlToBr>
                    <a:lnBlToTr w="12700" cmpd="sng">
                      <a:noFill/>
                      <a:prstDash val="solid"/>
                    </a:lnBlToTr>
                    <a:solidFill>
                      <a:srgbClr val="005A3C"/>
                    </a:solidFill>
                  </a:tcPr>
                </a:tc>
                <a:tc hMerge="1">
                  <a:txBody>
                    <a:bodyPr/>
                    <a:lstStyle/>
                    <a:p>
                      <a:endParaRPr lang="en-US"/>
                    </a:p>
                  </a:txBody>
                  <a:tcPr/>
                </a:tc>
                <a:extLst>
                  <a:ext uri="{0D108BD9-81ED-4DB2-BD59-A6C34878D82A}">
                    <a16:rowId xmlns:a16="http://schemas.microsoft.com/office/drawing/2014/main" val="10000"/>
                  </a:ext>
                </a:extLst>
              </a:tr>
              <a:tr h="112960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b="1">
                          <a:latin typeface="Cambria"/>
                          <a:ea typeface="Cambria"/>
                          <a:cs typeface="Cambria"/>
                          <a:sym typeface="Cambria"/>
                        </a:rPr>
                        <a:t>Dividends</a:t>
                      </a:r>
                    </a:p>
                  </a:txBody>
                  <a:tcPr marL="121933" marR="121933" marT="60967" marB="60967">
                    <a:lnL w="12700" cmpd="sng">
                      <a:solidFill>
                        <a:prstClr val="black"/>
                      </a:solidFill>
                      <a:prstDash val="solid"/>
                    </a:lnL>
                    <a:lnR w="12700" cmpd="sng">
                      <a:solidFill>
                        <a:prstClr val="black"/>
                      </a:solidFill>
                      <a:prstDash val="solid"/>
                    </a:lnR>
                    <a:lnT w="12700" cap="flat" cmpd="sng">
                      <a:solidFill>
                        <a:srgbClr val="436C3C"/>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a:latin typeface="Cambria"/>
                          <a:ea typeface="Cambria"/>
                          <a:cs typeface="Cambria"/>
                          <a:sym typeface="Cambria"/>
                        </a:rPr>
                        <a:t>Dividends are cut</a:t>
                      </a:r>
                    </a:p>
                  </a:txBody>
                  <a:tcPr marL="121933" marR="121933" marT="60967" marB="60967">
                    <a:lnL w="12700" cmpd="sng">
                      <a:solidFill>
                        <a:prstClr val="black"/>
                      </a:solidFill>
                      <a:prstDash val="solid"/>
                    </a:lnL>
                    <a:lnR w="12700" cmpd="sng">
                      <a:solidFill>
                        <a:prstClr val="black"/>
                      </a:solidFill>
                      <a:prstDash val="solid"/>
                    </a:lnR>
                    <a:lnT w="12700" cap="flat" cmpd="sng">
                      <a:solidFill>
                        <a:srgbClr val="436C3C"/>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val="10001"/>
                  </a:ext>
                </a:extLst>
              </a:tr>
              <a:tr h="1191667">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b="1">
                          <a:latin typeface="Cambria"/>
                          <a:ea typeface="Cambria"/>
                          <a:cs typeface="Cambria"/>
                          <a:sym typeface="Cambria"/>
                        </a:rPr>
                        <a:t>Free Cash Flow</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a:latin typeface="Cambria"/>
                          <a:ea typeface="Cambria"/>
                          <a:cs typeface="Cambria"/>
                          <a:sym typeface="Cambria"/>
                        </a:rPr>
                        <a:t>Diminishes or is no longer positive</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val="10002"/>
                  </a:ext>
                </a:extLst>
              </a:tr>
              <a:tr h="1191667">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b="1">
                          <a:latin typeface="Cambria"/>
                          <a:ea typeface="Cambria"/>
                          <a:cs typeface="Cambria"/>
                          <a:sym typeface="Cambria"/>
                        </a:rPr>
                        <a:t>Alternative Investments</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dirty="0">
                          <a:latin typeface="Cambria"/>
                          <a:ea typeface="Cambria"/>
                          <a:cs typeface="Cambria"/>
                          <a:sym typeface="Cambria"/>
                        </a:rPr>
                        <a:t>Superior investment alternatives are identified</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07673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9525" y="6477000"/>
            <a:ext cx="508000" cy="228600"/>
          </a:xfrm>
        </p:spPr>
        <p:txBody>
          <a:bodyPr/>
          <a:lstStyle/>
          <a:p>
            <a:fld id="{C4C5411A-C02D-49EF-A313-6C2D6A9C6A32}" type="slidenum">
              <a:rPr lang="en-US" smtClean="0">
                <a:solidFill>
                  <a:prstClr val="black"/>
                </a:solidFill>
              </a:rPr>
              <a:pPr/>
              <a:t>41</a:t>
            </a:fld>
            <a:endParaRPr lang="en-US" dirty="0">
              <a:solidFill>
                <a:prstClr val="black"/>
              </a:solidFill>
            </a:endParaRPr>
          </a:p>
        </p:txBody>
      </p:sp>
      <p:sp>
        <p:nvSpPr>
          <p:cNvPr id="3" name="Shape 892"/>
          <p:cNvSpPr txBox="1">
            <a:spLocks/>
          </p:cNvSpPr>
          <p:nvPr/>
        </p:nvSpPr>
        <p:spPr>
          <a:xfrm>
            <a:off x="914400" y="678463"/>
            <a:ext cx="9956800" cy="740799"/>
          </a:xfrm>
          <a:prstGeom prst="rect">
            <a:avLst/>
          </a:prstGeom>
          <a:noFill/>
          <a:ln>
            <a:noFill/>
          </a:ln>
        </p:spPr>
        <p:txBody>
          <a:bodyPr vert="horz" lIns="91433" tIns="45700" rIns="91433"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sysClr val="windowText" lastClr="000000"/>
              </a:buClr>
              <a:buSzPct val="25000"/>
              <a:buFontTx/>
              <a:buNone/>
              <a:tabLst/>
              <a:defRPr/>
            </a:pPr>
            <a:r>
              <a:rPr lang="en" sz="3000" b="1" dirty="0">
                <a:solidFill>
                  <a:sysClr val="windowText" lastClr="000000"/>
                </a:solidFill>
                <a:latin typeface="Cambria"/>
                <a:ea typeface="Cambria"/>
                <a:cs typeface="Cambria"/>
                <a:sym typeface="Cambria"/>
              </a:rPr>
              <a:t>Dividend Strategy Overview</a:t>
            </a:r>
            <a:endParaRPr kumimoji="0" lang="en" sz="3467" b="0" i="0" u="none" strike="noStrike" kern="1200" cap="none" spc="0" normalizeH="0" baseline="0" noProof="0">
              <a:ln>
                <a:noFill/>
              </a:ln>
              <a:solidFill>
                <a:sysClr val="windowText" lastClr="000000"/>
              </a:solidFill>
              <a:effectLst/>
              <a:uLnTx/>
              <a:uFillTx/>
              <a:latin typeface="Cambria"/>
              <a:ea typeface="Cambria"/>
              <a:cs typeface="Cambria"/>
              <a:sym typeface="Cambria"/>
            </a:endParaRPr>
          </a:p>
        </p:txBody>
      </p:sp>
      <p:sp>
        <p:nvSpPr>
          <p:cNvPr id="5" name="Shape 893"/>
          <p:cNvSpPr txBox="1">
            <a:spLocks/>
          </p:cNvSpPr>
          <p:nvPr/>
        </p:nvSpPr>
        <p:spPr>
          <a:xfrm>
            <a:off x="6308441" y="2472267"/>
            <a:ext cx="4749200" cy="2430000"/>
          </a:xfrm>
          <a:prstGeom prst="rect">
            <a:avLst/>
          </a:prstGeom>
          <a:noFill/>
          <a:ln>
            <a:noFill/>
          </a:ln>
        </p:spPr>
        <p:txBody>
          <a:bodyPr vert="horz"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indent="-457189">
              <a:lnSpc>
                <a:spcPct val="110000"/>
              </a:lnSpc>
              <a:spcBef>
                <a:spcPts val="400"/>
              </a:spcBef>
              <a:buClr>
                <a:schemeClr val="dk1"/>
              </a:buClr>
              <a:buSzPct val="100000"/>
              <a:buFont typeface="Cambria"/>
              <a:buAutoNum type="arabicPeriod"/>
            </a:pPr>
            <a:r>
              <a:rPr lang="en" sz="2133">
                <a:latin typeface="Cambria"/>
                <a:ea typeface="Cambria"/>
                <a:cs typeface="Cambria"/>
                <a:sym typeface="Cambria"/>
              </a:rPr>
              <a:t>PepsiCo, Inc.</a:t>
            </a:r>
          </a:p>
          <a:p>
            <a:pPr marL="457189" indent="-457189">
              <a:lnSpc>
                <a:spcPct val="110000"/>
              </a:lnSpc>
              <a:spcBef>
                <a:spcPts val="400"/>
              </a:spcBef>
              <a:buClr>
                <a:schemeClr val="dk1"/>
              </a:buClr>
              <a:buSzPct val="100000"/>
              <a:buFont typeface="Cambria"/>
              <a:buAutoNum type="arabicPeriod"/>
            </a:pPr>
            <a:r>
              <a:rPr lang="en" sz="2133">
                <a:latin typeface="Cambria"/>
                <a:ea typeface="Cambria"/>
                <a:cs typeface="Cambria"/>
                <a:sym typeface="Cambria"/>
              </a:rPr>
              <a:t>Regions Financials Corporations</a:t>
            </a:r>
          </a:p>
        </p:txBody>
      </p:sp>
      <p:sp>
        <p:nvSpPr>
          <p:cNvPr id="6" name="Shape 895"/>
          <p:cNvSpPr txBox="1"/>
          <p:nvPr/>
        </p:nvSpPr>
        <p:spPr>
          <a:xfrm>
            <a:off x="914400" y="1799863"/>
            <a:ext cx="4758400" cy="420399"/>
          </a:xfrm>
          <a:prstGeom prst="rect">
            <a:avLst/>
          </a:prstGeom>
          <a:solidFill>
            <a:srgbClr val="D2D2D2"/>
          </a:solidFill>
          <a:ln>
            <a:noFill/>
          </a:ln>
        </p:spPr>
        <p:txBody>
          <a:bodyPr lIns="91433" tIns="45700" rIns="91433" bIns="45700" anchor="t" anchorCtr="0">
            <a:noAutofit/>
          </a:bodyPr>
          <a:lstStyle/>
          <a:p>
            <a:pPr algn="ctr">
              <a:buSzPct val="25000"/>
            </a:pPr>
            <a:r>
              <a:rPr lang="en" sz="2133" b="1" dirty="0">
                <a:solidFill>
                  <a:srgbClr val="005A3C"/>
                </a:solidFill>
                <a:latin typeface="Cambria"/>
                <a:ea typeface="Cambria"/>
                <a:cs typeface="Cambria"/>
                <a:sym typeface="Cambria"/>
              </a:rPr>
              <a:t>Stop Loss Criteria</a:t>
            </a:r>
            <a:endParaRPr lang="en" sz="2133" b="1">
              <a:solidFill>
                <a:srgbClr val="436C3C"/>
              </a:solidFill>
              <a:latin typeface="Cambria"/>
              <a:ea typeface="Cambria"/>
              <a:cs typeface="Cambria"/>
              <a:sym typeface="Cambria"/>
            </a:endParaRPr>
          </a:p>
        </p:txBody>
      </p:sp>
      <p:sp>
        <p:nvSpPr>
          <p:cNvPr id="7" name="Shape 896"/>
          <p:cNvSpPr txBox="1"/>
          <p:nvPr/>
        </p:nvSpPr>
        <p:spPr>
          <a:xfrm>
            <a:off x="6308441" y="1799863"/>
            <a:ext cx="4749200" cy="420399"/>
          </a:xfrm>
          <a:prstGeom prst="rect">
            <a:avLst/>
          </a:prstGeom>
          <a:solidFill>
            <a:srgbClr val="D2D2D2"/>
          </a:solidFill>
          <a:ln>
            <a:noFill/>
          </a:ln>
        </p:spPr>
        <p:txBody>
          <a:bodyPr lIns="91433" tIns="45700" rIns="91433" bIns="45700" anchor="t" anchorCtr="0">
            <a:noAutofit/>
          </a:bodyPr>
          <a:lstStyle/>
          <a:p>
            <a:pPr algn="ctr">
              <a:buSzPct val="25000"/>
            </a:pPr>
            <a:r>
              <a:rPr lang="en" sz="2133" b="1" dirty="0">
                <a:solidFill>
                  <a:srgbClr val="005A3C"/>
                </a:solidFill>
                <a:latin typeface="Cambria"/>
                <a:ea typeface="Cambria"/>
                <a:cs typeface="Cambria"/>
                <a:sym typeface="Cambria"/>
              </a:rPr>
              <a:t>Acquisitions</a:t>
            </a:r>
            <a:endParaRPr lang="en" sz="2133" b="1">
              <a:solidFill>
                <a:srgbClr val="436C3C"/>
              </a:solidFill>
              <a:latin typeface="Cambria"/>
              <a:ea typeface="Cambria"/>
              <a:cs typeface="Cambria"/>
              <a:sym typeface="Cambria"/>
            </a:endParaRPr>
          </a:p>
        </p:txBody>
      </p:sp>
      <p:sp>
        <p:nvSpPr>
          <p:cNvPr id="8" name="Shape 897"/>
          <p:cNvSpPr txBox="1"/>
          <p:nvPr/>
        </p:nvSpPr>
        <p:spPr>
          <a:xfrm>
            <a:off x="914400" y="2472267"/>
            <a:ext cx="5080000" cy="1405200"/>
          </a:xfrm>
          <a:prstGeom prst="rect">
            <a:avLst/>
          </a:prstGeom>
          <a:noFill/>
          <a:ln>
            <a:noFill/>
          </a:ln>
        </p:spPr>
        <p:txBody>
          <a:bodyPr lIns="91433" tIns="45700" rIns="91433" bIns="45700" anchor="t" anchorCtr="0">
            <a:noAutofit/>
          </a:bodyPr>
          <a:lstStyle/>
          <a:p>
            <a:pPr>
              <a:buSzPct val="25000"/>
            </a:pPr>
            <a:r>
              <a:rPr lang="en" sz="2133">
                <a:solidFill>
                  <a:srgbClr val="000000"/>
                </a:solidFill>
                <a:latin typeface="Cambria"/>
                <a:ea typeface="Cambria"/>
                <a:cs typeface="Cambria"/>
                <a:sym typeface="Cambria"/>
              </a:rPr>
              <a:t>Given the increase in volatility surrounding the economic uncertainty in China, we decided not to use stop losses this semester. </a:t>
            </a:r>
          </a:p>
        </p:txBody>
      </p:sp>
    </p:spTree>
    <p:extLst>
      <p:ext uri="{BB962C8B-B14F-4D97-AF65-F5344CB8AC3E}">
        <p14:creationId xmlns:p14="http://schemas.microsoft.com/office/powerpoint/2010/main" val="1181190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11318" y="6477000"/>
            <a:ext cx="508000" cy="228600"/>
          </a:xfrm>
        </p:spPr>
        <p:txBody>
          <a:bodyPr/>
          <a:lstStyle/>
          <a:p>
            <a:fld id="{C4C5411A-C02D-49EF-A313-6C2D6A9C6A32}" type="slidenum">
              <a:rPr lang="en-US" smtClean="0">
                <a:solidFill>
                  <a:prstClr val="black"/>
                </a:solidFill>
              </a:rPr>
              <a:pPr/>
              <a:t>42</a:t>
            </a:fld>
            <a:endParaRPr lang="en-US" dirty="0">
              <a:solidFill>
                <a:prstClr val="black"/>
              </a:solidFill>
            </a:endParaRPr>
          </a:p>
        </p:txBody>
      </p:sp>
      <p:sp>
        <p:nvSpPr>
          <p:cNvPr id="3" name="Shape 904"/>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solidFill>
                  <a:prstClr val="black"/>
                </a:solidFill>
                <a:latin typeface="Cambria"/>
                <a:ea typeface="Cambria"/>
                <a:cs typeface="Cambria"/>
                <a:sym typeface="Cambria"/>
              </a:rPr>
              <a:t>Dividend</a:t>
            </a:r>
            <a:r>
              <a:rPr lang="en" sz="3000" b="1" dirty="0">
                <a:solidFill>
                  <a:srgbClr val="000000"/>
                </a:solidFill>
                <a:latin typeface="Cambria"/>
                <a:ea typeface="Cambria"/>
                <a:cs typeface="Cambria"/>
                <a:sym typeface="Cambria"/>
              </a:rPr>
              <a:t> Strategy Position Changes</a:t>
            </a:r>
            <a:endParaRPr lang="en" sz="3467">
              <a:solidFill>
                <a:srgbClr val="000000"/>
              </a:solidFill>
              <a:latin typeface="Cambria"/>
              <a:ea typeface="Cambria"/>
              <a:cs typeface="Cambria"/>
              <a:sym typeface="Cambria"/>
            </a:endParaRPr>
          </a:p>
        </p:txBody>
      </p:sp>
      <p:sp>
        <p:nvSpPr>
          <p:cNvPr id="5" name="Shape 905"/>
          <p:cNvSpPr txBox="1"/>
          <p:nvPr/>
        </p:nvSpPr>
        <p:spPr>
          <a:xfrm>
            <a:off x="1016000" y="1425365"/>
            <a:ext cx="7467600" cy="409600"/>
          </a:xfrm>
          <a:prstGeom prst="rect">
            <a:avLst/>
          </a:prstGeom>
          <a:noFill/>
          <a:ln>
            <a:noFill/>
          </a:ln>
        </p:spPr>
        <p:txBody>
          <a:bodyPr lIns="91433" tIns="45700" rIns="91433" bIns="45700" anchor="t" anchorCtr="0">
            <a:noAutofit/>
          </a:bodyPr>
          <a:lstStyle/>
          <a:p>
            <a:pPr marL="338658" indent="-338658">
              <a:buSzPct val="25000"/>
            </a:pPr>
            <a:r>
              <a:rPr lang="en" sz="1600" b="1">
                <a:solidFill>
                  <a:prstClr val="black"/>
                </a:solidFill>
                <a:latin typeface="Cambria"/>
                <a:ea typeface="Cambria"/>
                <a:cs typeface="Cambria"/>
                <a:sym typeface="Cambria"/>
              </a:rPr>
              <a:t>PepsiCo, Inc.</a:t>
            </a:r>
            <a:r>
              <a:rPr lang="en" sz="1600" b="1">
                <a:solidFill>
                  <a:srgbClr val="000000"/>
                </a:solidFill>
                <a:latin typeface="Cambria"/>
                <a:ea typeface="Cambria"/>
                <a:cs typeface="Cambria"/>
                <a:sym typeface="Cambria"/>
              </a:rPr>
              <a:t> | </a:t>
            </a:r>
            <a:r>
              <a:rPr lang="en" sz="1600" b="1">
                <a:solidFill>
                  <a:prstClr val="black"/>
                </a:solidFill>
                <a:latin typeface="Cambria"/>
                <a:ea typeface="Cambria"/>
                <a:cs typeface="Cambria"/>
                <a:sym typeface="Cambria"/>
              </a:rPr>
              <a:t>PEP</a:t>
            </a:r>
          </a:p>
        </p:txBody>
      </p:sp>
      <p:sp>
        <p:nvSpPr>
          <p:cNvPr id="6" name="Shape 906"/>
          <p:cNvSpPr txBox="1"/>
          <p:nvPr/>
        </p:nvSpPr>
        <p:spPr>
          <a:xfrm>
            <a:off x="1016000" y="2013909"/>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50 Shares | $4,856.50</a:t>
            </a:r>
            <a:endParaRPr lang="en" sz="2400">
              <a:solidFill>
                <a:srgbClr val="436C3C"/>
              </a:solidFill>
              <a:latin typeface="Cambria"/>
              <a:ea typeface="Cambria"/>
              <a:cs typeface="Cambria"/>
              <a:sym typeface="Cambria"/>
            </a:endParaRPr>
          </a:p>
        </p:txBody>
      </p:sp>
      <p:grpSp>
        <p:nvGrpSpPr>
          <p:cNvPr id="7" name="Shape 907"/>
          <p:cNvGrpSpPr/>
          <p:nvPr/>
        </p:nvGrpSpPr>
        <p:grpSpPr>
          <a:xfrm>
            <a:off x="7380520" y="1834959"/>
            <a:ext cx="4030798" cy="3960421"/>
            <a:chOff x="259346" y="486"/>
            <a:chExt cx="3818972" cy="3518914"/>
          </a:xfrm>
        </p:grpSpPr>
        <p:sp>
          <p:nvSpPr>
            <p:cNvPr id="8" name="Shape 908"/>
            <p:cNvSpPr/>
            <p:nvPr/>
          </p:nvSpPr>
          <p:spPr>
            <a:xfrm>
              <a:off x="259346" y="486"/>
              <a:ext cx="1582200" cy="6330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9" name="Shape 909"/>
            <p:cNvSpPr txBox="1"/>
            <p:nvPr/>
          </p:nvSpPr>
          <p:spPr>
            <a:xfrm>
              <a:off x="589198" y="486"/>
              <a:ext cx="935787" cy="633000"/>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dirty="0">
                  <a:ln>
                    <a:noFill/>
                  </a:ln>
                  <a:solidFill>
                    <a:prstClr val="white"/>
                  </a:solidFill>
                  <a:effectLst/>
                  <a:uLnTx/>
                  <a:uFillTx/>
                  <a:latin typeface="Cambria"/>
                  <a:ea typeface="Cambria"/>
                  <a:cs typeface="Cambria"/>
                  <a:sym typeface="Cambria"/>
                </a:rPr>
                <a:t>Buy Criteria</a:t>
              </a:r>
            </a:p>
          </p:txBody>
        </p:sp>
        <p:sp>
          <p:nvSpPr>
            <p:cNvPr id="10" name="Shape 910"/>
            <p:cNvSpPr/>
            <p:nvPr/>
          </p:nvSpPr>
          <p:spPr>
            <a:xfrm>
              <a:off x="1635851" y="54282"/>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1" name="Shape 911"/>
            <p:cNvSpPr txBox="1"/>
            <p:nvPr/>
          </p:nvSpPr>
          <p:spPr>
            <a:xfrm>
              <a:off x="1898496" y="54282"/>
              <a:ext cx="787800" cy="5253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Industry Average </a:t>
              </a:r>
            </a:p>
          </p:txBody>
        </p:sp>
        <p:sp>
          <p:nvSpPr>
            <p:cNvPr id="12" name="Shape 912"/>
            <p:cNvSpPr/>
            <p:nvPr/>
          </p:nvSpPr>
          <p:spPr>
            <a:xfrm>
              <a:off x="2765218" y="54282"/>
              <a:ext cx="1313100" cy="5253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3" name="Shape 913"/>
            <p:cNvSpPr txBox="1"/>
            <p:nvPr/>
          </p:nvSpPr>
          <p:spPr>
            <a:xfrm>
              <a:off x="3027863" y="54282"/>
              <a:ext cx="787800" cy="5253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PEP</a:t>
              </a:r>
            </a:p>
          </p:txBody>
        </p:sp>
        <p:sp>
          <p:nvSpPr>
            <p:cNvPr id="14" name="Shape 914"/>
            <p:cNvSpPr/>
            <p:nvPr/>
          </p:nvSpPr>
          <p:spPr>
            <a:xfrm>
              <a:off x="259346" y="721966"/>
              <a:ext cx="1582200" cy="6330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5" name="Shape 915"/>
            <p:cNvSpPr txBox="1"/>
            <p:nvPr/>
          </p:nvSpPr>
          <p:spPr>
            <a:xfrm>
              <a:off x="575785" y="721966"/>
              <a:ext cx="949200" cy="633000"/>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Quick Ratio </a:t>
              </a:r>
            </a:p>
          </p:txBody>
        </p:sp>
        <p:sp>
          <p:nvSpPr>
            <p:cNvPr id="16" name="Shape 916"/>
            <p:cNvSpPr/>
            <p:nvPr/>
          </p:nvSpPr>
          <p:spPr>
            <a:xfrm>
              <a:off x="1635851" y="775760"/>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7" name="Shape 917"/>
            <p:cNvSpPr txBox="1"/>
            <p:nvPr/>
          </p:nvSpPr>
          <p:spPr>
            <a:xfrm>
              <a:off x="1898496" y="775760"/>
              <a:ext cx="787800" cy="5253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0.56</a:t>
              </a:r>
            </a:p>
          </p:txBody>
        </p:sp>
        <p:sp>
          <p:nvSpPr>
            <p:cNvPr id="18" name="Shape 918"/>
            <p:cNvSpPr/>
            <p:nvPr/>
          </p:nvSpPr>
          <p:spPr>
            <a:xfrm>
              <a:off x="2765218" y="775760"/>
              <a:ext cx="1313100" cy="5253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9" name="Shape 919"/>
            <p:cNvSpPr txBox="1"/>
            <p:nvPr/>
          </p:nvSpPr>
          <p:spPr>
            <a:xfrm>
              <a:off x="3027863" y="775760"/>
              <a:ext cx="787800" cy="5253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0.97</a:t>
              </a:r>
            </a:p>
          </p:txBody>
        </p:sp>
        <p:sp>
          <p:nvSpPr>
            <p:cNvPr id="20" name="Shape 920"/>
            <p:cNvSpPr/>
            <p:nvPr/>
          </p:nvSpPr>
          <p:spPr>
            <a:xfrm>
              <a:off x="259346" y="1443445"/>
              <a:ext cx="1582200" cy="6330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1" name="Shape 921"/>
            <p:cNvSpPr txBox="1"/>
            <p:nvPr/>
          </p:nvSpPr>
          <p:spPr>
            <a:xfrm>
              <a:off x="575785" y="1443445"/>
              <a:ext cx="949200" cy="633000"/>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dirty="0">
                  <a:ln>
                    <a:noFill/>
                  </a:ln>
                  <a:solidFill>
                    <a:prstClr val="white"/>
                  </a:solidFill>
                  <a:effectLst/>
                  <a:uLnTx/>
                  <a:uFillTx/>
                  <a:latin typeface="Cambria"/>
                  <a:ea typeface="Cambria"/>
                  <a:cs typeface="Cambria"/>
                  <a:sym typeface="Cambria"/>
                </a:rPr>
                <a:t>Dividend Yield</a:t>
              </a:r>
            </a:p>
          </p:txBody>
        </p:sp>
        <p:sp>
          <p:nvSpPr>
            <p:cNvPr id="22" name="Shape 922"/>
            <p:cNvSpPr/>
            <p:nvPr/>
          </p:nvSpPr>
          <p:spPr>
            <a:xfrm>
              <a:off x="1635851" y="1497238"/>
              <a:ext cx="1313100" cy="525299"/>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3" name="Shape 923"/>
            <p:cNvSpPr txBox="1"/>
            <p:nvPr/>
          </p:nvSpPr>
          <p:spPr>
            <a:xfrm>
              <a:off x="1898496" y="1497238"/>
              <a:ext cx="787800" cy="525299"/>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2.61</a:t>
              </a:r>
            </a:p>
          </p:txBody>
        </p:sp>
        <p:sp>
          <p:nvSpPr>
            <p:cNvPr id="24" name="Shape 924"/>
            <p:cNvSpPr/>
            <p:nvPr/>
          </p:nvSpPr>
          <p:spPr>
            <a:xfrm>
              <a:off x="2765218" y="1497238"/>
              <a:ext cx="1313100" cy="525299"/>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5" name="Shape 925"/>
            <p:cNvSpPr txBox="1"/>
            <p:nvPr/>
          </p:nvSpPr>
          <p:spPr>
            <a:xfrm>
              <a:off x="3027863" y="1497238"/>
              <a:ext cx="787800" cy="525299"/>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2.80</a:t>
              </a:r>
            </a:p>
          </p:txBody>
        </p:sp>
        <p:sp>
          <p:nvSpPr>
            <p:cNvPr id="26" name="Shape 926"/>
            <p:cNvSpPr/>
            <p:nvPr/>
          </p:nvSpPr>
          <p:spPr>
            <a:xfrm>
              <a:off x="259346" y="2164923"/>
              <a:ext cx="1582200" cy="6330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7" name="Shape 927"/>
            <p:cNvSpPr txBox="1"/>
            <p:nvPr/>
          </p:nvSpPr>
          <p:spPr>
            <a:xfrm>
              <a:off x="575785" y="2164923"/>
              <a:ext cx="949200" cy="633000"/>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Positive Free Cash FLow</a:t>
              </a:r>
            </a:p>
          </p:txBody>
        </p:sp>
        <p:sp>
          <p:nvSpPr>
            <p:cNvPr id="28" name="Shape 928"/>
            <p:cNvSpPr/>
            <p:nvPr/>
          </p:nvSpPr>
          <p:spPr>
            <a:xfrm>
              <a:off x="1635851" y="2218717"/>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9" name="Shape 929"/>
            <p:cNvSpPr txBox="1"/>
            <p:nvPr/>
          </p:nvSpPr>
          <p:spPr>
            <a:xfrm>
              <a:off x="1898496" y="2218717"/>
              <a:ext cx="787800" cy="5253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1.31 Billion</a:t>
              </a:r>
            </a:p>
          </p:txBody>
        </p:sp>
        <p:sp>
          <p:nvSpPr>
            <p:cNvPr id="30" name="Shape 930"/>
            <p:cNvSpPr/>
            <p:nvPr/>
          </p:nvSpPr>
          <p:spPr>
            <a:xfrm>
              <a:off x="2765218" y="2218717"/>
              <a:ext cx="1313100" cy="5253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1" name="Shape 931"/>
            <p:cNvSpPr txBox="1"/>
            <p:nvPr/>
          </p:nvSpPr>
          <p:spPr>
            <a:xfrm>
              <a:off x="3027863" y="2218717"/>
              <a:ext cx="787800" cy="5253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7.81 Billion</a:t>
              </a:r>
            </a:p>
          </p:txBody>
        </p:sp>
        <p:sp>
          <p:nvSpPr>
            <p:cNvPr id="32" name="Shape 932"/>
            <p:cNvSpPr/>
            <p:nvPr/>
          </p:nvSpPr>
          <p:spPr>
            <a:xfrm>
              <a:off x="259346" y="2886401"/>
              <a:ext cx="1582200" cy="632999"/>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3" name="Shape 933"/>
            <p:cNvSpPr txBox="1"/>
            <p:nvPr/>
          </p:nvSpPr>
          <p:spPr>
            <a:xfrm>
              <a:off x="575785" y="2886401"/>
              <a:ext cx="949200" cy="632999"/>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1 Year Beta</a:t>
              </a:r>
            </a:p>
          </p:txBody>
        </p:sp>
        <p:sp>
          <p:nvSpPr>
            <p:cNvPr id="34" name="Shape 934"/>
            <p:cNvSpPr/>
            <p:nvPr/>
          </p:nvSpPr>
          <p:spPr>
            <a:xfrm>
              <a:off x="1635851" y="2940196"/>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5" name="Shape 935"/>
            <p:cNvSpPr txBox="1"/>
            <p:nvPr/>
          </p:nvSpPr>
          <p:spPr>
            <a:xfrm>
              <a:off x="1898496" y="2940196"/>
              <a:ext cx="787800" cy="5253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0.79</a:t>
              </a:r>
            </a:p>
          </p:txBody>
        </p:sp>
        <p:sp>
          <p:nvSpPr>
            <p:cNvPr id="36" name="Shape 936"/>
            <p:cNvSpPr/>
            <p:nvPr/>
          </p:nvSpPr>
          <p:spPr>
            <a:xfrm>
              <a:off x="2765218" y="2940196"/>
              <a:ext cx="1313100" cy="5253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7" name="Shape 937"/>
            <p:cNvSpPr txBox="1"/>
            <p:nvPr/>
          </p:nvSpPr>
          <p:spPr>
            <a:xfrm>
              <a:off x="3027863" y="2940196"/>
              <a:ext cx="787800" cy="5253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0.81</a:t>
              </a:r>
            </a:p>
          </p:txBody>
        </p:sp>
      </p:grpSp>
      <p:pic>
        <p:nvPicPr>
          <p:cNvPr id="38" name="Shape 938"/>
          <p:cNvPicPr preferRelativeResize="0"/>
          <p:nvPr/>
        </p:nvPicPr>
        <p:blipFill>
          <a:blip r:embed="rId2">
            <a:alphaModFix amt="30000"/>
          </a:blip>
          <a:stretch>
            <a:fillRect/>
          </a:stretch>
        </p:blipFill>
        <p:spPr>
          <a:xfrm>
            <a:off x="2685932" y="2900834"/>
            <a:ext cx="2263267" cy="3072401"/>
          </a:xfrm>
          <a:prstGeom prst="rect">
            <a:avLst/>
          </a:prstGeom>
          <a:noFill/>
          <a:ln>
            <a:noFill/>
          </a:ln>
        </p:spPr>
      </p:pic>
      <p:sp>
        <p:nvSpPr>
          <p:cNvPr id="39" name="Shape 939"/>
          <p:cNvSpPr txBox="1"/>
          <p:nvPr/>
        </p:nvSpPr>
        <p:spPr>
          <a:xfrm>
            <a:off x="933967" y="2900833"/>
            <a:ext cx="5767200" cy="3136000"/>
          </a:xfrm>
          <a:prstGeom prst="rect">
            <a:avLst/>
          </a:prstGeom>
          <a:noFill/>
          <a:ln>
            <a:noFill/>
          </a:ln>
        </p:spPr>
        <p:txBody>
          <a:bodyPr lIns="121900" tIns="121900" rIns="121900" bIns="121900" anchor="t" anchorCtr="0">
            <a:noAutofit/>
          </a:bodyPr>
          <a:lstStyle/>
          <a:p>
            <a:pPr>
              <a:buClr>
                <a:prstClr val="black"/>
              </a:buClr>
              <a:buSzPct val="100000"/>
            </a:pPr>
            <a:r>
              <a:rPr lang="en" sz="1467">
                <a:solidFill>
                  <a:prstClr val="black"/>
                </a:solidFill>
                <a:latin typeface="Cambria"/>
                <a:ea typeface="Cambria"/>
                <a:cs typeface="Cambria"/>
                <a:sym typeface="Cambria"/>
              </a:rPr>
              <a:t>PepsiCo, Inc. operates as a food and beverage company worldwide. The company has a portfolio of brands, including Frito-Lay, Gatorade, Pepsi-Cola, Quaker, and Tropicana.</a:t>
            </a:r>
          </a:p>
          <a:p>
            <a:pPr>
              <a:buClr>
                <a:prstClr val="black"/>
              </a:buClr>
            </a:pPr>
            <a:endParaRPr sz="1467">
              <a:solidFill>
                <a:prstClr val="black"/>
              </a:solidFill>
              <a:latin typeface="Cambria"/>
              <a:ea typeface="Cambria"/>
              <a:cs typeface="Cambria"/>
              <a:sym typeface="Cambria"/>
            </a:endParaRPr>
          </a:p>
          <a:p>
            <a:r>
              <a:rPr lang="en" sz="1467">
                <a:solidFill>
                  <a:prstClr val="black"/>
                </a:solidFill>
                <a:latin typeface="Cambria"/>
                <a:ea typeface="Cambria"/>
                <a:cs typeface="Cambria"/>
                <a:sym typeface="Cambria"/>
              </a:rPr>
              <a:t>The company, through its operations, authorized bottlers, contract manufacturers and other third parties, makes, markets, distributes, and sells various beverages, foods, and snacks, serving customers and consumers in approximately 200 countries and territories.</a:t>
            </a:r>
          </a:p>
        </p:txBody>
      </p:sp>
    </p:spTree>
    <p:extLst>
      <p:ext uri="{BB962C8B-B14F-4D97-AF65-F5344CB8AC3E}">
        <p14:creationId xmlns:p14="http://schemas.microsoft.com/office/powerpoint/2010/main" val="236069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11318" y="6505575"/>
            <a:ext cx="508000" cy="228600"/>
          </a:xfrm>
        </p:spPr>
        <p:txBody>
          <a:bodyPr/>
          <a:lstStyle/>
          <a:p>
            <a:fld id="{C4C5411A-C02D-49EF-A313-6C2D6A9C6A32}" type="slidenum">
              <a:rPr lang="en-US" smtClean="0">
                <a:solidFill>
                  <a:prstClr val="black"/>
                </a:solidFill>
              </a:rPr>
              <a:pPr/>
              <a:t>43</a:t>
            </a:fld>
            <a:endParaRPr lang="en-US" dirty="0">
              <a:solidFill>
                <a:prstClr val="black"/>
              </a:solidFill>
            </a:endParaRPr>
          </a:p>
        </p:txBody>
      </p:sp>
      <p:sp>
        <p:nvSpPr>
          <p:cNvPr id="3" name="Shape 946"/>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solidFill>
                  <a:prstClr val="black"/>
                </a:solidFill>
                <a:latin typeface="Cambria"/>
                <a:ea typeface="Cambria"/>
                <a:cs typeface="Cambria"/>
                <a:sym typeface="Cambria"/>
              </a:rPr>
              <a:t>Dividend</a:t>
            </a:r>
            <a:r>
              <a:rPr lang="en" sz="3000" b="1" dirty="0">
                <a:solidFill>
                  <a:srgbClr val="000000"/>
                </a:solidFill>
                <a:latin typeface="Cambria"/>
                <a:ea typeface="Cambria"/>
                <a:cs typeface="Cambria"/>
                <a:sym typeface="Cambria"/>
              </a:rPr>
              <a:t> Strategy Position Changes</a:t>
            </a:r>
            <a:endParaRPr lang="en" sz="3467">
              <a:solidFill>
                <a:srgbClr val="000000"/>
              </a:solidFill>
              <a:latin typeface="Cambria"/>
              <a:ea typeface="Cambria"/>
              <a:cs typeface="Cambria"/>
              <a:sym typeface="Cambria"/>
            </a:endParaRPr>
          </a:p>
        </p:txBody>
      </p:sp>
      <p:sp>
        <p:nvSpPr>
          <p:cNvPr id="5" name="Shape 947"/>
          <p:cNvSpPr txBox="1"/>
          <p:nvPr/>
        </p:nvSpPr>
        <p:spPr>
          <a:xfrm>
            <a:off x="1016000" y="1425365"/>
            <a:ext cx="7467600" cy="409600"/>
          </a:xfrm>
          <a:prstGeom prst="rect">
            <a:avLst/>
          </a:prstGeom>
          <a:noFill/>
          <a:ln>
            <a:noFill/>
          </a:ln>
        </p:spPr>
        <p:txBody>
          <a:bodyPr lIns="91433" tIns="45700" rIns="91433" bIns="45700" anchor="t" anchorCtr="0">
            <a:noAutofit/>
          </a:bodyPr>
          <a:lstStyle/>
          <a:p>
            <a:pPr marL="338658" indent="-338658">
              <a:buSzPct val="25000"/>
            </a:pPr>
            <a:r>
              <a:rPr lang="en" sz="1600" b="1">
                <a:solidFill>
                  <a:prstClr val="black"/>
                </a:solidFill>
                <a:latin typeface="Cambria"/>
                <a:ea typeface="Cambria"/>
                <a:cs typeface="Cambria"/>
                <a:sym typeface="Cambria"/>
              </a:rPr>
              <a:t>Regions Financial Corporation </a:t>
            </a:r>
            <a:r>
              <a:rPr lang="en" sz="1600" b="1">
                <a:solidFill>
                  <a:srgbClr val="000000"/>
                </a:solidFill>
                <a:latin typeface="Cambria"/>
                <a:ea typeface="Cambria"/>
                <a:cs typeface="Cambria"/>
                <a:sym typeface="Cambria"/>
              </a:rPr>
              <a:t> |</a:t>
            </a:r>
            <a:r>
              <a:rPr lang="en" sz="1600" b="1">
                <a:solidFill>
                  <a:prstClr val="black"/>
                </a:solidFill>
                <a:latin typeface="Cambria"/>
                <a:ea typeface="Cambria"/>
                <a:cs typeface="Cambria"/>
                <a:sym typeface="Cambria"/>
              </a:rPr>
              <a:t>RF</a:t>
            </a:r>
          </a:p>
        </p:txBody>
      </p:sp>
      <p:sp>
        <p:nvSpPr>
          <p:cNvPr id="6" name="Shape 948"/>
          <p:cNvSpPr txBox="1"/>
          <p:nvPr/>
        </p:nvSpPr>
        <p:spPr>
          <a:xfrm>
            <a:off x="1016000" y="2013909"/>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a:solidFill>
                <a:srgbClr val="436C3C"/>
              </a:solidFill>
              <a:latin typeface="Cambria"/>
              <a:ea typeface="Cambria"/>
              <a:cs typeface="Cambria"/>
              <a:sym typeface="Cambria"/>
            </a:endParaRPr>
          </a:p>
          <a:p>
            <a:pPr algn="ctr">
              <a:buSzPct val="25000"/>
            </a:pPr>
            <a:r>
              <a:rPr lang="en" sz="1900" dirty="0">
                <a:solidFill>
                  <a:srgbClr val="005A3C"/>
                </a:solidFill>
                <a:latin typeface="Cambria"/>
                <a:ea typeface="Cambria"/>
                <a:cs typeface="Cambria"/>
                <a:sym typeface="Cambria"/>
              </a:rPr>
              <a:t>1,235 Shares | $10,003.50</a:t>
            </a:r>
            <a:endParaRPr lang="en" sz="2400">
              <a:solidFill>
                <a:srgbClr val="436C3C"/>
              </a:solidFill>
              <a:latin typeface="Cambria"/>
              <a:ea typeface="Cambria"/>
              <a:cs typeface="Cambria"/>
              <a:sym typeface="Cambria"/>
            </a:endParaRPr>
          </a:p>
        </p:txBody>
      </p:sp>
      <p:grpSp>
        <p:nvGrpSpPr>
          <p:cNvPr id="7" name="Shape 949"/>
          <p:cNvGrpSpPr/>
          <p:nvPr/>
        </p:nvGrpSpPr>
        <p:grpSpPr>
          <a:xfrm>
            <a:off x="7380520" y="1834959"/>
            <a:ext cx="4030798" cy="3960421"/>
            <a:chOff x="259346" y="486"/>
            <a:chExt cx="3818972" cy="3518914"/>
          </a:xfrm>
        </p:grpSpPr>
        <p:sp>
          <p:nvSpPr>
            <p:cNvPr id="8" name="Shape 950"/>
            <p:cNvSpPr/>
            <p:nvPr/>
          </p:nvSpPr>
          <p:spPr>
            <a:xfrm>
              <a:off x="259346" y="486"/>
              <a:ext cx="1582200" cy="6330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9" name="Shape 951"/>
            <p:cNvSpPr txBox="1"/>
            <p:nvPr/>
          </p:nvSpPr>
          <p:spPr>
            <a:xfrm>
              <a:off x="575785" y="486"/>
              <a:ext cx="949200" cy="633000"/>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Buy Criteria</a:t>
              </a:r>
            </a:p>
          </p:txBody>
        </p:sp>
        <p:sp>
          <p:nvSpPr>
            <p:cNvPr id="10" name="Shape 952"/>
            <p:cNvSpPr/>
            <p:nvPr/>
          </p:nvSpPr>
          <p:spPr>
            <a:xfrm>
              <a:off x="1635851" y="54282"/>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1" name="Shape 953"/>
            <p:cNvSpPr txBox="1"/>
            <p:nvPr/>
          </p:nvSpPr>
          <p:spPr>
            <a:xfrm>
              <a:off x="1898496" y="54282"/>
              <a:ext cx="787800" cy="5253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Industry Average </a:t>
              </a:r>
            </a:p>
          </p:txBody>
        </p:sp>
        <p:sp>
          <p:nvSpPr>
            <p:cNvPr id="12" name="Shape 954"/>
            <p:cNvSpPr/>
            <p:nvPr/>
          </p:nvSpPr>
          <p:spPr>
            <a:xfrm>
              <a:off x="2765218" y="54282"/>
              <a:ext cx="1313100" cy="5253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3" name="Shape 955"/>
            <p:cNvSpPr txBox="1"/>
            <p:nvPr/>
          </p:nvSpPr>
          <p:spPr>
            <a:xfrm>
              <a:off x="3027863" y="54282"/>
              <a:ext cx="787800" cy="5253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RF</a:t>
              </a:r>
            </a:p>
          </p:txBody>
        </p:sp>
        <p:sp>
          <p:nvSpPr>
            <p:cNvPr id="14" name="Shape 956"/>
            <p:cNvSpPr/>
            <p:nvPr/>
          </p:nvSpPr>
          <p:spPr>
            <a:xfrm>
              <a:off x="259346" y="721966"/>
              <a:ext cx="1582200" cy="6330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5" name="Shape 957"/>
            <p:cNvSpPr txBox="1"/>
            <p:nvPr/>
          </p:nvSpPr>
          <p:spPr>
            <a:xfrm>
              <a:off x="575785" y="721966"/>
              <a:ext cx="949200" cy="633000"/>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Quick Ratio </a:t>
              </a:r>
            </a:p>
          </p:txBody>
        </p:sp>
        <p:sp>
          <p:nvSpPr>
            <p:cNvPr id="16" name="Shape 958"/>
            <p:cNvSpPr/>
            <p:nvPr/>
          </p:nvSpPr>
          <p:spPr>
            <a:xfrm>
              <a:off x="1635851" y="775760"/>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7" name="Shape 959"/>
            <p:cNvSpPr txBox="1"/>
            <p:nvPr/>
          </p:nvSpPr>
          <p:spPr>
            <a:xfrm>
              <a:off x="1898496" y="775760"/>
              <a:ext cx="787800" cy="5253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N/A</a:t>
              </a:r>
            </a:p>
          </p:txBody>
        </p:sp>
        <p:sp>
          <p:nvSpPr>
            <p:cNvPr id="18" name="Shape 960"/>
            <p:cNvSpPr/>
            <p:nvPr/>
          </p:nvSpPr>
          <p:spPr>
            <a:xfrm>
              <a:off x="2765218" y="775760"/>
              <a:ext cx="1313100" cy="5253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9" name="Shape 961"/>
            <p:cNvSpPr txBox="1"/>
            <p:nvPr/>
          </p:nvSpPr>
          <p:spPr>
            <a:xfrm>
              <a:off x="3027863" y="775760"/>
              <a:ext cx="787800" cy="5253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N/A</a:t>
              </a:r>
            </a:p>
          </p:txBody>
        </p:sp>
        <p:sp>
          <p:nvSpPr>
            <p:cNvPr id="20" name="Shape 962"/>
            <p:cNvSpPr/>
            <p:nvPr/>
          </p:nvSpPr>
          <p:spPr>
            <a:xfrm>
              <a:off x="259346" y="1443445"/>
              <a:ext cx="1582200" cy="6330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1" name="Shape 963"/>
            <p:cNvSpPr txBox="1"/>
            <p:nvPr/>
          </p:nvSpPr>
          <p:spPr>
            <a:xfrm>
              <a:off x="575785" y="1443445"/>
              <a:ext cx="949200" cy="633000"/>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Dividend Yield</a:t>
              </a:r>
            </a:p>
          </p:txBody>
        </p:sp>
        <p:sp>
          <p:nvSpPr>
            <p:cNvPr id="22" name="Shape 964"/>
            <p:cNvSpPr/>
            <p:nvPr/>
          </p:nvSpPr>
          <p:spPr>
            <a:xfrm>
              <a:off x="1635851" y="1497238"/>
              <a:ext cx="1313100" cy="525299"/>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3" name="Shape 965"/>
            <p:cNvSpPr txBox="1"/>
            <p:nvPr/>
          </p:nvSpPr>
          <p:spPr>
            <a:xfrm>
              <a:off x="1898496" y="1497238"/>
              <a:ext cx="787800" cy="525299"/>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2.84</a:t>
              </a:r>
            </a:p>
          </p:txBody>
        </p:sp>
        <p:sp>
          <p:nvSpPr>
            <p:cNvPr id="24" name="Shape 966"/>
            <p:cNvSpPr/>
            <p:nvPr/>
          </p:nvSpPr>
          <p:spPr>
            <a:xfrm>
              <a:off x="2765218" y="1497238"/>
              <a:ext cx="1313100" cy="525299"/>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5" name="Shape 967"/>
            <p:cNvSpPr txBox="1"/>
            <p:nvPr/>
          </p:nvSpPr>
          <p:spPr>
            <a:xfrm>
              <a:off x="3027863" y="1497238"/>
              <a:ext cx="787800" cy="525299"/>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2.92</a:t>
              </a:r>
            </a:p>
          </p:txBody>
        </p:sp>
        <p:sp>
          <p:nvSpPr>
            <p:cNvPr id="26" name="Shape 968"/>
            <p:cNvSpPr/>
            <p:nvPr/>
          </p:nvSpPr>
          <p:spPr>
            <a:xfrm>
              <a:off x="259346" y="2164923"/>
              <a:ext cx="1582200" cy="633000"/>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7" name="Shape 969"/>
            <p:cNvSpPr txBox="1"/>
            <p:nvPr/>
          </p:nvSpPr>
          <p:spPr>
            <a:xfrm>
              <a:off x="575785" y="2164923"/>
              <a:ext cx="949200" cy="633000"/>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Positive Free Cash FLow</a:t>
              </a:r>
            </a:p>
          </p:txBody>
        </p:sp>
        <p:sp>
          <p:nvSpPr>
            <p:cNvPr id="28" name="Shape 970"/>
            <p:cNvSpPr/>
            <p:nvPr/>
          </p:nvSpPr>
          <p:spPr>
            <a:xfrm>
              <a:off x="1635851" y="2218717"/>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9" name="Shape 971"/>
            <p:cNvSpPr txBox="1"/>
            <p:nvPr/>
          </p:nvSpPr>
          <p:spPr>
            <a:xfrm>
              <a:off x="1898496" y="2218717"/>
              <a:ext cx="787800" cy="5253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2.44 Billion</a:t>
              </a:r>
            </a:p>
          </p:txBody>
        </p:sp>
        <p:sp>
          <p:nvSpPr>
            <p:cNvPr id="30" name="Shape 972"/>
            <p:cNvSpPr/>
            <p:nvPr/>
          </p:nvSpPr>
          <p:spPr>
            <a:xfrm>
              <a:off x="2765218" y="2218717"/>
              <a:ext cx="1313100" cy="5253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1" name="Shape 973"/>
            <p:cNvSpPr txBox="1"/>
            <p:nvPr/>
          </p:nvSpPr>
          <p:spPr>
            <a:xfrm>
              <a:off x="3027863" y="2218717"/>
              <a:ext cx="787800" cy="5253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1.20 Billion</a:t>
              </a:r>
            </a:p>
          </p:txBody>
        </p:sp>
        <p:sp>
          <p:nvSpPr>
            <p:cNvPr id="32" name="Shape 974"/>
            <p:cNvSpPr/>
            <p:nvPr/>
          </p:nvSpPr>
          <p:spPr>
            <a:xfrm>
              <a:off x="259346" y="2886401"/>
              <a:ext cx="1582200" cy="632999"/>
            </a:xfrm>
            <a:prstGeom prst="chevron">
              <a:avLst>
                <a:gd name="adj" fmla="val 50000"/>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3" name="Shape 975"/>
            <p:cNvSpPr txBox="1"/>
            <p:nvPr/>
          </p:nvSpPr>
          <p:spPr>
            <a:xfrm>
              <a:off x="575785" y="2886401"/>
              <a:ext cx="949200" cy="632999"/>
            </a:xfrm>
            <a:prstGeom prst="rect">
              <a:avLst/>
            </a:prstGeom>
            <a:noFill/>
            <a:ln>
              <a:noFill/>
            </a:ln>
          </p:spPr>
          <p:txBody>
            <a:bodyPr lIns="17767" tIns="8867" rIns="0" bIns="88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1 Year Beta</a:t>
              </a:r>
            </a:p>
          </p:txBody>
        </p:sp>
        <p:sp>
          <p:nvSpPr>
            <p:cNvPr id="34" name="Shape 976"/>
            <p:cNvSpPr/>
            <p:nvPr/>
          </p:nvSpPr>
          <p:spPr>
            <a:xfrm>
              <a:off x="1635851" y="2940196"/>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5" name="Shape 977"/>
            <p:cNvSpPr txBox="1"/>
            <p:nvPr/>
          </p:nvSpPr>
          <p:spPr>
            <a:xfrm>
              <a:off x="1898496" y="2940196"/>
              <a:ext cx="787800" cy="5253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0" i="0" u="none" strike="noStrike" kern="0" cap="none" spc="0" normalizeH="0" baseline="0" noProof="0">
                  <a:ln>
                    <a:noFill/>
                  </a:ln>
                  <a:solidFill>
                    <a:prstClr val="black"/>
                  </a:solidFill>
                  <a:effectLst/>
                  <a:uLnTx/>
                  <a:uFillTx/>
                  <a:latin typeface="Cambria"/>
                  <a:ea typeface="Cambria"/>
                  <a:cs typeface="Cambria"/>
                  <a:sym typeface="Cambria"/>
                </a:rPr>
                <a:t>1.11</a:t>
              </a:r>
            </a:p>
          </p:txBody>
        </p:sp>
        <p:sp>
          <p:nvSpPr>
            <p:cNvPr id="36" name="Shape 978"/>
            <p:cNvSpPr/>
            <p:nvPr/>
          </p:nvSpPr>
          <p:spPr>
            <a:xfrm>
              <a:off x="2765218" y="2940196"/>
              <a:ext cx="1313100" cy="525300"/>
            </a:xfrm>
            <a:prstGeom prst="chevron">
              <a:avLst>
                <a:gd name="adj" fmla="val 50000"/>
              </a:avLst>
            </a:prstGeom>
            <a:solidFill>
              <a:srgbClr val="D2D2D2"/>
            </a:solidFill>
            <a:ln>
              <a:noFill/>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7" name="Shape 979"/>
            <p:cNvSpPr txBox="1"/>
            <p:nvPr/>
          </p:nvSpPr>
          <p:spPr>
            <a:xfrm>
              <a:off x="3027863" y="2940196"/>
              <a:ext cx="787800" cy="525300"/>
            </a:xfrm>
            <a:prstGeom prst="rect">
              <a:avLst/>
            </a:prstGeom>
            <a:noFill/>
            <a:ln>
              <a:noFill/>
            </a:ln>
          </p:spPr>
          <p:txBody>
            <a:bodyPr lIns="15233" tIns="7600" rIns="0" bIns="76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200" b="1" i="0" u="none" strike="noStrike" kern="0" cap="none" spc="0" normalizeH="0" baseline="0" noProof="0">
                  <a:ln>
                    <a:noFill/>
                  </a:ln>
                  <a:solidFill>
                    <a:prstClr val="black"/>
                  </a:solidFill>
                  <a:effectLst/>
                  <a:uLnTx/>
                  <a:uFillTx/>
                  <a:latin typeface="Cambria"/>
                  <a:ea typeface="Cambria"/>
                  <a:cs typeface="Cambria"/>
                  <a:sym typeface="Cambria"/>
                </a:rPr>
                <a:t>1.21</a:t>
              </a:r>
            </a:p>
          </p:txBody>
        </p:sp>
      </p:grpSp>
      <p:pic>
        <p:nvPicPr>
          <p:cNvPr id="38" name="Shape 980"/>
          <p:cNvPicPr preferRelativeResize="0"/>
          <p:nvPr/>
        </p:nvPicPr>
        <p:blipFill>
          <a:blip r:embed="rId2">
            <a:alphaModFix amt="45000"/>
          </a:blip>
          <a:stretch>
            <a:fillRect/>
          </a:stretch>
        </p:blipFill>
        <p:spPr>
          <a:xfrm>
            <a:off x="605816" y="3468265"/>
            <a:ext cx="6272771" cy="1025499"/>
          </a:xfrm>
          <a:prstGeom prst="rect">
            <a:avLst/>
          </a:prstGeom>
          <a:noFill/>
          <a:ln>
            <a:noFill/>
          </a:ln>
        </p:spPr>
      </p:pic>
      <p:sp>
        <p:nvSpPr>
          <p:cNvPr id="39" name="Shape 981"/>
          <p:cNvSpPr txBox="1"/>
          <p:nvPr/>
        </p:nvSpPr>
        <p:spPr>
          <a:xfrm>
            <a:off x="1038300" y="3083400"/>
            <a:ext cx="4876800" cy="2312400"/>
          </a:xfrm>
          <a:prstGeom prst="rect">
            <a:avLst/>
          </a:prstGeom>
          <a:noFill/>
          <a:ln>
            <a:noFill/>
          </a:ln>
        </p:spPr>
        <p:txBody>
          <a:bodyPr lIns="121900" tIns="121900" rIns="121900" bIns="121900" anchor="t" anchorCtr="0">
            <a:noAutofit/>
          </a:bodyPr>
          <a:lstStyle/>
          <a:p>
            <a:r>
              <a:rPr lang="en" sz="1467">
                <a:solidFill>
                  <a:prstClr val="black"/>
                </a:solidFill>
                <a:latin typeface="Cambria"/>
                <a:ea typeface="Cambria"/>
                <a:cs typeface="Cambria"/>
                <a:sym typeface="Cambria"/>
              </a:rPr>
              <a:t>Regions Financial Corporation, with $126 billion in assets, is a member of the S&amp;P 500 Index and one of the nation's largest full-service providers of consumer and commercial banking, wealth management, mortgage and insurance products and services. </a:t>
            </a:r>
          </a:p>
          <a:p>
            <a:endParaRPr sz="1467">
              <a:solidFill>
                <a:prstClr val="black"/>
              </a:solidFill>
              <a:latin typeface="Cambria"/>
              <a:ea typeface="Cambria"/>
              <a:cs typeface="Cambria"/>
              <a:sym typeface="Cambria"/>
            </a:endParaRPr>
          </a:p>
          <a:p>
            <a:r>
              <a:rPr lang="en" sz="1467">
                <a:solidFill>
                  <a:prstClr val="black"/>
                </a:solidFill>
                <a:latin typeface="Cambria"/>
                <a:ea typeface="Cambria"/>
                <a:cs typeface="Cambria"/>
                <a:sym typeface="Cambria"/>
              </a:rPr>
              <a:t>Regions serves customers across the South, Midwest and Texas, and through its subsidiary, Regions Bank, operates approximately 1,600 banking offices and 2,000 ATMs</a:t>
            </a:r>
          </a:p>
          <a:p>
            <a:endParaRPr sz="1467">
              <a:solidFill>
                <a:srgbClr val="666666"/>
              </a:solidFill>
              <a:highlight>
                <a:srgbClr val="FFFFFF"/>
              </a:highlight>
              <a:latin typeface="Cambria"/>
              <a:ea typeface="Cambria"/>
              <a:cs typeface="Cambria"/>
              <a:sym typeface="Cambria"/>
            </a:endParaRPr>
          </a:p>
          <a:p>
            <a:endParaRPr sz="1467">
              <a:solidFill>
                <a:srgbClr val="666666"/>
              </a:solidFill>
              <a:highlight>
                <a:srgbClr val="FFFFFF"/>
              </a:highlight>
              <a:latin typeface="Cambria"/>
              <a:ea typeface="Cambria"/>
              <a:cs typeface="Cambria"/>
              <a:sym typeface="Cambria"/>
            </a:endParaRPr>
          </a:p>
        </p:txBody>
      </p:sp>
    </p:spTree>
    <p:extLst>
      <p:ext uri="{BB962C8B-B14F-4D97-AF65-F5344CB8AC3E}">
        <p14:creationId xmlns:p14="http://schemas.microsoft.com/office/powerpoint/2010/main" val="1788860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9525" y="6505575"/>
            <a:ext cx="508000" cy="228600"/>
          </a:xfrm>
        </p:spPr>
        <p:txBody>
          <a:bodyPr/>
          <a:lstStyle/>
          <a:p>
            <a:fld id="{C4C5411A-C02D-49EF-A313-6C2D6A9C6A32}" type="slidenum">
              <a:rPr lang="en-US" smtClean="0">
                <a:solidFill>
                  <a:prstClr val="black"/>
                </a:solidFill>
              </a:rPr>
              <a:pPr/>
              <a:t>44</a:t>
            </a:fld>
            <a:endParaRPr lang="en-US" dirty="0">
              <a:solidFill>
                <a:prstClr val="black"/>
              </a:solidFill>
            </a:endParaRPr>
          </a:p>
        </p:txBody>
      </p:sp>
      <p:sp>
        <p:nvSpPr>
          <p:cNvPr id="3" name="Shape 987"/>
          <p:cNvSpPr txBox="1">
            <a:spLocks/>
          </p:cNvSpPr>
          <p:nvPr/>
        </p:nvSpPr>
        <p:spPr>
          <a:xfrm>
            <a:off x="787401" y="815993"/>
            <a:ext cx="9956799" cy="740663"/>
          </a:xfrm>
          <a:prstGeom prst="rect">
            <a:avLst/>
          </a:prstGeom>
          <a:noFill/>
          <a:ln>
            <a:noFill/>
          </a:ln>
        </p:spPr>
        <p:txBody>
          <a:bodyPr vert="horz" lIns="91433" tIns="45700" rIns="91433"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sysClr val="windowText" lastClr="000000"/>
              </a:buClr>
              <a:buSzPct val="25000"/>
              <a:buFontTx/>
              <a:buNone/>
              <a:tabLst/>
              <a:defRPr/>
            </a:pPr>
            <a:r>
              <a:rPr lang="en" sz="3000" b="1" dirty="0">
                <a:solidFill>
                  <a:sysClr val="windowText" lastClr="000000"/>
                </a:solidFill>
                <a:latin typeface="Cambria"/>
                <a:ea typeface="Cambria"/>
                <a:cs typeface="Cambria"/>
                <a:sym typeface="Cambria"/>
              </a:rPr>
              <a:t>ETF Strategy Overview</a:t>
            </a:r>
            <a:endParaRPr kumimoji="0" lang="en" sz="3467" b="0" i="0" u="none" strike="noStrike" kern="1200" cap="none" spc="0" normalizeH="0" baseline="0" noProof="0">
              <a:ln>
                <a:noFill/>
              </a:ln>
              <a:solidFill>
                <a:sysClr val="windowText" lastClr="000000"/>
              </a:solidFill>
              <a:effectLst/>
              <a:uLnTx/>
              <a:uFillTx/>
              <a:latin typeface="Cambria"/>
              <a:ea typeface="Cambria"/>
              <a:cs typeface="Cambria"/>
              <a:sym typeface="Cambria"/>
            </a:endParaRPr>
          </a:p>
        </p:txBody>
      </p:sp>
      <p:graphicFrame>
        <p:nvGraphicFramePr>
          <p:cNvPr id="5" name="Shape 989"/>
          <p:cNvGraphicFramePr/>
          <p:nvPr>
            <p:extLst>
              <p:ext uri="{D42A27DB-BD31-4B8C-83A1-F6EECF244321}">
                <p14:modId xmlns:p14="http://schemas.microsoft.com/office/powerpoint/2010/main" val="3320780915"/>
              </p:ext>
            </p:extLst>
          </p:nvPr>
        </p:nvGraphicFramePr>
        <p:xfrm>
          <a:off x="884767" y="1719188"/>
          <a:ext cx="4881000" cy="4371289"/>
        </p:xfrm>
        <a:graphic>
          <a:graphicData uri="http://schemas.openxmlformats.org/drawingml/2006/table">
            <a:tbl>
              <a:tblPr firstRow="1" bandRow="1">
                <a:noFill/>
              </a:tblPr>
              <a:tblGrid>
                <a:gridCol w="1627000">
                  <a:extLst>
                    <a:ext uri="{9D8B030D-6E8A-4147-A177-3AD203B41FA5}">
                      <a16:colId xmlns:a16="http://schemas.microsoft.com/office/drawing/2014/main" val="20000"/>
                    </a:ext>
                  </a:extLst>
                </a:gridCol>
                <a:gridCol w="1627000">
                  <a:extLst>
                    <a:ext uri="{9D8B030D-6E8A-4147-A177-3AD203B41FA5}">
                      <a16:colId xmlns:a16="http://schemas.microsoft.com/office/drawing/2014/main" val="20001"/>
                    </a:ext>
                  </a:extLst>
                </a:gridCol>
                <a:gridCol w="1627000">
                  <a:extLst>
                    <a:ext uri="{9D8B030D-6E8A-4147-A177-3AD203B41FA5}">
                      <a16:colId xmlns:a16="http://schemas.microsoft.com/office/drawing/2014/main" val="20002"/>
                    </a:ext>
                  </a:extLst>
                </a:gridCol>
              </a:tblGrid>
              <a:tr h="556633">
                <a:tc gridSpan="3">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rtl="0">
                        <a:spcBef>
                          <a:spcPts val="0"/>
                        </a:spcBef>
                        <a:buSzPct val="25000"/>
                        <a:buNone/>
                      </a:pPr>
                      <a:r>
                        <a:rPr lang="en" sz="1900" dirty="0">
                          <a:solidFill>
                            <a:schemeClr val="lt1"/>
                          </a:solidFill>
                          <a:latin typeface="Cambria"/>
                          <a:ea typeface="Cambria"/>
                          <a:cs typeface="Cambria"/>
                          <a:sym typeface="Cambria"/>
                        </a:rPr>
                        <a:t>BUY CRITERIA</a:t>
                      </a:r>
                    </a:p>
                  </a:txBody>
                  <a:tcPr marL="121933" marR="121933" marT="60967" marB="60967" anchor="ctr">
                    <a:lnL w="12700" cap="flat" cmpd="sng">
                      <a:solidFill>
                        <a:srgbClr val="436C3C"/>
                      </a:solidFill>
                      <a:prstDash val="solid"/>
                      <a:round/>
                      <a:headEnd type="none" w="med" len="med"/>
                      <a:tailEnd type="none" w="med" len="med"/>
                    </a:lnL>
                    <a:lnR w="12700" cap="flat" cmpd="sng">
                      <a:solidFill>
                        <a:srgbClr val="436C3C"/>
                      </a:solidFill>
                      <a:prstDash val="solid"/>
                      <a:round/>
                      <a:headEnd type="none" w="med" len="med"/>
                      <a:tailEnd type="none" w="med" len="med"/>
                    </a:lnR>
                    <a:lnT w="12700" cap="flat" cmpd="sng">
                      <a:solidFill>
                        <a:srgbClr val="436C3C"/>
                      </a:solidFill>
                      <a:prstDash val="solid"/>
                      <a:round/>
                      <a:headEnd type="none" w="med" len="med"/>
                      <a:tailEnd type="none" w="med" len="med"/>
                    </a:lnT>
                    <a:lnB w="12700" cap="flat" cmpd="sng">
                      <a:solidFill>
                        <a:srgbClr val="436C3C"/>
                      </a:solidFill>
                      <a:prstDash val="solid"/>
                      <a:round/>
                      <a:headEnd type="none" w="med" len="med"/>
                      <a:tailEnd type="none" w="med" len="med"/>
                    </a:lnB>
                    <a:lnTlToBr w="12700" cmpd="sng">
                      <a:noFill/>
                      <a:prstDash val="solid"/>
                    </a:lnTlToBr>
                    <a:lnBlToTr w="12700" cmpd="sng">
                      <a:noFill/>
                      <a:prstDash val="solid"/>
                    </a:lnBlToTr>
                    <a:solidFill>
                      <a:srgbClr val="005A3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22767">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endParaRPr sz="1600" b="1">
                        <a:latin typeface="Cambria"/>
                        <a:ea typeface="Cambria"/>
                        <a:cs typeface="Cambria"/>
                        <a:sym typeface="Cambria"/>
                      </a:endParaRPr>
                    </a:p>
                  </a:txBody>
                  <a:tcPr marL="121933" marR="121933" marT="60967" marB="60967">
                    <a:lnL w="12700" cmpd="sng">
                      <a:solidFill>
                        <a:prstClr val="black"/>
                      </a:solidFill>
                      <a:prstDash val="solid"/>
                    </a:lnL>
                    <a:lnR w="12700" cmpd="sng">
                      <a:solidFill>
                        <a:prstClr val="black"/>
                      </a:solidFill>
                      <a:prstDash val="solid"/>
                    </a:lnR>
                    <a:lnT w="12700" cap="flat" cmpd="sng">
                      <a:solidFill>
                        <a:srgbClr val="436C3C"/>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600" b="1">
                          <a:latin typeface="Cambria"/>
                          <a:ea typeface="Cambria"/>
                          <a:cs typeface="Cambria"/>
                          <a:sym typeface="Cambria"/>
                        </a:rPr>
                        <a:t>Growth</a:t>
                      </a:r>
                    </a:p>
                  </a:txBody>
                  <a:tcPr marL="121933" marR="121933" marT="60967" marB="60967">
                    <a:lnL w="12700" cmpd="sng">
                      <a:solidFill>
                        <a:prstClr val="black"/>
                      </a:solidFill>
                      <a:prstDash val="solid"/>
                    </a:lnL>
                    <a:lnR w="12700" cmpd="sng">
                      <a:solidFill>
                        <a:prstClr val="black"/>
                      </a:solidFill>
                      <a:prstDash val="solid"/>
                    </a:lnR>
                    <a:lnT w="12700" cap="flat" cmpd="sng">
                      <a:solidFill>
                        <a:srgbClr val="436C3C"/>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600" b="1">
                          <a:latin typeface="Cambria"/>
                          <a:ea typeface="Cambria"/>
                          <a:cs typeface="Cambria"/>
                          <a:sym typeface="Cambria"/>
                        </a:rPr>
                        <a:t>Value</a:t>
                      </a:r>
                    </a:p>
                  </a:txBody>
                  <a:tcPr marL="121933" marR="121933" marT="60967" marB="60967">
                    <a:lnL w="12700" cmpd="sng">
                      <a:solidFill>
                        <a:prstClr val="black"/>
                      </a:solidFill>
                      <a:prstDash val="solid"/>
                    </a:lnL>
                    <a:lnR w="12700" cmpd="sng">
                      <a:solidFill>
                        <a:prstClr val="black"/>
                      </a:solidFill>
                      <a:prstDash val="solid"/>
                    </a:lnR>
                    <a:lnT w="12700" cap="flat" cmpd="sng">
                      <a:solidFill>
                        <a:srgbClr val="436C3C"/>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val="10001"/>
                  </a:ext>
                </a:extLst>
              </a:tr>
              <a:tr h="853433">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600" b="1">
                          <a:latin typeface="Cambria"/>
                          <a:ea typeface="Cambria"/>
                          <a:cs typeface="Cambria"/>
                          <a:sym typeface="Cambria"/>
                        </a:rPr>
                        <a:t>Average 3 Month Volume</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600">
                          <a:latin typeface="Cambria"/>
                          <a:ea typeface="Cambria"/>
                          <a:cs typeface="Cambria"/>
                          <a:sym typeface="Cambria"/>
                        </a:rPr>
                        <a:t> ≥ 600MM Shares 	</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600">
                          <a:latin typeface="Cambria"/>
                          <a:ea typeface="Cambria"/>
                          <a:cs typeface="Cambria"/>
                          <a:sym typeface="Cambria"/>
                        </a:rPr>
                        <a:t>≥ 600MM Shares </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val="10002"/>
                  </a:ext>
                </a:extLst>
              </a:tr>
              <a:tr h="609613">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600" b="1">
                          <a:latin typeface="Cambria"/>
                          <a:ea typeface="Cambria"/>
                          <a:cs typeface="Cambria"/>
                          <a:sym typeface="Cambria"/>
                        </a:rPr>
                        <a:t>Portfolio P/E</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600">
                          <a:latin typeface="Cambria"/>
                          <a:ea typeface="Cambria"/>
                          <a:cs typeface="Cambria"/>
                          <a:sym typeface="Cambria"/>
                        </a:rPr>
                        <a:t> 14 ≤ P/E ≤ 22</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chemeClr val="dk1"/>
                        </a:buClr>
                        <a:buSzPct val="25000"/>
                        <a:buFont typeface="Cambria"/>
                        <a:buNone/>
                      </a:pPr>
                      <a:r>
                        <a:rPr lang="en" sz="1600">
                          <a:latin typeface="Cambria"/>
                          <a:ea typeface="Cambria"/>
                          <a:cs typeface="Cambria"/>
                          <a:sym typeface="Cambria"/>
                        </a:rPr>
                        <a:t>≤ S&amp;P 500</a:t>
                      </a:r>
                    </a:p>
                    <a:p>
                      <a:pPr marL="0" marR="0" lvl="0" indent="0" algn="l" rtl="0">
                        <a:spcBef>
                          <a:spcPts val="0"/>
                        </a:spcBef>
                        <a:buSzPct val="25000"/>
                        <a:buNone/>
                      </a:pPr>
                      <a:endParaRPr sz="1600">
                        <a:latin typeface="Cambria"/>
                        <a:ea typeface="Cambria"/>
                        <a:cs typeface="Cambria"/>
                        <a:sym typeface="Cambria"/>
                      </a:endParaRP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val="10003"/>
                  </a:ext>
                </a:extLst>
              </a:tr>
              <a:tr h="609613">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600" b="1">
                          <a:latin typeface="Cambria"/>
                          <a:ea typeface="Cambria"/>
                          <a:cs typeface="Cambria"/>
                          <a:sym typeface="Cambria"/>
                        </a:rPr>
                        <a:t>Beta (3 years)</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600">
                          <a:latin typeface="Cambria"/>
                          <a:ea typeface="Cambria"/>
                          <a:cs typeface="Cambria"/>
                          <a:sym typeface="Cambria"/>
                        </a:rPr>
                        <a:t>≤ 1.25 </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chemeClr val="dk1"/>
                        </a:buClr>
                        <a:buSzPct val="25000"/>
                        <a:buFont typeface="Cambria"/>
                        <a:buNone/>
                      </a:pPr>
                      <a:r>
                        <a:rPr lang="en" sz="1600">
                          <a:latin typeface="Cambria"/>
                          <a:ea typeface="Cambria"/>
                          <a:cs typeface="Cambria"/>
                          <a:sym typeface="Cambria"/>
                        </a:rPr>
                        <a:t>≤ 1</a:t>
                      </a:r>
                    </a:p>
                    <a:p>
                      <a:pPr marL="0" marR="0" lvl="0" indent="0" algn="l" rtl="0">
                        <a:spcBef>
                          <a:spcPts val="0"/>
                        </a:spcBef>
                        <a:buSzPct val="25000"/>
                        <a:buNone/>
                      </a:pPr>
                      <a:endParaRPr sz="1600">
                        <a:latin typeface="Cambria"/>
                        <a:ea typeface="Cambria"/>
                        <a:cs typeface="Cambria"/>
                        <a:sym typeface="Cambria"/>
                      </a:endParaRP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val="10004"/>
                  </a:ext>
                </a:extLst>
              </a:tr>
              <a:tr h="609613">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600" b="1">
                          <a:latin typeface="Cambria"/>
                          <a:ea typeface="Cambria"/>
                          <a:cs typeface="Cambria"/>
                          <a:sym typeface="Cambria"/>
                        </a:rPr>
                        <a:t>Net Assets</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600">
                          <a:latin typeface="Cambria"/>
                          <a:ea typeface="Cambria"/>
                          <a:cs typeface="Cambria"/>
                          <a:sym typeface="Cambria"/>
                        </a:rPr>
                        <a:t> ≥ $250MM</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chemeClr val="dk1"/>
                        </a:buClr>
                        <a:buSzPct val="25000"/>
                        <a:buFont typeface="Cambria"/>
                        <a:buNone/>
                      </a:pPr>
                      <a:r>
                        <a:rPr lang="en" sz="1600">
                          <a:latin typeface="Cambria"/>
                          <a:ea typeface="Cambria"/>
                          <a:cs typeface="Cambria"/>
                          <a:sym typeface="Cambria"/>
                        </a:rPr>
                        <a:t>≥ $250MM</a:t>
                      </a:r>
                    </a:p>
                    <a:p>
                      <a:pPr marL="0" marR="0" lvl="0" indent="0" algn="l" rtl="0">
                        <a:spcBef>
                          <a:spcPts val="0"/>
                        </a:spcBef>
                        <a:buSzPct val="25000"/>
                        <a:buNone/>
                      </a:pPr>
                      <a:endParaRPr sz="1600">
                        <a:latin typeface="Cambria"/>
                        <a:ea typeface="Cambria"/>
                        <a:cs typeface="Cambria"/>
                        <a:sym typeface="Cambria"/>
                      </a:endParaRP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val="10005"/>
                  </a:ext>
                </a:extLst>
              </a:tr>
              <a:tr h="609613">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600" b="1">
                          <a:latin typeface="Cambria"/>
                          <a:ea typeface="Cambria"/>
                          <a:cs typeface="Cambria"/>
                          <a:sym typeface="Cambria"/>
                        </a:rPr>
                        <a:t>Expense Ratio</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600">
                          <a:latin typeface="Cambria"/>
                          <a:ea typeface="Cambria"/>
                          <a:cs typeface="Cambria"/>
                          <a:sym typeface="Cambria"/>
                        </a:rPr>
                        <a:t>≤ 0.9%</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chemeClr val="dk1"/>
                        </a:buClr>
                        <a:buSzPct val="25000"/>
                        <a:buFont typeface="Cambria"/>
                        <a:buNone/>
                      </a:pPr>
                      <a:r>
                        <a:rPr lang="en" sz="1600">
                          <a:latin typeface="Cambria"/>
                          <a:ea typeface="Cambria"/>
                          <a:cs typeface="Cambria"/>
                          <a:sym typeface="Cambria"/>
                        </a:rPr>
                        <a:t>≤ 0.9% </a:t>
                      </a:r>
                    </a:p>
                    <a:p>
                      <a:pPr marL="0" marR="0" lvl="0" indent="0" algn="l" rtl="0">
                        <a:spcBef>
                          <a:spcPts val="0"/>
                        </a:spcBef>
                        <a:buSzPct val="25000"/>
                        <a:buNone/>
                      </a:pPr>
                      <a:endParaRPr sz="1600">
                        <a:latin typeface="Cambria"/>
                        <a:ea typeface="Cambria"/>
                        <a:cs typeface="Cambria"/>
                        <a:sym typeface="Cambria"/>
                      </a:endParaRP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val="10006"/>
                  </a:ext>
                </a:extLst>
              </a:tr>
            </a:tbl>
          </a:graphicData>
        </a:graphic>
      </p:graphicFrame>
      <p:graphicFrame>
        <p:nvGraphicFramePr>
          <p:cNvPr id="6" name="Shape 990"/>
          <p:cNvGraphicFramePr/>
          <p:nvPr>
            <p:extLst>
              <p:ext uri="{D42A27DB-BD31-4B8C-83A1-F6EECF244321}">
                <p14:modId xmlns:p14="http://schemas.microsoft.com/office/powerpoint/2010/main" val="769865650"/>
              </p:ext>
            </p:extLst>
          </p:nvPr>
        </p:nvGraphicFramePr>
        <p:xfrm>
          <a:off x="6430012" y="1728548"/>
          <a:ext cx="4859833" cy="1945134"/>
        </p:xfrm>
        <a:graphic>
          <a:graphicData uri="http://schemas.openxmlformats.org/drawingml/2006/table">
            <a:tbl>
              <a:tblPr firstRow="1" bandRow="1">
                <a:noFill/>
              </a:tblPr>
              <a:tblGrid>
                <a:gridCol w="1628400">
                  <a:extLst>
                    <a:ext uri="{9D8B030D-6E8A-4147-A177-3AD203B41FA5}">
                      <a16:colId xmlns:a16="http://schemas.microsoft.com/office/drawing/2014/main" val="20000"/>
                    </a:ext>
                  </a:extLst>
                </a:gridCol>
                <a:gridCol w="3231433">
                  <a:extLst>
                    <a:ext uri="{9D8B030D-6E8A-4147-A177-3AD203B41FA5}">
                      <a16:colId xmlns:a16="http://schemas.microsoft.com/office/drawing/2014/main" val="20001"/>
                    </a:ext>
                  </a:extLst>
                </a:gridCol>
              </a:tblGrid>
              <a:tr h="516000">
                <a:tc gridSpan="2">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rtl="0">
                        <a:spcBef>
                          <a:spcPts val="0"/>
                        </a:spcBef>
                        <a:buSzPct val="25000"/>
                        <a:buNone/>
                      </a:pPr>
                      <a:r>
                        <a:rPr lang="en" sz="1900" dirty="0">
                          <a:solidFill>
                            <a:schemeClr val="lt1"/>
                          </a:solidFill>
                          <a:latin typeface="Cambria"/>
                          <a:ea typeface="Cambria"/>
                          <a:cs typeface="Cambria"/>
                          <a:sym typeface="Cambria"/>
                        </a:rPr>
                        <a:t>SELL CRITERIA</a:t>
                      </a:r>
                    </a:p>
                  </a:txBody>
                  <a:tcPr marL="121933" marR="121933" marT="60967" marB="60967" anchor="ctr">
                    <a:lnL w="12700" cap="flat" cmpd="sng">
                      <a:solidFill>
                        <a:srgbClr val="436C3C"/>
                      </a:solidFill>
                      <a:prstDash val="solid"/>
                      <a:round/>
                      <a:headEnd type="none" w="med" len="med"/>
                      <a:tailEnd type="none" w="med" len="med"/>
                    </a:lnL>
                    <a:lnR w="12700" cap="flat" cmpd="sng">
                      <a:solidFill>
                        <a:srgbClr val="436C3C"/>
                      </a:solidFill>
                      <a:prstDash val="solid"/>
                      <a:round/>
                      <a:headEnd type="none" w="med" len="med"/>
                      <a:tailEnd type="none" w="med" len="med"/>
                    </a:lnR>
                    <a:lnT w="12700" cap="flat" cmpd="sng">
                      <a:solidFill>
                        <a:srgbClr val="436C3C"/>
                      </a:solidFill>
                      <a:prstDash val="solid"/>
                      <a:round/>
                      <a:headEnd type="none" w="med" len="med"/>
                      <a:tailEnd type="none" w="med" len="med"/>
                    </a:lnT>
                    <a:lnB w="12700" cap="flat" cmpd="sng">
                      <a:solidFill>
                        <a:srgbClr val="436C3C"/>
                      </a:solidFill>
                      <a:prstDash val="solid"/>
                      <a:round/>
                      <a:headEnd type="none" w="med" len="med"/>
                      <a:tailEnd type="none" w="med" len="med"/>
                    </a:lnB>
                    <a:lnTlToBr w="12700" cmpd="sng">
                      <a:noFill/>
                      <a:prstDash val="solid"/>
                    </a:lnTlToBr>
                    <a:lnBlToTr w="12700" cmpd="sng">
                      <a:noFill/>
                      <a:prstDash val="solid"/>
                    </a:lnBlToTr>
                    <a:solidFill>
                      <a:srgbClr val="005A3C"/>
                    </a:solidFill>
                  </a:tcPr>
                </a:tc>
                <a:tc hMerge="1">
                  <a:txBody>
                    <a:bodyPr/>
                    <a:lstStyle/>
                    <a:p>
                      <a:endParaRPr lang="en-US"/>
                    </a:p>
                  </a:txBody>
                  <a:tcPr/>
                </a:tc>
                <a:extLst>
                  <a:ext uri="{0D108BD9-81ED-4DB2-BD59-A6C34878D82A}">
                    <a16:rowId xmlns:a16="http://schemas.microsoft.com/office/drawing/2014/main" val="10000"/>
                  </a:ext>
                </a:extLst>
              </a:tr>
              <a:tr h="695467">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b="1">
                          <a:latin typeface="Cambria"/>
                          <a:ea typeface="Cambria"/>
                          <a:cs typeface="Cambria"/>
                          <a:sym typeface="Cambria"/>
                        </a:rPr>
                        <a:t>Price/Earnings</a:t>
                      </a:r>
                    </a:p>
                  </a:txBody>
                  <a:tcPr marL="121933" marR="121933" marT="60967" marB="60967">
                    <a:lnL w="12700" cmpd="sng">
                      <a:solidFill>
                        <a:prstClr val="black"/>
                      </a:solidFill>
                      <a:prstDash val="solid"/>
                    </a:lnL>
                    <a:lnR w="12700" cmpd="sng">
                      <a:solidFill>
                        <a:prstClr val="black"/>
                      </a:solidFill>
                      <a:prstDash val="solid"/>
                    </a:lnR>
                    <a:lnT w="12700" cap="flat" cmpd="sng">
                      <a:solidFill>
                        <a:srgbClr val="436C3C"/>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a:latin typeface="Cambria"/>
                          <a:ea typeface="Cambria"/>
                          <a:cs typeface="Cambria"/>
                          <a:sym typeface="Cambria"/>
                        </a:rPr>
                        <a:t>Does not meet criteria</a:t>
                      </a:r>
                    </a:p>
                  </a:txBody>
                  <a:tcPr marL="121933" marR="121933" marT="60967" marB="60967">
                    <a:lnL w="12700" cmpd="sng">
                      <a:solidFill>
                        <a:prstClr val="black"/>
                      </a:solidFill>
                      <a:prstDash val="solid"/>
                    </a:lnL>
                    <a:lnR w="12700" cmpd="sng">
                      <a:solidFill>
                        <a:prstClr val="black"/>
                      </a:solidFill>
                      <a:prstDash val="solid"/>
                    </a:lnR>
                    <a:lnT w="12700" cap="flat" cmpd="sng">
                      <a:solidFill>
                        <a:srgbClr val="436C3C"/>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val="10001"/>
                  </a:ext>
                </a:extLst>
              </a:tr>
              <a:tr h="733667">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b="1">
                          <a:latin typeface="Cambria"/>
                          <a:ea typeface="Cambria"/>
                          <a:cs typeface="Cambria"/>
                          <a:sym typeface="Cambria"/>
                        </a:rPr>
                        <a:t>Price</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a:latin typeface="Cambria"/>
                          <a:ea typeface="Cambria"/>
                          <a:cs typeface="Cambria"/>
                          <a:sym typeface="Cambria"/>
                        </a:rPr>
                        <a:t>Drops 10%</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val="10002"/>
                  </a:ext>
                </a:extLst>
              </a:tr>
            </a:tbl>
          </a:graphicData>
        </a:graphic>
      </p:graphicFrame>
      <p:sp>
        <p:nvSpPr>
          <p:cNvPr id="7" name="Shape 991"/>
          <p:cNvSpPr txBox="1">
            <a:spLocks/>
          </p:cNvSpPr>
          <p:nvPr/>
        </p:nvSpPr>
        <p:spPr>
          <a:xfrm>
            <a:off x="6379953" y="4990083"/>
            <a:ext cx="5206999" cy="1007284"/>
          </a:xfrm>
          <a:prstGeom prst="rect">
            <a:avLst/>
          </a:prstGeom>
          <a:noFill/>
          <a:ln>
            <a:noFill/>
          </a:ln>
        </p:spPr>
        <p:txBody>
          <a:bodyPr vert="horz"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
                <a:srgbClr val="ED7D31"/>
              </a:buClr>
              <a:buSzPct val="25000"/>
              <a:buFont typeface="Arial" panose="020B0604020202020204" pitchFamily="34" charset="0"/>
              <a:buNone/>
              <a:tabLst/>
              <a:defRPr/>
            </a:pPr>
            <a:r>
              <a:rPr kumimoji="0" lang="en" sz="1600" b="0" i="0" u="none" strike="noStrike" kern="1200" cap="none" spc="0" normalizeH="0" baseline="0" noProof="0">
                <a:ln>
                  <a:noFill/>
                </a:ln>
                <a:solidFill>
                  <a:sysClr val="windowText" lastClr="000000"/>
                </a:solidFill>
                <a:effectLst/>
                <a:uLnTx/>
                <a:uFillTx/>
                <a:latin typeface="Cambria"/>
                <a:ea typeface="Cambria"/>
                <a:cs typeface="Cambria"/>
                <a:sym typeface="Cambria"/>
              </a:rPr>
              <a:t>All Spider ETFs were purchased or sold in order to utilize the cash in our portfolio while waiting for investment decisions to be made.</a:t>
            </a:r>
          </a:p>
        </p:txBody>
      </p:sp>
      <p:sp>
        <p:nvSpPr>
          <p:cNvPr id="8" name="Shape 992"/>
          <p:cNvSpPr txBox="1"/>
          <p:nvPr/>
        </p:nvSpPr>
        <p:spPr>
          <a:xfrm>
            <a:off x="6430434" y="4483100"/>
            <a:ext cx="4909924" cy="420563"/>
          </a:xfrm>
          <a:prstGeom prst="rect">
            <a:avLst/>
          </a:prstGeom>
          <a:solidFill>
            <a:srgbClr val="D2D2D2"/>
          </a:solidFill>
          <a:ln>
            <a:noFill/>
          </a:ln>
        </p:spPr>
        <p:txBody>
          <a:bodyPr lIns="91433" tIns="45700" rIns="91433" bIns="45700" anchor="t" anchorCtr="0">
            <a:noAutofit/>
          </a:bodyPr>
          <a:lstStyle/>
          <a:p>
            <a:pPr algn="ctr">
              <a:buSzPct val="25000"/>
            </a:pPr>
            <a:r>
              <a:rPr lang="en" sz="2133" b="1" dirty="0">
                <a:solidFill>
                  <a:srgbClr val="005A3C"/>
                </a:solidFill>
                <a:latin typeface="Cambria"/>
                <a:ea typeface="Cambria"/>
                <a:cs typeface="Cambria"/>
                <a:sym typeface="Cambria"/>
              </a:rPr>
              <a:t>Position Change</a:t>
            </a:r>
            <a:endParaRPr lang="en" sz="2133" b="1">
              <a:solidFill>
                <a:srgbClr val="436C3C"/>
              </a:solidFill>
              <a:latin typeface="Cambria"/>
              <a:ea typeface="Cambria"/>
              <a:cs typeface="Cambria"/>
              <a:sym typeface="Cambria"/>
            </a:endParaRPr>
          </a:p>
        </p:txBody>
      </p:sp>
    </p:spTree>
    <p:extLst>
      <p:ext uri="{BB962C8B-B14F-4D97-AF65-F5344CB8AC3E}">
        <p14:creationId xmlns:p14="http://schemas.microsoft.com/office/powerpoint/2010/main" val="32707203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0677" y="6477758"/>
            <a:ext cx="508000" cy="228600"/>
          </a:xfrm>
        </p:spPr>
        <p:txBody>
          <a:bodyPr/>
          <a:lstStyle/>
          <a:p>
            <a:fld id="{C4C5411A-C02D-49EF-A313-6C2D6A9C6A32}" type="slidenum">
              <a:rPr lang="en-US" smtClean="0">
                <a:solidFill>
                  <a:prstClr val="black"/>
                </a:solidFill>
              </a:rPr>
              <a:pPr/>
              <a:t>45</a:t>
            </a:fld>
            <a:endParaRPr lang="en-US" dirty="0">
              <a:solidFill>
                <a:prstClr val="black"/>
              </a:solidFill>
            </a:endParaRPr>
          </a:p>
        </p:txBody>
      </p:sp>
      <p:sp>
        <p:nvSpPr>
          <p:cNvPr id="3" name="Shape 999"/>
          <p:cNvSpPr txBox="1"/>
          <p:nvPr/>
        </p:nvSpPr>
        <p:spPr>
          <a:xfrm>
            <a:off x="433162" y="573726"/>
            <a:ext cx="3990273" cy="740800"/>
          </a:xfrm>
          <a:prstGeom prst="rect">
            <a:avLst/>
          </a:prstGeom>
          <a:noFill/>
          <a:ln>
            <a:noFill/>
          </a:ln>
        </p:spPr>
        <p:txBody>
          <a:bodyPr lIns="91433" tIns="45700" rIns="91433" bIns="45700" anchor="t" anchorCtr="0">
            <a:noAutofit/>
          </a:bodyPr>
          <a:lstStyle/>
          <a:p>
            <a:pPr>
              <a:buClr>
                <a:srgbClr val="000000"/>
              </a:buClr>
              <a:buSzPct val="25000"/>
            </a:pPr>
            <a:r>
              <a:rPr lang="en" sz="3000" b="1" dirty="0">
                <a:solidFill>
                  <a:srgbClr val="000000"/>
                </a:solidFill>
                <a:latin typeface="Cambria"/>
                <a:ea typeface="Cambria"/>
                <a:cs typeface="Cambria"/>
                <a:sym typeface="Cambria"/>
              </a:rPr>
              <a:t>Unique Attributes</a:t>
            </a:r>
            <a:endParaRPr lang="en" sz="3733">
              <a:solidFill>
                <a:srgbClr val="000000"/>
              </a:solidFill>
              <a:latin typeface="Cambria"/>
              <a:ea typeface="Cambria"/>
              <a:cs typeface="Cambria"/>
              <a:sym typeface="Cambria"/>
            </a:endParaRPr>
          </a:p>
        </p:txBody>
      </p:sp>
      <p:grpSp>
        <p:nvGrpSpPr>
          <p:cNvPr id="5" name="Shape 1000"/>
          <p:cNvGrpSpPr/>
          <p:nvPr/>
        </p:nvGrpSpPr>
        <p:grpSpPr>
          <a:xfrm>
            <a:off x="433162" y="1463435"/>
            <a:ext cx="11403238" cy="4285446"/>
            <a:chOff x="0" y="2676"/>
            <a:chExt cx="11027378" cy="4080075"/>
          </a:xfrm>
        </p:grpSpPr>
        <p:sp>
          <p:nvSpPr>
            <p:cNvPr id="6" name="Shape 1001"/>
            <p:cNvSpPr/>
            <p:nvPr/>
          </p:nvSpPr>
          <p:spPr>
            <a:xfrm>
              <a:off x="0" y="3009"/>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7" name="Shape 1002"/>
            <p:cNvSpPr txBox="1"/>
            <p:nvPr/>
          </p:nvSpPr>
          <p:spPr>
            <a:xfrm>
              <a:off x="509342" y="3007"/>
              <a:ext cx="2840065" cy="465183"/>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Sucampo Pharmaceuticals, Inc.</a:t>
              </a:r>
            </a:p>
          </p:txBody>
        </p:sp>
        <p:sp>
          <p:nvSpPr>
            <p:cNvPr id="8" name="Shape 1003"/>
            <p:cNvSpPr/>
            <p:nvPr/>
          </p:nvSpPr>
          <p:spPr>
            <a:xfrm rot="5400000">
              <a:off x="7188650" y="-2720000"/>
              <a:ext cx="390900" cy="6902700"/>
            </a:xfrm>
            <a:prstGeom prst="round2SameRect">
              <a:avLst>
                <a:gd name="adj1" fmla="val 166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9" name="Shape 1004"/>
            <p:cNvSpPr txBox="1"/>
            <p:nvPr/>
          </p:nvSpPr>
          <p:spPr>
            <a:xfrm>
              <a:off x="3858750" y="583665"/>
              <a:ext cx="7021906" cy="352800"/>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Merger with Avago expected to result in a “semiconductor powerhouse” due to Avago’s strong growth in profitables and aggressive M&amp;A strategy combined with Broadcom’s market leadership in networking.</a:t>
              </a:r>
            </a:p>
          </p:txBody>
        </p:sp>
        <p:sp>
          <p:nvSpPr>
            <p:cNvPr id="10" name="Shape 1005"/>
            <p:cNvSpPr/>
            <p:nvPr/>
          </p:nvSpPr>
          <p:spPr>
            <a:xfrm>
              <a:off x="0" y="516016"/>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1" name="Shape 1006"/>
            <p:cNvSpPr txBox="1"/>
            <p:nvPr/>
          </p:nvSpPr>
          <p:spPr>
            <a:xfrm>
              <a:off x="509342" y="516015"/>
              <a:ext cx="2840065" cy="465183"/>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Broadcom, Ltd.</a:t>
              </a:r>
            </a:p>
          </p:txBody>
        </p:sp>
        <p:sp>
          <p:nvSpPr>
            <p:cNvPr id="12" name="Shape 1007"/>
            <p:cNvSpPr/>
            <p:nvPr/>
          </p:nvSpPr>
          <p:spPr>
            <a:xfrm rot="5400000">
              <a:off x="7188650" y="-2206994"/>
              <a:ext cx="390900" cy="6902700"/>
            </a:xfrm>
            <a:prstGeom prst="round2SameRect">
              <a:avLst>
                <a:gd name="adj1" fmla="val 166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3" name="Shape 1008"/>
            <p:cNvSpPr txBox="1"/>
            <p:nvPr/>
          </p:nvSpPr>
          <p:spPr>
            <a:xfrm>
              <a:off x="3882748" y="1096961"/>
              <a:ext cx="6883500" cy="352800"/>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15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New washing cycle for men who don’t separate their colors</a:t>
              </a:r>
            </a:p>
          </p:txBody>
        </p:sp>
        <p:sp>
          <p:nvSpPr>
            <p:cNvPr id="14" name="Shape 1009"/>
            <p:cNvSpPr/>
            <p:nvPr/>
          </p:nvSpPr>
          <p:spPr>
            <a:xfrm>
              <a:off x="0" y="1029021"/>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5" name="Shape 1010"/>
            <p:cNvSpPr txBox="1"/>
            <p:nvPr/>
          </p:nvSpPr>
          <p:spPr>
            <a:xfrm>
              <a:off x="509342" y="1029020"/>
              <a:ext cx="2840065" cy="465183"/>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Whirlpool Corporation</a:t>
              </a:r>
            </a:p>
          </p:txBody>
        </p:sp>
        <p:sp>
          <p:nvSpPr>
            <p:cNvPr id="16" name="Shape 1011"/>
            <p:cNvSpPr/>
            <p:nvPr/>
          </p:nvSpPr>
          <p:spPr>
            <a:xfrm rot="5400000">
              <a:off x="7188651" y="-1693989"/>
              <a:ext cx="390900" cy="6902700"/>
            </a:xfrm>
            <a:prstGeom prst="round2SameRect">
              <a:avLst>
                <a:gd name="adj1" fmla="val 166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7" name="Shape 1012"/>
            <p:cNvSpPr txBox="1"/>
            <p:nvPr/>
          </p:nvSpPr>
          <p:spPr>
            <a:xfrm>
              <a:off x="3882748" y="1609966"/>
              <a:ext cx="6883500" cy="352800"/>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In 2015, HBO received a record 43 Emmys, the most of any network, for the 14th year in a row. In 2015, Warner Bros released 24 original films.</a:t>
              </a:r>
            </a:p>
          </p:txBody>
        </p:sp>
        <p:sp>
          <p:nvSpPr>
            <p:cNvPr id="18" name="Shape 1013"/>
            <p:cNvSpPr/>
            <p:nvPr/>
          </p:nvSpPr>
          <p:spPr>
            <a:xfrm>
              <a:off x="0" y="1542028"/>
              <a:ext cx="3882600" cy="488699"/>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9" name="Shape 1014"/>
            <p:cNvSpPr txBox="1"/>
            <p:nvPr/>
          </p:nvSpPr>
          <p:spPr>
            <a:xfrm>
              <a:off x="509342" y="1542027"/>
              <a:ext cx="2840065" cy="465182"/>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Time Warner, Inc.</a:t>
              </a:r>
            </a:p>
          </p:txBody>
        </p:sp>
        <p:sp>
          <p:nvSpPr>
            <p:cNvPr id="20" name="Shape 1015"/>
            <p:cNvSpPr/>
            <p:nvPr/>
          </p:nvSpPr>
          <p:spPr>
            <a:xfrm rot="5400000">
              <a:off x="7188650" y="-1180983"/>
              <a:ext cx="390900" cy="6902700"/>
            </a:xfrm>
            <a:prstGeom prst="round2SameRect">
              <a:avLst>
                <a:gd name="adj1" fmla="val 166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1" name="Shape 1016"/>
            <p:cNvSpPr txBox="1"/>
            <p:nvPr/>
          </p:nvSpPr>
          <p:spPr>
            <a:xfrm>
              <a:off x="3882748" y="2122972"/>
              <a:ext cx="6883500" cy="352800"/>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More than 84% of their daily newspapers have been published for more than 100 years and 100% have been published for more than 50 years. </a:t>
              </a:r>
            </a:p>
          </p:txBody>
        </p:sp>
        <p:sp>
          <p:nvSpPr>
            <p:cNvPr id="22" name="Shape 1017"/>
            <p:cNvSpPr/>
            <p:nvPr/>
          </p:nvSpPr>
          <p:spPr>
            <a:xfrm>
              <a:off x="0" y="2055033"/>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3" name="Shape 1018"/>
            <p:cNvSpPr txBox="1"/>
            <p:nvPr/>
          </p:nvSpPr>
          <p:spPr>
            <a:xfrm>
              <a:off x="509342" y="2055031"/>
              <a:ext cx="2840065" cy="465183"/>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New Media, Inc.</a:t>
              </a:r>
            </a:p>
          </p:txBody>
        </p:sp>
        <p:sp>
          <p:nvSpPr>
            <p:cNvPr id="24" name="Shape 1019"/>
            <p:cNvSpPr/>
            <p:nvPr/>
          </p:nvSpPr>
          <p:spPr>
            <a:xfrm rot="5400000">
              <a:off x="7188650" y="-667976"/>
              <a:ext cx="390900" cy="6902700"/>
            </a:xfrm>
            <a:prstGeom prst="round2SameRect">
              <a:avLst>
                <a:gd name="adj1" fmla="val 166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5" name="Shape 1020"/>
            <p:cNvSpPr txBox="1"/>
            <p:nvPr/>
          </p:nvSpPr>
          <p:spPr>
            <a:xfrm>
              <a:off x="3882748" y="2635977"/>
              <a:ext cx="6883500" cy="352800"/>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Their merger with Tyco International announced in January 2016 will save about $150 million per year in taxes.</a:t>
              </a:r>
            </a:p>
          </p:txBody>
        </p:sp>
        <p:sp>
          <p:nvSpPr>
            <p:cNvPr id="26" name="Shape 1021"/>
            <p:cNvSpPr/>
            <p:nvPr/>
          </p:nvSpPr>
          <p:spPr>
            <a:xfrm>
              <a:off x="0" y="2568039"/>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7" name="Shape 1022"/>
            <p:cNvSpPr txBox="1"/>
            <p:nvPr/>
          </p:nvSpPr>
          <p:spPr>
            <a:xfrm>
              <a:off x="509342" y="2568037"/>
              <a:ext cx="2840065" cy="465183"/>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Johnson Controls, Inc.</a:t>
              </a:r>
            </a:p>
          </p:txBody>
        </p:sp>
        <p:sp>
          <p:nvSpPr>
            <p:cNvPr id="28" name="Shape 1023"/>
            <p:cNvSpPr/>
            <p:nvPr/>
          </p:nvSpPr>
          <p:spPr>
            <a:xfrm rot="5400000">
              <a:off x="7188650" y="-154972"/>
              <a:ext cx="390900" cy="6902700"/>
            </a:xfrm>
            <a:prstGeom prst="round2SameRect">
              <a:avLst>
                <a:gd name="adj1" fmla="val 166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9" name="Shape 1024"/>
            <p:cNvSpPr txBox="1"/>
            <p:nvPr/>
          </p:nvSpPr>
          <p:spPr>
            <a:xfrm>
              <a:off x="3858750" y="3533242"/>
              <a:ext cx="7168628" cy="317210"/>
            </a:xfrm>
            <a:prstGeom prst="rect">
              <a:avLst/>
            </a:prstGeom>
            <a:noFill/>
            <a:ln>
              <a:noFill/>
            </a:ln>
          </p:spPr>
          <p:txBody>
            <a:bodyPr lIns="247667" tIns="123833" rIns="247667" bIns="123833" anchor="ctr" anchorCtr="0">
              <a:noAutofit/>
            </a:bodyPr>
            <a:lstStyle/>
            <a:p>
              <a:pPr marL="0" marR="0" lvl="0" indent="-93131" defTabSz="914400" eaLnBrk="1" fontAlgn="auto" latinLnBrk="0" hangingPunct="1">
                <a:lnSpc>
                  <a:spcPct val="90000"/>
                </a:lnSpc>
                <a:spcBef>
                  <a:spcPts val="0"/>
                </a:spcBef>
                <a:spcAft>
                  <a:spcPts val="0"/>
                </a:spcAft>
                <a:buClr>
                  <a:prstClr val="black"/>
                </a:buClr>
                <a:buSzPct val="122222"/>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The Hub Network, launched in 2010, is an award- winning, multi-platform joint venture between Hasbro, Inc., and Discovery Communications that brings Hasbro into the television business in the U.S.  </a:t>
              </a:r>
            </a:p>
            <a:p>
              <a:pPr marL="0" marR="0" lvl="0" indent="-93131" defTabSz="914400" eaLnBrk="1" fontAlgn="auto" latinLnBrk="0" hangingPunct="1">
                <a:lnSpc>
                  <a:spcPct val="90000"/>
                </a:lnSpc>
                <a:spcBef>
                  <a:spcPts val="0"/>
                </a:spcBef>
                <a:spcAft>
                  <a:spcPts val="0"/>
                </a:spcAft>
                <a:buClr>
                  <a:prstClr val="black"/>
                </a:buClr>
                <a:buSzPct val="100000"/>
                <a:buFontTx/>
                <a:buNone/>
                <a:tabLst/>
                <a:defRPr/>
              </a:pPr>
              <a:r>
                <a:rPr kumimoji="0" lang="en" sz="1467" b="0" i="0" u="none" strike="noStrike" kern="0" cap="none" spc="0" normalizeH="0" baseline="0" noProof="0" dirty="0">
                  <a:ln>
                    <a:noFill/>
                  </a:ln>
                  <a:solidFill>
                    <a:prstClr val="black"/>
                  </a:solidFill>
                  <a:effectLst/>
                  <a:uLnTx/>
                  <a:uFillTx/>
                  <a:latin typeface="Cambria"/>
                  <a:ea typeface="Cambria"/>
                  <a:cs typeface="Cambria"/>
                  <a:sym typeface="Cambria"/>
                </a:rPr>
                <a:t>				</a:t>
              </a:r>
            </a:p>
            <a:p>
              <a:pPr marL="0" marR="0" lvl="0" indent="-93131" defTabSz="914400" eaLnBrk="1" fontAlgn="auto" latinLnBrk="0" hangingPunct="1">
                <a:lnSpc>
                  <a:spcPct val="90000"/>
                </a:lnSpc>
                <a:spcBef>
                  <a:spcPts val="0"/>
                </a:spcBef>
                <a:spcAft>
                  <a:spcPts val="0"/>
                </a:spcAft>
                <a:buClr>
                  <a:prstClr val="black"/>
                </a:buClr>
                <a:buSzPct val="100000"/>
                <a:buFontTx/>
                <a:buNone/>
                <a:tabLst/>
                <a:defRPr/>
              </a:pPr>
              <a:r>
                <a:rPr kumimoji="0" lang="en" sz="1467" b="0" i="0" u="none" strike="noStrike" kern="0" cap="none" spc="0" normalizeH="0" baseline="0" noProof="0" dirty="0">
                  <a:ln>
                    <a:noFill/>
                  </a:ln>
                  <a:solidFill>
                    <a:prstClr val="black"/>
                  </a:solidFill>
                  <a:effectLst/>
                  <a:uLnTx/>
                  <a:uFillTx/>
                  <a:latin typeface="Cambria"/>
                  <a:ea typeface="Cambria"/>
                  <a:cs typeface="Cambria"/>
                  <a:sym typeface="Cambria"/>
                </a:rPr>
                <a:t>			</a:t>
              </a:r>
            </a:p>
            <a:p>
              <a:pPr marL="0" marR="0" lvl="0" indent="-93131" defTabSz="914400" eaLnBrk="1" fontAlgn="auto" latinLnBrk="0" hangingPunct="1">
                <a:lnSpc>
                  <a:spcPct val="90000"/>
                </a:lnSpc>
                <a:spcBef>
                  <a:spcPts val="0"/>
                </a:spcBef>
                <a:spcAft>
                  <a:spcPts val="0"/>
                </a:spcAft>
                <a:buClr>
                  <a:prstClr val="black"/>
                </a:buClr>
                <a:buSzPct val="100000"/>
                <a:buFontTx/>
                <a:buNone/>
                <a:tabLst/>
                <a:defRPr/>
              </a:pPr>
              <a:r>
                <a:rPr kumimoji="0" lang="en" sz="1467" b="0" i="0" u="none" strike="noStrike" kern="0" cap="none" spc="0" normalizeH="0" baseline="0" noProof="0" dirty="0">
                  <a:ln>
                    <a:noFill/>
                  </a:ln>
                  <a:solidFill>
                    <a:prstClr val="black"/>
                  </a:solidFill>
                  <a:effectLst/>
                  <a:uLnTx/>
                  <a:uFillTx/>
                  <a:latin typeface="Cambria"/>
                  <a:ea typeface="Cambria"/>
                  <a:cs typeface="Cambria"/>
                  <a:sym typeface="Cambria"/>
                </a:rPr>
                <a:t>		</a:t>
              </a:r>
            </a:p>
            <a:p>
              <a:pPr marL="0" marR="0" lvl="0" indent="0" defTabSz="914400" eaLnBrk="1" fontAlgn="auto" latinLnBrk="0" hangingPunct="1">
                <a:lnSpc>
                  <a:spcPct val="90000"/>
                </a:lnSpc>
                <a:spcBef>
                  <a:spcPts val="0"/>
                </a:spcBef>
                <a:spcAft>
                  <a:spcPts val="0"/>
                </a:spcAft>
                <a:buClrTx/>
                <a:buSzTx/>
                <a:buFontTx/>
                <a:buNone/>
                <a:tabLst/>
                <a:defRPr/>
              </a:pPr>
              <a:endParaRPr kumimoji="0" sz="1067" b="0" i="0" u="none" strike="noStrike" kern="0" cap="none" spc="0" normalizeH="0" baseline="0" noProof="0" dirty="0">
                <a:ln>
                  <a:noFill/>
                </a:ln>
                <a:solidFill>
                  <a:prstClr val="black"/>
                </a:solidFill>
                <a:effectLst/>
                <a:uLnTx/>
                <a:uFillTx/>
                <a:latin typeface="Cambria"/>
                <a:ea typeface="Cambria"/>
                <a:cs typeface="Cambria"/>
                <a:sym typeface="Cambria"/>
              </a:endParaRPr>
            </a:p>
          </p:txBody>
        </p:sp>
        <p:sp>
          <p:nvSpPr>
            <p:cNvPr id="30" name="Shape 1025"/>
            <p:cNvSpPr/>
            <p:nvPr/>
          </p:nvSpPr>
          <p:spPr>
            <a:xfrm>
              <a:off x="0" y="3081044"/>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1" name="Shape 1026"/>
            <p:cNvSpPr txBox="1"/>
            <p:nvPr/>
          </p:nvSpPr>
          <p:spPr>
            <a:xfrm>
              <a:off x="509342" y="3081042"/>
              <a:ext cx="2840065" cy="465183"/>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Hasbro, Inc.</a:t>
              </a:r>
            </a:p>
          </p:txBody>
        </p:sp>
        <p:sp>
          <p:nvSpPr>
            <p:cNvPr id="32" name="Shape 1027"/>
            <p:cNvSpPr/>
            <p:nvPr/>
          </p:nvSpPr>
          <p:spPr>
            <a:xfrm rot="5400000">
              <a:off x="7188650" y="358032"/>
              <a:ext cx="390900" cy="6902700"/>
            </a:xfrm>
            <a:prstGeom prst="round2SameRect">
              <a:avLst>
                <a:gd name="adj1" fmla="val 166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3" name="Shape 1028"/>
            <p:cNvSpPr txBox="1"/>
            <p:nvPr/>
          </p:nvSpPr>
          <p:spPr>
            <a:xfrm>
              <a:off x="3817143" y="3661991"/>
              <a:ext cx="6883500" cy="352800"/>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Regions is the only member of the Fortune 500 headquartered in Alabama and was ranked by Business Insider as the largest company in the state.</a:t>
              </a:r>
            </a:p>
          </p:txBody>
        </p:sp>
        <p:sp>
          <p:nvSpPr>
            <p:cNvPr id="34" name="Shape 1029"/>
            <p:cNvSpPr/>
            <p:nvPr/>
          </p:nvSpPr>
          <p:spPr>
            <a:xfrm>
              <a:off x="0" y="3594051"/>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5" name="Shape 1030"/>
            <p:cNvSpPr txBox="1"/>
            <p:nvPr/>
          </p:nvSpPr>
          <p:spPr>
            <a:xfrm>
              <a:off x="509342" y="3594051"/>
              <a:ext cx="2840065" cy="465183"/>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Regions Financial Company</a:t>
              </a:r>
            </a:p>
          </p:txBody>
        </p:sp>
        <p:sp>
          <p:nvSpPr>
            <p:cNvPr id="44" name="Shape 1039"/>
            <p:cNvSpPr/>
            <p:nvPr/>
          </p:nvSpPr>
          <p:spPr>
            <a:xfrm>
              <a:off x="3942350" y="2676"/>
              <a:ext cx="6883500" cy="441000"/>
            </a:xfrm>
            <a:prstGeom prst="round2SameRect">
              <a:avLst>
                <a:gd name="adj1" fmla="val 168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 One of the leading innovators of medicine in gastroenterology</a:t>
              </a:r>
            </a:p>
          </p:txBody>
        </p:sp>
      </p:grpSp>
    </p:spTree>
    <p:extLst>
      <p:ext uri="{BB962C8B-B14F-4D97-AF65-F5344CB8AC3E}">
        <p14:creationId xmlns:p14="http://schemas.microsoft.com/office/powerpoint/2010/main" val="2213148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391900" y="6505575"/>
            <a:ext cx="508000" cy="228600"/>
          </a:xfrm>
        </p:spPr>
        <p:txBody>
          <a:bodyPr/>
          <a:lstStyle/>
          <a:p>
            <a:fld id="{C4C5411A-C02D-49EF-A313-6C2D6A9C6A32}" type="slidenum">
              <a:rPr lang="en-US" smtClean="0">
                <a:solidFill>
                  <a:prstClr val="black"/>
                </a:solidFill>
              </a:rPr>
              <a:pPr/>
              <a:t>46</a:t>
            </a:fld>
            <a:endParaRPr lang="en-US" dirty="0">
              <a:solidFill>
                <a:prstClr val="black"/>
              </a:solidFill>
            </a:endParaRPr>
          </a:p>
        </p:txBody>
      </p:sp>
      <p:grpSp>
        <p:nvGrpSpPr>
          <p:cNvPr id="3" name="Shape 1046"/>
          <p:cNvGrpSpPr/>
          <p:nvPr/>
        </p:nvGrpSpPr>
        <p:grpSpPr>
          <a:xfrm>
            <a:off x="415253" y="1447800"/>
            <a:ext cx="11216603" cy="4282521"/>
            <a:chOff x="0" y="3010"/>
            <a:chExt cx="10818451" cy="4079616"/>
          </a:xfrm>
        </p:grpSpPr>
        <p:sp>
          <p:nvSpPr>
            <p:cNvPr id="5" name="Shape 1047"/>
            <p:cNvSpPr/>
            <p:nvPr/>
          </p:nvSpPr>
          <p:spPr>
            <a:xfrm rot="5400000">
              <a:off x="7171688" y="-3223111"/>
              <a:ext cx="390861" cy="6902664"/>
            </a:xfrm>
            <a:prstGeom prst="round2SameRect">
              <a:avLst>
                <a:gd name="adj1" fmla="val 16667"/>
                <a:gd name="adj2" fmla="val 0"/>
              </a:avLst>
            </a:prstGeom>
            <a:solidFill>
              <a:srgbClr val="D2D2D2">
                <a:alpha val="89803"/>
              </a:srgbClr>
            </a:solidFill>
            <a:ln w="3175" cap="flat" cmpd="sng">
              <a:solidFill>
                <a:srgbClr val="00170F">
                  <a:alpha val="89803"/>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 name="Shape 1048"/>
            <p:cNvSpPr txBox="1"/>
            <p:nvPr/>
          </p:nvSpPr>
          <p:spPr>
            <a:xfrm>
              <a:off x="3858898" y="80489"/>
              <a:ext cx="6728115" cy="371779"/>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 sz="1200" b="0" i="0" u="none" strike="noStrike" kern="0" cap="none" spc="0" normalizeH="0" baseline="0" noProof="0" dirty="0">
                  <a:ln>
                    <a:noFill/>
                  </a:ln>
                  <a:effectLst/>
                  <a:uLnTx/>
                  <a:uFillTx/>
                  <a:latin typeface="Cambria"/>
                  <a:ea typeface="Cambria"/>
                  <a:cs typeface="Cambria"/>
                  <a:sym typeface="Cambria"/>
                </a:rPr>
                <a:t>FLIR Systems is the world's largest commercial company specializing in the design and production of thermal</a:t>
              </a:r>
              <a:r>
                <a:rPr kumimoji="0" lang="en" sz="1200" b="0" i="0" u="none" strike="noStrike" kern="0" cap="none" spc="0" normalizeH="0" noProof="0" dirty="0">
                  <a:ln>
                    <a:noFill/>
                  </a:ln>
                  <a:effectLst/>
                  <a:uLnTx/>
                  <a:uFillTx/>
                  <a:latin typeface="Cambria"/>
                  <a:ea typeface="Cambria"/>
                  <a:cs typeface="Cambria"/>
                  <a:sym typeface="Cambria"/>
                </a:rPr>
                <a:t> imaging </a:t>
              </a:r>
              <a:r>
                <a:rPr kumimoji="0" lang="en" sz="1200" b="0" i="0" u="none" strike="noStrike" kern="0" cap="none" spc="0" normalizeH="0" baseline="0" noProof="0" dirty="0">
                  <a:ln>
                    <a:noFill/>
                  </a:ln>
                  <a:effectLst/>
                  <a:uLnTx/>
                  <a:uFillTx/>
                  <a:latin typeface="Cambria"/>
                  <a:ea typeface="Cambria"/>
                  <a:cs typeface="Cambria"/>
                  <a:sym typeface="Cambria"/>
                </a:rPr>
                <a:t>cameras, components and imaging sensors.</a:t>
              </a:r>
            </a:p>
          </p:txBody>
        </p:sp>
        <p:sp>
          <p:nvSpPr>
            <p:cNvPr id="7" name="Shape 1049"/>
            <p:cNvSpPr/>
            <p:nvPr/>
          </p:nvSpPr>
          <p:spPr>
            <a:xfrm>
              <a:off x="0" y="3010"/>
              <a:ext cx="3882748" cy="488575"/>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8" name="Shape 1050"/>
            <p:cNvSpPr txBox="1"/>
            <p:nvPr/>
          </p:nvSpPr>
          <p:spPr>
            <a:xfrm>
              <a:off x="561485" y="48902"/>
              <a:ext cx="2759779" cy="396789"/>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Flir Systems, Inc.</a:t>
              </a:r>
            </a:p>
          </p:txBody>
        </p:sp>
        <p:sp>
          <p:nvSpPr>
            <p:cNvPr id="9" name="Shape 1051"/>
            <p:cNvSpPr/>
            <p:nvPr/>
          </p:nvSpPr>
          <p:spPr>
            <a:xfrm rot="5400000">
              <a:off x="7171688" y="-2710105"/>
              <a:ext cx="390861" cy="6902664"/>
            </a:xfrm>
            <a:prstGeom prst="round2SameRect">
              <a:avLst>
                <a:gd name="adj1" fmla="val 16667"/>
                <a:gd name="adj2" fmla="val 0"/>
              </a:avLst>
            </a:prstGeom>
            <a:solidFill>
              <a:srgbClr val="D2D2D2">
                <a:alpha val="89803"/>
              </a:srgbClr>
            </a:solidFill>
            <a:ln w="3175" cap="flat" cmpd="sng">
              <a:solidFill>
                <a:srgbClr val="00170F">
                  <a:alpha val="89803"/>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0" name="Shape 1052"/>
            <p:cNvSpPr txBox="1"/>
            <p:nvPr/>
          </p:nvSpPr>
          <p:spPr>
            <a:xfrm>
              <a:off x="3882748" y="583954"/>
              <a:ext cx="6883584" cy="352701"/>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As of 2015, founder John Fredriksen</a:t>
              </a:r>
              <a:r>
                <a:rPr kumimoji="0" lang="en" sz="1200" b="0" i="0" u="none" strike="noStrike" kern="0" cap="none" spc="0" normalizeH="0" noProof="0" dirty="0">
                  <a:ln>
                    <a:noFill/>
                  </a:ln>
                  <a:solidFill>
                    <a:prstClr val="black"/>
                  </a:solidFill>
                  <a:effectLst/>
                  <a:uLnTx/>
                  <a:uFillTx/>
                  <a:latin typeface="Cambria"/>
                  <a:ea typeface="Cambria"/>
                  <a:cs typeface="Cambria"/>
                  <a:sym typeface="Cambria"/>
                </a:rPr>
                <a:t> </a:t>
              </a: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owned 119 million shares of the company.</a:t>
              </a:r>
            </a:p>
          </p:txBody>
        </p:sp>
        <p:sp>
          <p:nvSpPr>
            <p:cNvPr id="11" name="Shape 1053"/>
            <p:cNvSpPr/>
            <p:nvPr/>
          </p:nvSpPr>
          <p:spPr>
            <a:xfrm>
              <a:off x="0" y="516016"/>
              <a:ext cx="3882748" cy="488575"/>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2" name="Shape 1054"/>
            <p:cNvSpPr txBox="1"/>
            <p:nvPr/>
          </p:nvSpPr>
          <p:spPr>
            <a:xfrm>
              <a:off x="561485" y="561908"/>
              <a:ext cx="2759779" cy="396789"/>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Seadrill Parners, LLC</a:t>
              </a:r>
            </a:p>
          </p:txBody>
        </p:sp>
        <p:sp>
          <p:nvSpPr>
            <p:cNvPr id="13" name="Shape 1055"/>
            <p:cNvSpPr/>
            <p:nvPr/>
          </p:nvSpPr>
          <p:spPr>
            <a:xfrm rot="5400000">
              <a:off x="7171688" y="-2197099"/>
              <a:ext cx="390861" cy="6902664"/>
            </a:xfrm>
            <a:prstGeom prst="round2SameRect">
              <a:avLst>
                <a:gd name="adj1" fmla="val 16667"/>
                <a:gd name="adj2" fmla="val 0"/>
              </a:avLst>
            </a:prstGeom>
            <a:solidFill>
              <a:srgbClr val="D2D2D2">
                <a:alpha val="89803"/>
              </a:srgbClr>
            </a:solidFill>
            <a:ln w="3175" cap="flat" cmpd="sng">
              <a:solidFill>
                <a:srgbClr val="00170F">
                  <a:alpha val="89803"/>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4" name="Shape 1056"/>
            <p:cNvSpPr txBox="1"/>
            <p:nvPr/>
          </p:nvSpPr>
          <p:spPr>
            <a:xfrm>
              <a:off x="3858898" y="1106478"/>
              <a:ext cx="6883584" cy="352701"/>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In December 2005, PepsiCo surpassed The Coca-Cola Company in market value for the first time in 112 years since both companies began to compete.</a:t>
              </a:r>
            </a:p>
          </p:txBody>
        </p:sp>
        <p:sp>
          <p:nvSpPr>
            <p:cNvPr id="15" name="Shape 1057"/>
            <p:cNvSpPr/>
            <p:nvPr/>
          </p:nvSpPr>
          <p:spPr>
            <a:xfrm>
              <a:off x="0" y="1029021"/>
              <a:ext cx="3882748" cy="488575"/>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6" name="Shape 1058"/>
            <p:cNvSpPr txBox="1"/>
            <p:nvPr/>
          </p:nvSpPr>
          <p:spPr>
            <a:xfrm>
              <a:off x="561485" y="1074913"/>
              <a:ext cx="2759779" cy="396789"/>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PepsiCo, Inc.</a:t>
              </a:r>
            </a:p>
          </p:txBody>
        </p:sp>
        <p:sp>
          <p:nvSpPr>
            <p:cNvPr id="17" name="Shape 1059"/>
            <p:cNvSpPr/>
            <p:nvPr/>
          </p:nvSpPr>
          <p:spPr>
            <a:xfrm rot="5400000">
              <a:off x="7171687" y="-1684094"/>
              <a:ext cx="390861" cy="6902664"/>
            </a:xfrm>
            <a:prstGeom prst="round2SameRect">
              <a:avLst>
                <a:gd name="adj1" fmla="val 16667"/>
                <a:gd name="adj2" fmla="val 0"/>
              </a:avLst>
            </a:prstGeom>
            <a:solidFill>
              <a:srgbClr val="D2D2D2">
                <a:alpha val="89803"/>
              </a:srgbClr>
            </a:solidFill>
            <a:ln w="3175" cap="flat" cmpd="sng">
              <a:solidFill>
                <a:srgbClr val="00170F">
                  <a:alpha val="89803"/>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8" name="Shape 1060"/>
            <p:cNvSpPr txBox="1"/>
            <p:nvPr/>
          </p:nvSpPr>
          <p:spPr>
            <a:xfrm>
              <a:off x="3882748" y="1609966"/>
              <a:ext cx="6883584" cy="352701"/>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Has reported operating margins over 20% in 14 of the last 20 quarters, while its closest competitor has generated similar margins once over the same time frame.</a:t>
              </a:r>
            </a:p>
          </p:txBody>
        </p:sp>
        <p:sp>
          <p:nvSpPr>
            <p:cNvPr id="19" name="Shape 1061"/>
            <p:cNvSpPr/>
            <p:nvPr/>
          </p:nvSpPr>
          <p:spPr>
            <a:xfrm>
              <a:off x="0" y="1542028"/>
              <a:ext cx="3882748" cy="488575"/>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0" name="Shape 1062"/>
            <p:cNvSpPr txBox="1"/>
            <p:nvPr/>
          </p:nvSpPr>
          <p:spPr>
            <a:xfrm>
              <a:off x="561485" y="1587920"/>
              <a:ext cx="2759779" cy="396789"/>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Priceline</a:t>
              </a:r>
            </a:p>
          </p:txBody>
        </p:sp>
        <p:sp>
          <p:nvSpPr>
            <p:cNvPr id="21" name="Shape 1063"/>
            <p:cNvSpPr/>
            <p:nvPr/>
          </p:nvSpPr>
          <p:spPr>
            <a:xfrm rot="5400000">
              <a:off x="7171688" y="-1171088"/>
              <a:ext cx="390861" cy="6902664"/>
            </a:xfrm>
            <a:prstGeom prst="round2SameRect">
              <a:avLst>
                <a:gd name="adj1" fmla="val 16667"/>
                <a:gd name="adj2" fmla="val 0"/>
              </a:avLst>
            </a:prstGeom>
            <a:solidFill>
              <a:srgbClr val="D2D2D2">
                <a:alpha val="89803"/>
              </a:srgbClr>
            </a:solidFill>
            <a:ln w="3175" cap="flat" cmpd="sng">
              <a:solidFill>
                <a:srgbClr val="00170F">
                  <a:alpha val="89803"/>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2" name="Shape 1064"/>
            <p:cNvSpPr txBox="1"/>
            <p:nvPr/>
          </p:nvSpPr>
          <p:spPr>
            <a:xfrm>
              <a:off x="3882748" y="2122972"/>
              <a:ext cx="6883584" cy="352701"/>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Has added an average of 2 stores on a daily basis since 1987 and at $300 million, Starbucks spends more on healthcare insurance for its employees than on beans.</a:t>
              </a:r>
            </a:p>
          </p:txBody>
        </p:sp>
        <p:sp>
          <p:nvSpPr>
            <p:cNvPr id="23" name="Shape 1065"/>
            <p:cNvSpPr/>
            <p:nvPr/>
          </p:nvSpPr>
          <p:spPr>
            <a:xfrm>
              <a:off x="0" y="2055033"/>
              <a:ext cx="3882748" cy="488575"/>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4" name="Shape 1066"/>
            <p:cNvSpPr txBox="1"/>
            <p:nvPr/>
          </p:nvSpPr>
          <p:spPr>
            <a:xfrm>
              <a:off x="561485" y="2100925"/>
              <a:ext cx="2759779" cy="396789"/>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Starbucks Corporation</a:t>
              </a:r>
            </a:p>
          </p:txBody>
        </p:sp>
        <p:sp>
          <p:nvSpPr>
            <p:cNvPr id="25" name="Shape 1067"/>
            <p:cNvSpPr/>
            <p:nvPr/>
          </p:nvSpPr>
          <p:spPr>
            <a:xfrm rot="5400000">
              <a:off x="7171688" y="-658082"/>
              <a:ext cx="390861" cy="6902664"/>
            </a:xfrm>
            <a:prstGeom prst="round2SameRect">
              <a:avLst>
                <a:gd name="adj1" fmla="val 16667"/>
                <a:gd name="adj2" fmla="val 0"/>
              </a:avLst>
            </a:prstGeom>
            <a:solidFill>
              <a:srgbClr val="D2D2D2">
                <a:alpha val="89803"/>
              </a:srgbClr>
            </a:solidFill>
            <a:ln w="3175" cap="flat" cmpd="sng">
              <a:solidFill>
                <a:srgbClr val="00170F">
                  <a:alpha val="89803"/>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6" name="Shape 1068"/>
            <p:cNvSpPr txBox="1"/>
            <p:nvPr/>
          </p:nvSpPr>
          <p:spPr>
            <a:xfrm>
              <a:off x="3882748" y="2635977"/>
              <a:ext cx="6883584" cy="352701"/>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Buys up half of the world's supply for cashews. Costco makes virtually no profit on the stuff its sells-80% of company gross profit comes from member fees.</a:t>
              </a:r>
            </a:p>
          </p:txBody>
        </p:sp>
        <p:sp>
          <p:nvSpPr>
            <p:cNvPr id="27" name="Shape 1069"/>
            <p:cNvSpPr/>
            <p:nvPr/>
          </p:nvSpPr>
          <p:spPr>
            <a:xfrm>
              <a:off x="0" y="2568039"/>
              <a:ext cx="3882748" cy="488575"/>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8" name="Shape 1070"/>
            <p:cNvSpPr txBox="1"/>
            <p:nvPr/>
          </p:nvSpPr>
          <p:spPr>
            <a:xfrm>
              <a:off x="561485" y="2613931"/>
              <a:ext cx="2759779" cy="396789"/>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Costco</a:t>
              </a:r>
            </a:p>
          </p:txBody>
        </p:sp>
        <p:sp>
          <p:nvSpPr>
            <p:cNvPr id="29" name="Shape 1071"/>
            <p:cNvSpPr/>
            <p:nvPr/>
          </p:nvSpPr>
          <p:spPr>
            <a:xfrm rot="5400000">
              <a:off x="7171688" y="-145077"/>
              <a:ext cx="390861" cy="6902664"/>
            </a:xfrm>
            <a:prstGeom prst="round2SameRect">
              <a:avLst>
                <a:gd name="adj1" fmla="val 16667"/>
                <a:gd name="adj2" fmla="val 0"/>
              </a:avLst>
            </a:prstGeom>
            <a:solidFill>
              <a:srgbClr val="D2D2D2">
                <a:alpha val="89803"/>
              </a:srgbClr>
            </a:solidFill>
            <a:ln w="3175" cap="flat" cmpd="sng">
              <a:solidFill>
                <a:srgbClr val="00170F">
                  <a:alpha val="89803"/>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0" name="Shape 1072"/>
            <p:cNvSpPr txBox="1"/>
            <p:nvPr/>
          </p:nvSpPr>
          <p:spPr>
            <a:xfrm>
              <a:off x="3882748" y="3148983"/>
              <a:ext cx="6883584" cy="352701"/>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In 2014, CVS Pharmacy’s filled 756 million retail prescriptions in the United States, which accounted for 21% of the domestic retail pharmacy market.</a:t>
              </a:r>
            </a:p>
          </p:txBody>
        </p:sp>
        <p:sp>
          <p:nvSpPr>
            <p:cNvPr id="31" name="Shape 1073"/>
            <p:cNvSpPr/>
            <p:nvPr/>
          </p:nvSpPr>
          <p:spPr>
            <a:xfrm>
              <a:off x="0" y="3081044"/>
              <a:ext cx="3882748" cy="488575"/>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2" name="Shape 1074"/>
            <p:cNvSpPr txBox="1"/>
            <p:nvPr/>
          </p:nvSpPr>
          <p:spPr>
            <a:xfrm>
              <a:off x="561485" y="3126936"/>
              <a:ext cx="2759779" cy="396789"/>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CVS</a:t>
              </a:r>
            </a:p>
          </p:txBody>
        </p:sp>
        <p:sp>
          <p:nvSpPr>
            <p:cNvPr id="33" name="Shape 1075"/>
            <p:cNvSpPr/>
            <p:nvPr/>
          </p:nvSpPr>
          <p:spPr>
            <a:xfrm rot="5400000">
              <a:off x="7171688" y="367928"/>
              <a:ext cx="390861" cy="6902664"/>
            </a:xfrm>
            <a:prstGeom prst="round2SameRect">
              <a:avLst>
                <a:gd name="adj1" fmla="val 16667"/>
                <a:gd name="adj2" fmla="val 0"/>
              </a:avLst>
            </a:prstGeom>
            <a:solidFill>
              <a:srgbClr val="D2D2D2">
                <a:alpha val="89803"/>
              </a:srgbClr>
            </a:solidFill>
            <a:ln w="3175" cap="flat" cmpd="sng">
              <a:solidFill>
                <a:srgbClr val="00170F">
                  <a:alpha val="89803"/>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4" name="Shape 1076"/>
            <p:cNvSpPr txBox="1"/>
            <p:nvPr/>
          </p:nvSpPr>
          <p:spPr>
            <a:xfrm>
              <a:off x="3882748" y="3661989"/>
              <a:ext cx="6883584" cy="378821"/>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Owns over 30 different popular beauty brands with a multitude of distribution channels as well as a strong presence overseas. </a:t>
              </a:r>
            </a:p>
          </p:txBody>
        </p:sp>
        <p:sp>
          <p:nvSpPr>
            <p:cNvPr id="35" name="Shape 1077"/>
            <p:cNvSpPr/>
            <p:nvPr/>
          </p:nvSpPr>
          <p:spPr>
            <a:xfrm>
              <a:off x="0" y="3594051"/>
              <a:ext cx="3882748" cy="488575"/>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6" name="Shape 1078"/>
            <p:cNvSpPr txBox="1"/>
            <p:nvPr/>
          </p:nvSpPr>
          <p:spPr>
            <a:xfrm>
              <a:off x="561485" y="3639943"/>
              <a:ext cx="2759779" cy="396789"/>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Estee Lauder Co, Inc.</a:t>
              </a:r>
            </a:p>
          </p:txBody>
        </p:sp>
      </p:grpSp>
      <p:sp>
        <p:nvSpPr>
          <p:cNvPr id="45" name="Shape 1087"/>
          <p:cNvSpPr txBox="1"/>
          <p:nvPr/>
        </p:nvSpPr>
        <p:spPr>
          <a:xfrm>
            <a:off x="415253" y="568902"/>
            <a:ext cx="4000917" cy="740663"/>
          </a:xfrm>
          <a:prstGeom prst="rect">
            <a:avLst/>
          </a:prstGeom>
          <a:noFill/>
          <a:ln>
            <a:noFill/>
          </a:ln>
        </p:spPr>
        <p:txBody>
          <a:bodyPr lIns="91433" tIns="45700" rIns="91433" bIns="45700" anchor="t" anchorCtr="0">
            <a:noAutofit/>
          </a:bodyPr>
          <a:lstStyle/>
          <a:p>
            <a:pPr>
              <a:buClr>
                <a:srgbClr val="000000"/>
              </a:buClr>
              <a:buSzPct val="25000"/>
            </a:pPr>
            <a:r>
              <a:rPr lang="en" sz="3000" b="1" dirty="0">
                <a:solidFill>
                  <a:srgbClr val="000000"/>
                </a:solidFill>
                <a:latin typeface="Cambria"/>
                <a:ea typeface="Cambria"/>
                <a:cs typeface="Cambria"/>
                <a:sym typeface="Cambria"/>
              </a:rPr>
              <a:t>Unique Attributes</a:t>
            </a:r>
            <a:endParaRPr lang="en" sz="3733">
              <a:solidFill>
                <a:srgbClr val="000000"/>
              </a:solidFill>
              <a:latin typeface="Cambria"/>
              <a:ea typeface="Cambria"/>
              <a:cs typeface="Cambria"/>
              <a:sym typeface="Cambria"/>
            </a:endParaRPr>
          </a:p>
        </p:txBody>
      </p:sp>
    </p:spTree>
    <p:extLst>
      <p:ext uri="{BB962C8B-B14F-4D97-AF65-F5344CB8AC3E}">
        <p14:creationId xmlns:p14="http://schemas.microsoft.com/office/powerpoint/2010/main" val="34004427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68095" y="6524625"/>
            <a:ext cx="508000" cy="228600"/>
          </a:xfrm>
        </p:spPr>
        <p:txBody>
          <a:bodyPr/>
          <a:lstStyle/>
          <a:p>
            <a:fld id="{C4C5411A-C02D-49EF-A313-6C2D6A9C6A32}" type="slidenum">
              <a:rPr lang="en-US" smtClean="0">
                <a:solidFill>
                  <a:prstClr val="black"/>
                </a:solidFill>
              </a:rPr>
              <a:pPr/>
              <a:t>47</a:t>
            </a:fld>
            <a:endParaRPr lang="en-US" dirty="0">
              <a:solidFill>
                <a:prstClr val="black"/>
              </a:solidFill>
            </a:endParaRPr>
          </a:p>
        </p:txBody>
      </p:sp>
      <p:grpSp>
        <p:nvGrpSpPr>
          <p:cNvPr id="3" name="Shape 1094"/>
          <p:cNvGrpSpPr/>
          <p:nvPr/>
        </p:nvGrpSpPr>
        <p:grpSpPr>
          <a:xfrm>
            <a:off x="465562" y="1438275"/>
            <a:ext cx="11161283" cy="4294448"/>
            <a:chOff x="0" y="1435"/>
            <a:chExt cx="10828537" cy="4538117"/>
          </a:xfrm>
        </p:grpSpPr>
        <p:sp>
          <p:nvSpPr>
            <p:cNvPr id="5" name="Shape 1095"/>
            <p:cNvSpPr/>
            <p:nvPr/>
          </p:nvSpPr>
          <p:spPr>
            <a:xfrm rot="5400000">
              <a:off x="7159811" y="-3189145"/>
              <a:ext cx="434788" cy="6902664"/>
            </a:xfrm>
            <a:prstGeom prst="round2SameRect">
              <a:avLst>
                <a:gd name="adj1" fmla="val 16667"/>
                <a:gd name="adj2" fmla="val 0"/>
              </a:avLst>
            </a:prstGeom>
            <a:solidFill>
              <a:srgbClr val="D2D2D2">
                <a:alpha val="89803"/>
              </a:srgbClr>
            </a:solidFill>
            <a:ln w="3175" cap="flat" cmpd="sng">
              <a:solidFill>
                <a:srgbClr val="00170F">
                  <a:alpha val="89803"/>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 name="Shape 1096"/>
            <p:cNvSpPr txBox="1"/>
            <p:nvPr/>
          </p:nvSpPr>
          <p:spPr>
            <a:xfrm>
              <a:off x="3882750" y="77009"/>
              <a:ext cx="6881439" cy="392339"/>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15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Currently India’s largest healthcare products company. </a:t>
              </a:r>
            </a:p>
          </p:txBody>
        </p:sp>
        <p:sp>
          <p:nvSpPr>
            <p:cNvPr id="7" name="Shape 1097"/>
            <p:cNvSpPr/>
            <p:nvPr/>
          </p:nvSpPr>
          <p:spPr>
            <a:xfrm>
              <a:off x="0" y="1435"/>
              <a:ext cx="3882748" cy="543486"/>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8" name="Shape 1098"/>
            <p:cNvSpPr txBox="1"/>
            <p:nvPr/>
          </p:nvSpPr>
          <p:spPr>
            <a:xfrm>
              <a:off x="293861" y="77009"/>
              <a:ext cx="3338151" cy="441382"/>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
                  <a:prstClr val="black"/>
                </a:buClr>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Abbott Laboratories</a:t>
              </a:r>
            </a:p>
          </p:txBody>
        </p:sp>
        <p:sp>
          <p:nvSpPr>
            <p:cNvPr id="9" name="Shape 1099"/>
            <p:cNvSpPr/>
            <p:nvPr/>
          </p:nvSpPr>
          <p:spPr>
            <a:xfrm rot="5400000">
              <a:off x="7159811" y="-2618484"/>
              <a:ext cx="434788" cy="6902664"/>
            </a:xfrm>
            <a:prstGeom prst="round2SameRect">
              <a:avLst>
                <a:gd name="adj1" fmla="val 16667"/>
                <a:gd name="adj2" fmla="val 0"/>
              </a:avLst>
            </a:prstGeom>
            <a:solidFill>
              <a:srgbClr val="D2D2D2">
                <a:alpha val="89803"/>
              </a:srgbClr>
            </a:solidFill>
            <a:ln w="3175" cap="flat" cmpd="sng">
              <a:solidFill>
                <a:srgbClr val="00170F">
                  <a:alpha val="89803"/>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0" name="Shape 1100"/>
            <p:cNvSpPr txBox="1"/>
            <p:nvPr/>
          </p:nvSpPr>
          <p:spPr>
            <a:xfrm>
              <a:off x="3882750" y="647670"/>
              <a:ext cx="6881439" cy="392339"/>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15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About two-thirds of all insulin globally is delivered through a Becton injection device.</a:t>
              </a:r>
            </a:p>
          </p:txBody>
        </p:sp>
        <p:sp>
          <p:nvSpPr>
            <p:cNvPr id="11" name="Shape 1101"/>
            <p:cNvSpPr/>
            <p:nvPr/>
          </p:nvSpPr>
          <p:spPr>
            <a:xfrm>
              <a:off x="0" y="572095"/>
              <a:ext cx="3882748" cy="543486"/>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2" name="Shape 1102"/>
            <p:cNvSpPr txBox="1"/>
            <p:nvPr/>
          </p:nvSpPr>
          <p:spPr>
            <a:xfrm>
              <a:off x="293861" y="647670"/>
              <a:ext cx="3338151" cy="441382"/>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dirty="0">
                  <a:ln>
                    <a:noFill/>
                  </a:ln>
                  <a:solidFill>
                    <a:prstClr val="white"/>
                  </a:solidFill>
                  <a:effectLst/>
                  <a:uLnTx/>
                  <a:uFillTx/>
                  <a:latin typeface="Cambria"/>
                  <a:ea typeface="Cambria"/>
                  <a:cs typeface="Cambria"/>
                  <a:sym typeface="Cambria"/>
                </a:rPr>
                <a:t>Becton, Dickinson, and Company</a:t>
              </a:r>
            </a:p>
          </p:txBody>
        </p:sp>
        <p:sp>
          <p:nvSpPr>
            <p:cNvPr id="13" name="Shape 1103"/>
            <p:cNvSpPr/>
            <p:nvPr/>
          </p:nvSpPr>
          <p:spPr>
            <a:xfrm rot="5400000">
              <a:off x="7159811" y="-2047822"/>
              <a:ext cx="434788" cy="6902664"/>
            </a:xfrm>
            <a:prstGeom prst="round2SameRect">
              <a:avLst>
                <a:gd name="adj1" fmla="val 16667"/>
                <a:gd name="adj2" fmla="val 0"/>
              </a:avLst>
            </a:prstGeom>
            <a:solidFill>
              <a:srgbClr val="D2D2D2">
                <a:alpha val="89803"/>
              </a:srgbClr>
            </a:solidFill>
            <a:ln w="3175" cap="flat" cmpd="sng">
              <a:solidFill>
                <a:srgbClr val="00170F">
                  <a:alpha val="89803"/>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4" name="Shape 1104"/>
            <p:cNvSpPr txBox="1"/>
            <p:nvPr/>
          </p:nvSpPr>
          <p:spPr>
            <a:xfrm>
              <a:off x="3882750" y="1218332"/>
              <a:ext cx="6881439" cy="392339"/>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The largest for-profit managed health care company in the Blue Cross and Blue Shield Association.</a:t>
              </a:r>
            </a:p>
          </p:txBody>
        </p:sp>
        <p:sp>
          <p:nvSpPr>
            <p:cNvPr id="15" name="Shape 1105"/>
            <p:cNvSpPr/>
            <p:nvPr/>
          </p:nvSpPr>
          <p:spPr>
            <a:xfrm>
              <a:off x="0" y="1142758"/>
              <a:ext cx="3882748" cy="543486"/>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6" name="Shape 1106"/>
            <p:cNvSpPr txBox="1"/>
            <p:nvPr/>
          </p:nvSpPr>
          <p:spPr>
            <a:xfrm>
              <a:off x="293861" y="1218331"/>
              <a:ext cx="3338151" cy="441382"/>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Anthem, Inc.</a:t>
              </a:r>
            </a:p>
          </p:txBody>
        </p:sp>
        <p:sp>
          <p:nvSpPr>
            <p:cNvPr id="17" name="Shape 1107"/>
            <p:cNvSpPr/>
            <p:nvPr/>
          </p:nvSpPr>
          <p:spPr>
            <a:xfrm rot="5400000">
              <a:off x="7159811" y="-1477161"/>
              <a:ext cx="434788" cy="6902664"/>
            </a:xfrm>
            <a:prstGeom prst="round2SameRect">
              <a:avLst>
                <a:gd name="adj1" fmla="val 16667"/>
                <a:gd name="adj2" fmla="val 0"/>
              </a:avLst>
            </a:prstGeom>
            <a:solidFill>
              <a:srgbClr val="D2D2D2">
                <a:alpha val="89803"/>
              </a:srgbClr>
            </a:solidFill>
            <a:ln w="3175" cap="flat" cmpd="sng">
              <a:solidFill>
                <a:srgbClr val="00170F">
                  <a:alpha val="89803"/>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8" name="Shape 1108"/>
            <p:cNvSpPr txBox="1"/>
            <p:nvPr/>
          </p:nvSpPr>
          <p:spPr>
            <a:xfrm>
              <a:off x="3882750" y="1788993"/>
              <a:ext cx="6881439" cy="392339"/>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Discovers and develops a variety of antiviral drugs that treat HIV, hepatitis B, hepatitis C and influenza.</a:t>
              </a:r>
            </a:p>
          </p:txBody>
        </p:sp>
        <p:sp>
          <p:nvSpPr>
            <p:cNvPr id="19" name="Shape 1109"/>
            <p:cNvSpPr/>
            <p:nvPr/>
          </p:nvSpPr>
          <p:spPr>
            <a:xfrm>
              <a:off x="0" y="1713419"/>
              <a:ext cx="3882748" cy="543486"/>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0" name="Shape 1110"/>
            <p:cNvSpPr txBox="1"/>
            <p:nvPr/>
          </p:nvSpPr>
          <p:spPr>
            <a:xfrm>
              <a:off x="293861" y="1788993"/>
              <a:ext cx="3338151" cy="441382"/>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Gilead Sciences, Inc.</a:t>
              </a:r>
            </a:p>
          </p:txBody>
        </p:sp>
        <p:sp>
          <p:nvSpPr>
            <p:cNvPr id="21" name="Shape 1111"/>
            <p:cNvSpPr/>
            <p:nvPr/>
          </p:nvSpPr>
          <p:spPr>
            <a:xfrm rot="5400000">
              <a:off x="7159811" y="-906498"/>
              <a:ext cx="434788" cy="6902664"/>
            </a:xfrm>
            <a:prstGeom prst="round2SameRect">
              <a:avLst>
                <a:gd name="adj1" fmla="val 16667"/>
                <a:gd name="adj2" fmla="val 0"/>
              </a:avLst>
            </a:prstGeom>
            <a:solidFill>
              <a:srgbClr val="D2D2D2">
                <a:alpha val="89803"/>
              </a:srgbClr>
            </a:solidFill>
            <a:ln w="3175" cap="flat" cmpd="sng">
              <a:solidFill>
                <a:srgbClr val="00170F">
                  <a:alpha val="89803"/>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2" name="Shape 1112"/>
            <p:cNvSpPr txBox="1"/>
            <p:nvPr/>
          </p:nvSpPr>
          <p:spPr>
            <a:xfrm>
              <a:off x="3882750" y="2359655"/>
              <a:ext cx="6881439" cy="392339"/>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They maintain high cash flows to support R&amp;D costs needed for new drugs. Their future focus is on areas with unmet medical needs, such as immuno-oncology. </a:t>
              </a:r>
            </a:p>
          </p:txBody>
        </p:sp>
        <p:sp>
          <p:nvSpPr>
            <p:cNvPr id="23" name="Shape 1113"/>
            <p:cNvSpPr/>
            <p:nvPr/>
          </p:nvSpPr>
          <p:spPr>
            <a:xfrm>
              <a:off x="0" y="2284081"/>
              <a:ext cx="3882748" cy="543486"/>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4" name="Shape 1114"/>
            <p:cNvSpPr txBox="1"/>
            <p:nvPr/>
          </p:nvSpPr>
          <p:spPr>
            <a:xfrm>
              <a:off x="293861" y="2359654"/>
              <a:ext cx="3338151" cy="441382"/>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Merck &amp; Co.</a:t>
              </a:r>
            </a:p>
          </p:txBody>
        </p:sp>
        <p:sp>
          <p:nvSpPr>
            <p:cNvPr id="25" name="Shape 1115"/>
            <p:cNvSpPr/>
            <p:nvPr/>
          </p:nvSpPr>
          <p:spPr>
            <a:xfrm rot="5400000">
              <a:off x="7159811" y="-335836"/>
              <a:ext cx="434788" cy="6902664"/>
            </a:xfrm>
            <a:prstGeom prst="round2SameRect">
              <a:avLst>
                <a:gd name="adj1" fmla="val 16667"/>
                <a:gd name="adj2" fmla="val 0"/>
              </a:avLst>
            </a:prstGeom>
            <a:solidFill>
              <a:srgbClr val="D2D2D2">
                <a:alpha val="89803"/>
              </a:srgbClr>
            </a:solidFill>
            <a:ln w="3175" cap="flat" cmpd="sng">
              <a:solidFill>
                <a:srgbClr val="00170F">
                  <a:alpha val="89803"/>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6" name="Shape 1116"/>
            <p:cNvSpPr txBox="1"/>
            <p:nvPr/>
          </p:nvSpPr>
          <p:spPr>
            <a:xfrm>
              <a:off x="3882750" y="2930316"/>
              <a:ext cx="6881439" cy="392339"/>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The #1 supplier of power and hand tools in the world and the second largest U.S. supplier of commercial electronic security devices. </a:t>
              </a:r>
            </a:p>
          </p:txBody>
        </p:sp>
        <p:sp>
          <p:nvSpPr>
            <p:cNvPr id="27" name="Shape 1117"/>
            <p:cNvSpPr/>
            <p:nvPr/>
          </p:nvSpPr>
          <p:spPr>
            <a:xfrm>
              <a:off x="0" y="2854742"/>
              <a:ext cx="3882748" cy="543486"/>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8" name="Shape 1118"/>
            <p:cNvSpPr txBox="1"/>
            <p:nvPr/>
          </p:nvSpPr>
          <p:spPr>
            <a:xfrm>
              <a:off x="293861" y="2930317"/>
              <a:ext cx="3338151" cy="441382"/>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Stanley, Black &amp; Decker</a:t>
              </a:r>
            </a:p>
          </p:txBody>
        </p:sp>
        <p:sp>
          <p:nvSpPr>
            <p:cNvPr id="29" name="Shape 1119"/>
            <p:cNvSpPr/>
            <p:nvPr/>
          </p:nvSpPr>
          <p:spPr>
            <a:xfrm rot="5400000">
              <a:off x="7159811" y="234822"/>
              <a:ext cx="434788" cy="6902664"/>
            </a:xfrm>
            <a:prstGeom prst="round2SameRect">
              <a:avLst>
                <a:gd name="adj1" fmla="val 16667"/>
                <a:gd name="adj2" fmla="val 0"/>
              </a:avLst>
            </a:prstGeom>
            <a:solidFill>
              <a:srgbClr val="D2D2D2">
                <a:alpha val="89803"/>
              </a:srgbClr>
            </a:solidFill>
            <a:ln w="3175" cap="flat" cmpd="sng">
              <a:solidFill>
                <a:srgbClr val="00170F">
                  <a:alpha val="89803"/>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0" name="Shape 1120"/>
            <p:cNvSpPr txBox="1"/>
            <p:nvPr/>
          </p:nvSpPr>
          <p:spPr>
            <a:xfrm>
              <a:off x="3882750" y="3500978"/>
              <a:ext cx="6881439" cy="392339"/>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The largest budget airline in the U.S. and second largest domestic carrier by traffic. Main company focus is customer service.</a:t>
              </a:r>
            </a:p>
          </p:txBody>
        </p:sp>
        <p:sp>
          <p:nvSpPr>
            <p:cNvPr id="31" name="Shape 1121"/>
            <p:cNvSpPr/>
            <p:nvPr/>
          </p:nvSpPr>
          <p:spPr>
            <a:xfrm>
              <a:off x="0" y="3425405"/>
              <a:ext cx="3882748" cy="543486"/>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2" name="Shape 1122"/>
            <p:cNvSpPr txBox="1"/>
            <p:nvPr/>
          </p:nvSpPr>
          <p:spPr>
            <a:xfrm>
              <a:off x="293861" y="3500978"/>
              <a:ext cx="3338151" cy="441382"/>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Southwest Airlines</a:t>
              </a:r>
            </a:p>
          </p:txBody>
        </p:sp>
        <p:sp>
          <p:nvSpPr>
            <p:cNvPr id="33" name="Shape 1123"/>
            <p:cNvSpPr/>
            <p:nvPr/>
          </p:nvSpPr>
          <p:spPr>
            <a:xfrm rot="5400000">
              <a:off x="7159811" y="805483"/>
              <a:ext cx="434788" cy="6902664"/>
            </a:xfrm>
            <a:prstGeom prst="round2SameRect">
              <a:avLst>
                <a:gd name="adj1" fmla="val 16667"/>
                <a:gd name="adj2" fmla="val 0"/>
              </a:avLst>
            </a:prstGeom>
            <a:solidFill>
              <a:srgbClr val="D2D2D2">
                <a:alpha val="89803"/>
              </a:srgbClr>
            </a:solidFill>
            <a:ln w="3175" cap="flat" cmpd="sng">
              <a:solidFill>
                <a:srgbClr val="00170F">
                  <a:alpha val="89803"/>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4" name="Shape 1124"/>
            <p:cNvSpPr txBox="1"/>
            <p:nvPr/>
          </p:nvSpPr>
          <p:spPr>
            <a:xfrm>
              <a:off x="3882750" y="4071639"/>
              <a:ext cx="6881439" cy="392339"/>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15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Dividend payout has never been cut in the company’s history.</a:t>
              </a:r>
            </a:p>
          </p:txBody>
        </p:sp>
        <p:sp>
          <p:nvSpPr>
            <p:cNvPr id="35" name="Shape 1125"/>
            <p:cNvSpPr/>
            <p:nvPr/>
          </p:nvSpPr>
          <p:spPr>
            <a:xfrm>
              <a:off x="0" y="3996066"/>
              <a:ext cx="3882748" cy="543486"/>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6" name="Shape 1126"/>
            <p:cNvSpPr txBox="1"/>
            <p:nvPr/>
          </p:nvSpPr>
          <p:spPr>
            <a:xfrm>
              <a:off x="293861" y="4071639"/>
              <a:ext cx="3338151" cy="441382"/>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Texas Instruments</a:t>
              </a:r>
            </a:p>
          </p:txBody>
        </p:sp>
      </p:grpSp>
      <p:sp>
        <p:nvSpPr>
          <p:cNvPr id="41" name="Shape 1131"/>
          <p:cNvSpPr txBox="1"/>
          <p:nvPr/>
        </p:nvSpPr>
        <p:spPr>
          <a:xfrm>
            <a:off x="465562" y="566603"/>
            <a:ext cx="3841692" cy="740663"/>
          </a:xfrm>
          <a:prstGeom prst="rect">
            <a:avLst/>
          </a:prstGeom>
          <a:noFill/>
          <a:ln>
            <a:noFill/>
          </a:ln>
        </p:spPr>
        <p:txBody>
          <a:bodyPr lIns="91433" tIns="45700" rIns="91433" bIns="45700" anchor="t" anchorCtr="0">
            <a:noAutofit/>
          </a:bodyPr>
          <a:lstStyle/>
          <a:p>
            <a:pPr>
              <a:buClr>
                <a:srgbClr val="000000"/>
              </a:buClr>
              <a:buSzPct val="25000"/>
            </a:pPr>
            <a:r>
              <a:rPr lang="en" sz="3000" b="1" dirty="0">
                <a:solidFill>
                  <a:srgbClr val="000000"/>
                </a:solidFill>
                <a:latin typeface="Cambria"/>
                <a:ea typeface="Cambria"/>
                <a:cs typeface="Cambria"/>
                <a:sym typeface="Cambria"/>
              </a:rPr>
              <a:t>Unique Attributes</a:t>
            </a:r>
            <a:endParaRPr lang="en" sz="3733">
              <a:solidFill>
                <a:srgbClr val="000000"/>
              </a:solidFill>
              <a:latin typeface="Cambria"/>
              <a:ea typeface="Cambria"/>
              <a:cs typeface="Cambria"/>
              <a:sym typeface="Cambria"/>
            </a:endParaRPr>
          </a:p>
        </p:txBody>
      </p:sp>
    </p:spTree>
    <p:extLst>
      <p:ext uri="{BB962C8B-B14F-4D97-AF65-F5344CB8AC3E}">
        <p14:creationId xmlns:p14="http://schemas.microsoft.com/office/powerpoint/2010/main" val="427763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387746" y="6506004"/>
            <a:ext cx="508000" cy="228600"/>
          </a:xfrm>
        </p:spPr>
        <p:txBody>
          <a:bodyPr/>
          <a:lstStyle/>
          <a:p>
            <a:fld id="{C4C5411A-C02D-49EF-A313-6C2D6A9C6A32}" type="slidenum">
              <a:rPr lang="en-US" smtClean="0">
                <a:solidFill>
                  <a:prstClr val="black"/>
                </a:solidFill>
              </a:rPr>
              <a:pPr/>
              <a:t>48</a:t>
            </a:fld>
            <a:endParaRPr lang="en-US" dirty="0">
              <a:solidFill>
                <a:prstClr val="black"/>
              </a:solidFill>
            </a:endParaRPr>
          </a:p>
        </p:txBody>
      </p:sp>
      <p:grpSp>
        <p:nvGrpSpPr>
          <p:cNvPr id="3" name="Shape 1138"/>
          <p:cNvGrpSpPr/>
          <p:nvPr/>
        </p:nvGrpSpPr>
        <p:grpSpPr>
          <a:xfrm>
            <a:off x="457200" y="1419225"/>
            <a:ext cx="11184546" cy="4352440"/>
            <a:chOff x="0" y="1434"/>
            <a:chExt cx="10842949" cy="4538232"/>
          </a:xfrm>
        </p:grpSpPr>
        <p:sp>
          <p:nvSpPr>
            <p:cNvPr id="5" name="Shape 1139"/>
            <p:cNvSpPr/>
            <p:nvPr/>
          </p:nvSpPr>
          <p:spPr>
            <a:xfrm rot="5400000">
              <a:off x="7174249" y="-3178590"/>
              <a:ext cx="434700" cy="6902700"/>
            </a:xfrm>
            <a:prstGeom prst="round2SameRect">
              <a:avLst>
                <a:gd name="adj1" fmla="val 16667"/>
                <a:gd name="adj2" fmla="val 0"/>
              </a:avLst>
            </a:prstGeom>
            <a:solidFill>
              <a:srgbClr val="D2D2D2">
                <a:alpha val="89800"/>
              </a:srgbClr>
            </a:solidFill>
            <a:ln w="3175" cap="flat" cmpd="sng">
              <a:solidFill>
                <a:srgbClr val="00170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 name="Shape 1140"/>
            <p:cNvSpPr txBox="1"/>
            <p:nvPr/>
          </p:nvSpPr>
          <p:spPr>
            <a:xfrm>
              <a:off x="3882750" y="77009"/>
              <a:ext cx="6551771" cy="392251"/>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With 1.49 billion users, the number of people using Facebook exceeds the population of China.</a:t>
              </a:r>
            </a:p>
          </p:txBody>
        </p:sp>
        <p:sp>
          <p:nvSpPr>
            <p:cNvPr id="7" name="Shape 1141"/>
            <p:cNvSpPr/>
            <p:nvPr/>
          </p:nvSpPr>
          <p:spPr>
            <a:xfrm>
              <a:off x="0" y="1434"/>
              <a:ext cx="3882600" cy="5436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8" name="Shape 1142"/>
            <p:cNvSpPr txBox="1"/>
            <p:nvPr/>
          </p:nvSpPr>
          <p:spPr>
            <a:xfrm>
              <a:off x="184871" y="46055"/>
              <a:ext cx="3481785" cy="441456"/>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dirty="0">
                  <a:ln>
                    <a:noFill/>
                  </a:ln>
                  <a:solidFill>
                    <a:prstClr val="white"/>
                  </a:solidFill>
                  <a:effectLst/>
                  <a:uLnTx/>
                  <a:uFillTx/>
                  <a:latin typeface="Cambria"/>
                  <a:ea typeface="Cambria"/>
                  <a:cs typeface="Cambria"/>
                  <a:sym typeface="Cambria"/>
                </a:rPr>
                <a:t>Facebook</a:t>
              </a:r>
            </a:p>
          </p:txBody>
        </p:sp>
        <p:sp>
          <p:nvSpPr>
            <p:cNvPr id="9" name="Shape 1143"/>
            <p:cNvSpPr/>
            <p:nvPr/>
          </p:nvSpPr>
          <p:spPr>
            <a:xfrm rot="5400000">
              <a:off x="7174248" y="-2607928"/>
              <a:ext cx="434700" cy="6902700"/>
            </a:xfrm>
            <a:prstGeom prst="round2SameRect">
              <a:avLst>
                <a:gd name="adj1" fmla="val 16667"/>
                <a:gd name="adj2" fmla="val 0"/>
              </a:avLst>
            </a:prstGeom>
            <a:solidFill>
              <a:srgbClr val="D2D2D2">
                <a:alpha val="89800"/>
              </a:srgbClr>
            </a:solidFill>
            <a:ln w="3175" cap="flat" cmpd="sng">
              <a:solidFill>
                <a:srgbClr val="00170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0" name="Shape 1144"/>
            <p:cNvSpPr txBox="1"/>
            <p:nvPr/>
          </p:nvSpPr>
          <p:spPr>
            <a:xfrm>
              <a:off x="3882750" y="647670"/>
              <a:ext cx="6450197" cy="392254"/>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15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The largest semi-conductor manufacturer in the world (based on market capitalization).</a:t>
              </a:r>
            </a:p>
          </p:txBody>
        </p:sp>
        <p:sp>
          <p:nvSpPr>
            <p:cNvPr id="11" name="Shape 1145"/>
            <p:cNvSpPr/>
            <p:nvPr/>
          </p:nvSpPr>
          <p:spPr>
            <a:xfrm>
              <a:off x="0" y="572095"/>
              <a:ext cx="3882600" cy="5436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2" name="Shape 1146"/>
            <p:cNvSpPr txBox="1"/>
            <p:nvPr/>
          </p:nvSpPr>
          <p:spPr>
            <a:xfrm>
              <a:off x="380957" y="590954"/>
              <a:ext cx="3262710" cy="441457"/>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dirty="0">
                  <a:ln>
                    <a:noFill/>
                  </a:ln>
                  <a:solidFill>
                    <a:prstClr val="white"/>
                  </a:solidFill>
                  <a:effectLst/>
                  <a:uLnTx/>
                  <a:uFillTx/>
                  <a:latin typeface="Cambria"/>
                  <a:ea typeface="Cambria"/>
                  <a:cs typeface="Cambria"/>
                  <a:sym typeface="Cambria"/>
                </a:rPr>
                <a:t>Intel Corporation</a:t>
              </a:r>
            </a:p>
          </p:txBody>
        </p:sp>
        <p:sp>
          <p:nvSpPr>
            <p:cNvPr id="13" name="Shape 1147"/>
            <p:cNvSpPr/>
            <p:nvPr/>
          </p:nvSpPr>
          <p:spPr>
            <a:xfrm rot="5400000">
              <a:off x="7174248" y="-2037266"/>
              <a:ext cx="434700" cy="6902700"/>
            </a:xfrm>
            <a:prstGeom prst="round2SameRect">
              <a:avLst>
                <a:gd name="adj1" fmla="val 16667"/>
                <a:gd name="adj2" fmla="val 0"/>
              </a:avLst>
            </a:prstGeom>
            <a:solidFill>
              <a:srgbClr val="D2D2D2">
                <a:alpha val="89800"/>
              </a:srgbClr>
            </a:solidFill>
            <a:ln w="3175" cap="flat" cmpd="sng">
              <a:solidFill>
                <a:srgbClr val="00170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4" name="Shape 1148"/>
            <p:cNvSpPr txBox="1"/>
            <p:nvPr/>
          </p:nvSpPr>
          <p:spPr>
            <a:xfrm>
              <a:off x="3882750" y="1218332"/>
              <a:ext cx="6551771" cy="392254"/>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They provide intelligent solutions through connecting highly distributed data. They own many of their suppliers, which reduces the risk of obtaining materials.</a:t>
              </a:r>
            </a:p>
          </p:txBody>
        </p:sp>
        <p:sp>
          <p:nvSpPr>
            <p:cNvPr id="15" name="Shape 1149"/>
            <p:cNvSpPr/>
            <p:nvPr/>
          </p:nvSpPr>
          <p:spPr>
            <a:xfrm>
              <a:off x="0" y="1142758"/>
              <a:ext cx="3882600" cy="543599"/>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6" name="Shape 1150"/>
            <p:cNvSpPr txBox="1"/>
            <p:nvPr/>
          </p:nvSpPr>
          <p:spPr>
            <a:xfrm>
              <a:off x="314282" y="1190354"/>
              <a:ext cx="3329385" cy="441455"/>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Cisco</a:t>
              </a:r>
            </a:p>
          </p:txBody>
        </p:sp>
        <p:sp>
          <p:nvSpPr>
            <p:cNvPr id="17" name="Shape 1151"/>
            <p:cNvSpPr/>
            <p:nvPr/>
          </p:nvSpPr>
          <p:spPr>
            <a:xfrm rot="5400000">
              <a:off x="7174248" y="-1466604"/>
              <a:ext cx="434700" cy="6902700"/>
            </a:xfrm>
            <a:prstGeom prst="round2SameRect">
              <a:avLst>
                <a:gd name="adj1" fmla="val 16667"/>
                <a:gd name="adj2" fmla="val 0"/>
              </a:avLst>
            </a:prstGeom>
            <a:solidFill>
              <a:srgbClr val="D2D2D2">
                <a:alpha val="89800"/>
              </a:srgbClr>
            </a:solidFill>
            <a:ln w="3175" cap="flat" cmpd="sng">
              <a:solidFill>
                <a:srgbClr val="00170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8" name="Shape 1152"/>
            <p:cNvSpPr txBox="1"/>
            <p:nvPr/>
          </p:nvSpPr>
          <p:spPr>
            <a:xfrm>
              <a:off x="3882750" y="1788993"/>
              <a:ext cx="6881400" cy="392400"/>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sz="1067" b="0" i="0" u="none" strike="noStrike" kern="0" cap="none" spc="0" normalizeH="0" baseline="0" noProof="0">
                <a:ln>
                  <a:noFill/>
                </a:ln>
                <a:solidFill>
                  <a:prstClr val="black"/>
                </a:solidFill>
                <a:effectLst/>
                <a:uLnTx/>
                <a:uFillTx/>
                <a:latin typeface="Cambria"/>
                <a:ea typeface="Cambria"/>
                <a:cs typeface="Cambria"/>
                <a:sym typeface="Cambria"/>
              </a:endParaRPr>
            </a:p>
          </p:txBody>
        </p:sp>
        <p:sp>
          <p:nvSpPr>
            <p:cNvPr id="19" name="Shape 1153"/>
            <p:cNvSpPr/>
            <p:nvPr/>
          </p:nvSpPr>
          <p:spPr>
            <a:xfrm>
              <a:off x="0" y="1713419"/>
              <a:ext cx="3882600" cy="5436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0" name="Shape 1154"/>
            <p:cNvSpPr/>
            <p:nvPr/>
          </p:nvSpPr>
          <p:spPr>
            <a:xfrm rot="5400000">
              <a:off x="7174248" y="-895943"/>
              <a:ext cx="434700" cy="6902700"/>
            </a:xfrm>
            <a:prstGeom prst="round2SameRect">
              <a:avLst>
                <a:gd name="adj1" fmla="val 16667"/>
                <a:gd name="adj2" fmla="val 0"/>
              </a:avLst>
            </a:prstGeom>
            <a:solidFill>
              <a:srgbClr val="D2D2D2">
                <a:alpha val="89800"/>
              </a:srgbClr>
            </a:solidFill>
            <a:ln w="3175" cap="flat" cmpd="sng">
              <a:solidFill>
                <a:srgbClr val="00170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1" name="Shape 1155"/>
            <p:cNvSpPr txBox="1"/>
            <p:nvPr/>
          </p:nvSpPr>
          <p:spPr>
            <a:xfrm>
              <a:off x="3882750" y="2359655"/>
              <a:ext cx="6881400" cy="392400"/>
            </a:xfrm>
            <a:prstGeom prst="rect">
              <a:avLst/>
            </a:prstGeom>
            <a:noFill/>
            <a:ln>
              <a:noFill/>
            </a:ln>
          </p:spPr>
          <p:txBody>
            <a:bodyPr lIns="247667" tIns="123833" rIns="247667" bIns="123833" anchor="ctr" anchorCtr="0">
              <a:noAutofit/>
            </a:bodyPr>
            <a:lstStyle/>
            <a:p>
              <a:pPr marL="50799" marR="0" lvl="1" indent="-50799" defTabSz="914400" eaLnBrk="1" fontAlgn="auto" latinLnBrk="0" hangingPunct="1">
                <a:lnSpc>
                  <a:spcPct val="90000"/>
                </a:lnSpc>
                <a:spcBef>
                  <a:spcPts val="0"/>
                </a:spcBef>
                <a:spcAft>
                  <a:spcPts val="0"/>
                </a:spcAft>
                <a:buClr>
                  <a:prstClr val="black"/>
                </a:buClr>
                <a:buSzTx/>
                <a:buFont typeface="Cambria"/>
                <a:buChar char="•"/>
                <a:tabLst/>
                <a:defRPr/>
              </a:pPr>
              <a:endParaRPr kumimoji="0" sz="1067" b="0" i="0" u="none" strike="noStrike" kern="0" cap="none" spc="0" normalizeH="0" baseline="0" noProof="0">
                <a:ln>
                  <a:noFill/>
                </a:ln>
                <a:solidFill>
                  <a:prstClr val="black"/>
                </a:solidFill>
                <a:effectLst/>
                <a:uLnTx/>
                <a:uFillTx/>
                <a:latin typeface="Cambria"/>
                <a:ea typeface="Cambria"/>
                <a:cs typeface="Cambria"/>
                <a:sym typeface="Cambria"/>
              </a:endParaRPr>
            </a:p>
          </p:txBody>
        </p:sp>
        <p:sp>
          <p:nvSpPr>
            <p:cNvPr id="22" name="Shape 1156"/>
            <p:cNvSpPr/>
            <p:nvPr/>
          </p:nvSpPr>
          <p:spPr>
            <a:xfrm>
              <a:off x="0" y="2284081"/>
              <a:ext cx="3882600" cy="5436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4" name="Shape 1158"/>
            <p:cNvSpPr/>
            <p:nvPr/>
          </p:nvSpPr>
          <p:spPr>
            <a:xfrm rot="5400000">
              <a:off x="7174248" y="-325281"/>
              <a:ext cx="434700" cy="6902700"/>
            </a:xfrm>
            <a:prstGeom prst="round2SameRect">
              <a:avLst>
                <a:gd name="adj1" fmla="val 16667"/>
                <a:gd name="adj2" fmla="val 0"/>
              </a:avLst>
            </a:prstGeom>
            <a:solidFill>
              <a:srgbClr val="D2D2D2">
                <a:alpha val="89800"/>
              </a:srgbClr>
            </a:solidFill>
            <a:ln w="3175" cap="flat" cmpd="sng">
              <a:solidFill>
                <a:srgbClr val="00170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5" name="Shape 1159"/>
            <p:cNvSpPr txBox="1"/>
            <p:nvPr/>
          </p:nvSpPr>
          <p:spPr>
            <a:xfrm>
              <a:off x="3882750" y="2930316"/>
              <a:ext cx="6881400" cy="392399"/>
            </a:xfrm>
            <a:prstGeom prst="rect">
              <a:avLst/>
            </a:prstGeom>
            <a:noFill/>
            <a:ln>
              <a:noFill/>
            </a:ln>
          </p:spPr>
          <p:txBody>
            <a:bodyPr lIns="247667" tIns="123833" rIns="247667" bIns="123833" anchor="ctr" anchorCtr="0">
              <a:noAutofit/>
            </a:bodyPr>
            <a:lstStyle/>
            <a:p>
              <a:pPr marL="50799" marR="0" lvl="1" indent="-50799" defTabSz="914400" eaLnBrk="1" fontAlgn="auto" latinLnBrk="0" hangingPunct="1">
                <a:lnSpc>
                  <a:spcPct val="90000"/>
                </a:lnSpc>
                <a:spcBef>
                  <a:spcPts val="0"/>
                </a:spcBef>
                <a:spcAft>
                  <a:spcPts val="0"/>
                </a:spcAft>
                <a:buClr>
                  <a:prstClr val="black"/>
                </a:buClr>
                <a:buSzTx/>
                <a:buFont typeface="Cambria"/>
                <a:buChar char="•"/>
                <a:tabLst/>
                <a:defRPr/>
              </a:pPr>
              <a:endParaRPr kumimoji="0" sz="1067" b="0" i="0" u="none" strike="noStrike" kern="0" cap="none" spc="0" normalizeH="0" baseline="0" noProof="0">
                <a:ln>
                  <a:noFill/>
                </a:ln>
                <a:solidFill>
                  <a:prstClr val="black"/>
                </a:solidFill>
                <a:effectLst/>
                <a:uLnTx/>
                <a:uFillTx/>
                <a:latin typeface="Cambria"/>
                <a:ea typeface="Cambria"/>
                <a:cs typeface="Cambria"/>
                <a:sym typeface="Cambria"/>
              </a:endParaRPr>
            </a:p>
          </p:txBody>
        </p:sp>
        <p:sp>
          <p:nvSpPr>
            <p:cNvPr id="26" name="Shape 1160"/>
            <p:cNvSpPr/>
            <p:nvPr/>
          </p:nvSpPr>
          <p:spPr>
            <a:xfrm>
              <a:off x="0" y="2854742"/>
              <a:ext cx="3882600" cy="5436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7" name="Shape 1161"/>
            <p:cNvSpPr txBox="1"/>
            <p:nvPr/>
          </p:nvSpPr>
          <p:spPr>
            <a:xfrm>
              <a:off x="26531" y="2881274"/>
              <a:ext cx="3662360" cy="516151"/>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sz="1600" b="0" i="0" u="none" strike="noStrike" kern="0" cap="none" spc="0" normalizeH="0" baseline="0" noProof="0">
                <a:ln>
                  <a:noFill/>
                </a:ln>
                <a:solidFill>
                  <a:prstClr val="white"/>
                </a:solidFill>
                <a:effectLst/>
                <a:uLnTx/>
                <a:uFillTx/>
                <a:latin typeface="Cambria"/>
                <a:ea typeface="Cambria"/>
                <a:cs typeface="Cambria"/>
                <a:sym typeface="Cambria"/>
              </a:endParaRPr>
            </a:p>
          </p:txBody>
        </p:sp>
        <p:sp>
          <p:nvSpPr>
            <p:cNvPr id="28" name="Shape 1162"/>
            <p:cNvSpPr/>
            <p:nvPr/>
          </p:nvSpPr>
          <p:spPr>
            <a:xfrm rot="5400000">
              <a:off x="7174248" y="245378"/>
              <a:ext cx="434700" cy="6902700"/>
            </a:xfrm>
            <a:prstGeom prst="round2SameRect">
              <a:avLst>
                <a:gd name="adj1" fmla="val 16667"/>
                <a:gd name="adj2" fmla="val 0"/>
              </a:avLst>
            </a:prstGeom>
            <a:solidFill>
              <a:srgbClr val="D2D2D2">
                <a:alpha val="89800"/>
              </a:srgbClr>
            </a:solidFill>
            <a:ln w="3175" cap="flat" cmpd="sng">
              <a:solidFill>
                <a:srgbClr val="00170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9" name="Shape 1163"/>
            <p:cNvSpPr txBox="1"/>
            <p:nvPr/>
          </p:nvSpPr>
          <p:spPr>
            <a:xfrm>
              <a:off x="3882750" y="3500978"/>
              <a:ext cx="6881400" cy="392400"/>
            </a:xfrm>
            <a:prstGeom prst="rect">
              <a:avLst/>
            </a:prstGeom>
            <a:noFill/>
            <a:ln>
              <a:noFill/>
            </a:ln>
          </p:spPr>
          <p:txBody>
            <a:bodyPr lIns="247667" tIns="123833" rIns="247667" bIns="123833" anchor="ctr" anchorCtr="0">
              <a:noAutofit/>
            </a:bodyPr>
            <a:lstStyle/>
            <a:p>
              <a:pPr marL="50799" marR="0" lvl="1" indent="-50799" defTabSz="914400" eaLnBrk="1" fontAlgn="auto" latinLnBrk="0" hangingPunct="1">
                <a:lnSpc>
                  <a:spcPct val="90000"/>
                </a:lnSpc>
                <a:spcBef>
                  <a:spcPts val="0"/>
                </a:spcBef>
                <a:spcAft>
                  <a:spcPts val="0"/>
                </a:spcAft>
                <a:buClr>
                  <a:prstClr val="black"/>
                </a:buClr>
                <a:buSzTx/>
                <a:buFont typeface="Cambria"/>
                <a:buChar char="•"/>
                <a:tabLst/>
                <a:defRPr/>
              </a:pPr>
              <a:endParaRPr kumimoji="0" sz="1067" b="0" i="0" u="none" strike="noStrike" kern="0" cap="none" spc="0" normalizeH="0" baseline="0" noProof="0">
                <a:ln>
                  <a:noFill/>
                </a:ln>
                <a:solidFill>
                  <a:prstClr val="black"/>
                </a:solidFill>
                <a:effectLst/>
                <a:uLnTx/>
                <a:uFillTx/>
                <a:latin typeface="Cambria"/>
                <a:ea typeface="Cambria"/>
                <a:cs typeface="Cambria"/>
                <a:sym typeface="Cambria"/>
              </a:endParaRPr>
            </a:p>
          </p:txBody>
        </p:sp>
        <p:sp>
          <p:nvSpPr>
            <p:cNvPr id="30" name="Shape 1164"/>
            <p:cNvSpPr/>
            <p:nvPr/>
          </p:nvSpPr>
          <p:spPr>
            <a:xfrm>
              <a:off x="0" y="3425405"/>
              <a:ext cx="3882600" cy="5436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2" name="Shape 1166"/>
            <p:cNvSpPr/>
            <p:nvPr/>
          </p:nvSpPr>
          <p:spPr>
            <a:xfrm rot="5400000">
              <a:off x="7174248" y="816040"/>
              <a:ext cx="434700" cy="6902700"/>
            </a:xfrm>
            <a:prstGeom prst="round2SameRect">
              <a:avLst>
                <a:gd name="adj1" fmla="val 16667"/>
                <a:gd name="adj2" fmla="val 0"/>
              </a:avLst>
            </a:prstGeom>
            <a:solidFill>
              <a:srgbClr val="D2D2D2">
                <a:alpha val="89800"/>
              </a:srgbClr>
            </a:solidFill>
            <a:ln w="3175" cap="flat" cmpd="sng">
              <a:solidFill>
                <a:srgbClr val="00170F">
                  <a:alpha val="89800"/>
                </a:srgbClr>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3" name="Shape 1167"/>
            <p:cNvSpPr txBox="1"/>
            <p:nvPr/>
          </p:nvSpPr>
          <p:spPr>
            <a:xfrm>
              <a:off x="3882750" y="4104960"/>
              <a:ext cx="5868448" cy="359078"/>
            </a:xfrm>
            <a:prstGeom prst="rect">
              <a:avLst/>
            </a:prstGeom>
            <a:noFill/>
            <a:ln>
              <a:noFill/>
            </a:ln>
          </p:spPr>
          <p:txBody>
            <a:bodyPr lIns="247667" tIns="123833" rIns="247667" bIns="123833" anchor="ctr" anchorCtr="0">
              <a:noAutofit/>
            </a:bodyPr>
            <a:lstStyle/>
            <a:p>
              <a:pPr marL="50799" marR="0" lvl="1" indent="-50799" defTabSz="914400" eaLnBrk="1" fontAlgn="auto" latinLnBrk="0" hangingPunct="1">
                <a:lnSpc>
                  <a:spcPct val="90000"/>
                </a:lnSpc>
                <a:spcBef>
                  <a:spcPts val="0"/>
                </a:spcBef>
                <a:spcAft>
                  <a:spcPts val="0"/>
                </a:spcAft>
                <a:buClr>
                  <a:prstClr val="black"/>
                </a:buClr>
                <a:buSzTx/>
                <a:buFont typeface="Cambria"/>
                <a:buChar char="•"/>
                <a:tabLst/>
                <a:defRPr/>
              </a:pPr>
              <a:endParaRPr kumimoji="0" sz="1067" b="0" i="0" u="none" strike="noStrike" kern="0" cap="none" spc="0" normalizeH="0" baseline="0" noProof="0">
                <a:ln>
                  <a:noFill/>
                </a:ln>
                <a:solidFill>
                  <a:prstClr val="black"/>
                </a:solidFill>
                <a:effectLst/>
                <a:uLnTx/>
                <a:uFillTx/>
                <a:latin typeface="Cambria"/>
                <a:ea typeface="Cambria"/>
                <a:cs typeface="Cambria"/>
                <a:sym typeface="Cambria"/>
              </a:endParaRPr>
            </a:p>
          </p:txBody>
        </p:sp>
        <p:sp>
          <p:nvSpPr>
            <p:cNvPr id="34" name="Shape 1168"/>
            <p:cNvSpPr/>
            <p:nvPr/>
          </p:nvSpPr>
          <p:spPr>
            <a:xfrm>
              <a:off x="0" y="3996066"/>
              <a:ext cx="3882600" cy="5436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grpSp>
      <p:sp>
        <p:nvSpPr>
          <p:cNvPr id="40" name="Shape 1174"/>
          <p:cNvSpPr txBox="1"/>
          <p:nvPr/>
        </p:nvSpPr>
        <p:spPr>
          <a:xfrm>
            <a:off x="796983" y="491335"/>
            <a:ext cx="9956800" cy="740800"/>
          </a:xfrm>
          <a:prstGeom prst="rect">
            <a:avLst/>
          </a:prstGeom>
          <a:noFill/>
          <a:ln>
            <a:noFill/>
          </a:ln>
        </p:spPr>
        <p:txBody>
          <a:bodyPr lIns="91433" tIns="45700" rIns="91433" bIns="45700" anchor="t" anchorCtr="0">
            <a:noAutofit/>
          </a:bodyPr>
          <a:lstStyle/>
          <a:p>
            <a:pPr>
              <a:buClr>
                <a:srgbClr val="000000"/>
              </a:buClr>
              <a:buSzPct val="25000"/>
            </a:pPr>
            <a:r>
              <a:rPr lang="en" sz="3000" b="1" dirty="0">
                <a:solidFill>
                  <a:srgbClr val="000000"/>
                </a:solidFill>
                <a:latin typeface="Cambria"/>
                <a:ea typeface="Cambria"/>
                <a:cs typeface="Cambria"/>
                <a:sym typeface="Cambria"/>
              </a:rPr>
              <a:t>Unique Attributes</a:t>
            </a:r>
            <a:endParaRPr lang="en" sz="3733">
              <a:solidFill>
                <a:srgbClr val="000000"/>
              </a:solidFill>
              <a:latin typeface="Cambria"/>
              <a:ea typeface="Cambria"/>
              <a:cs typeface="Cambria"/>
              <a:sym typeface="Cambria"/>
            </a:endParaRPr>
          </a:p>
        </p:txBody>
      </p:sp>
      <p:sp>
        <p:nvSpPr>
          <p:cNvPr id="54" name="Shape 1032"/>
          <p:cNvSpPr txBox="1"/>
          <p:nvPr/>
        </p:nvSpPr>
        <p:spPr>
          <a:xfrm>
            <a:off x="4475247" y="3115294"/>
            <a:ext cx="6745203" cy="403111"/>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Is the top market cap healthcare stock on Wall Street and remains one of the most diversified healthcare companies.</a:t>
            </a:r>
          </a:p>
        </p:txBody>
      </p:sp>
      <p:sp>
        <p:nvSpPr>
          <p:cNvPr id="55" name="Shape 1034"/>
          <p:cNvSpPr txBox="1"/>
          <p:nvPr/>
        </p:nvSpPr>
        <p:spPr>
          <a:xfrm>
            <a:off x="710515" y="3113148"/>
            <a:ext cx="3466234" cy="405258"/>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dirty="0">
                <a:ln>
                  <a:noFill/>
                </a:ln>
                <a:solidFill>
                  <a:prstClr val="white"/>
                </a:solidFill>
                <a:effectLst/>
                <a:uLnTx/>
                <a:uFillTx/>
                <a:latin typeface="Cambria"/>
                <a:ea typeface="Cambria"/>
                <a:cs typeface="Cambria"/>
                <a:sym typeface="Cambria"/>
              </a:rPr>
              <a:t>Johnson &amp; Johnson</a:t>
            </a:r>
          </a:p>
        </p:txBody>
      </p:sp>
      <p:sp>
        <p:nvSpPr>
          <p:cNvPr id="56" name="Shape 1036"/>
          <p:cNvSpPr txBox="1"/>
          <p:nvPr/>
        </p:nvSpPr>
        <p:spPr>
          <a:xfrm>
            <a:off x="4475247" y="3682862"/>
            <a:ext cx="6640429" cy="404067"/>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15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Microsoft’s mobile first, cloud first reorganization provides a more cohesive strategy to deliver services in a world changing to cloud and mobility from PC and server.</a:t>
            </a:r>
          </a:p>
        </p:txBody>
      </p:sp>
      <p:sp>
        <p:nvSpPr>
          <p:cNvPr id="57" name="Shape 1038"/>
          <p:cNvSpPr txBox="1"/>
          <p:nvPr/>
        </p:nvSpPr>
        <p:spPr>
          <a:xfrm>
            <a:off x="765403" y="3675744"/>
            <a:ext cx="3466234" cy="405258"/>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dirty="0">
                <a:ln>
                  <a:noFill/>
                </a:ln>
                <a:solidFill>
                  <a:prstClr val="white"/>
                </a:solidFill>
                <a:effectLst/>
                <a:uLnTx/>
                <a:uFillTx/>
                <a:latin typeface="Cambria"/>
                <a:ea typeface="Cambria"/>
                <a:cs typeface="Cambria"/>
                <a:sym typeface="Cambria"/>
              </a:rPr>
              <a:t>Microsoft, Corp.</a:t>
            </a:r>
          </a:p>
        </p:txBody>
      </p:sp>
      <p:sp>
        <p:nvSpPr>
          <p:cNvPr id="58" name="Shape 1080"/>
          <p:cNvSpPr txBox="1"/>
          <p:nvPr/>
        </p:nvSpPr>
        <p:spPr>
          <a:xfrm>
            <a:off x="4489486" y="4217324"/>
            <a:ext cx="6626190" cy="355112"/>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The world’s largest asset management firm with $4.77 trillion in assets under management.</a:t>
            </a:r>
          </a:p>
        </p:txBody>
      </p:sp>
      <p:sp>
        <p:nvSpPr>
          <p:cNvPr id="59" name="Shape 1084"/>
          <p:cNvSpPr txBox="1"/>
          <p:nvPr/>
        </p:nvSpPr>
        <p:spPr>
          <a:xfrm>
            <a:off x="4489486" y="4775025"/>
            <a:ext cx="6797640" cy="376810"/>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Leading global provider of insurance, annuities and employee benefit programs. Holds leading market positions in the U.S., Japan, LATAM, and EMEA.</a:t>
            </a:r>
          </a:p>
        </p:txBody>
      </p:sp>
      <p:sp>
        <p:nvSpPr>
          <p:cNvPr id="60" name="Shape 1082"/>
          <p:cNvSpPr txBox="1"/>
          <p:nvPr/>
        </p:nvSpPr>
        <p:spPr>
          <a:xfrm>
            <a:off x="756156" y="4219839"/>
            <a:ext cx="3475481" cy="404912"/>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a:ln>
                  <a:noFill/>
                </a:ln>
                <a:solidFill>
                  <a:prstClr val="white"/>
                </a:solidFill>
                <a:effectLst/>
                <a:uLnTx/>
                <a:uFillTx/>
                <a:latin typeface="Cambria"/>
                <a:ea typeface="Cambria"/>
                <a:cs typeface="Cambria"/>
                <a:sym typeface="Cambria"/>
              </a:rPr>
              <a:t>BlackRock</a:t>
            </a:r>
          </a:p>
        </p:txBody>
      </p:sp>
      <p:sp>
        <p:nvSpPr>
          <p:cNvPr id="61" name="Shape 1086"/>
          <p:cNvSpPr txBox="1"/>
          <p:nvPr/>
        </p:nvSpPr>
        <p:spPr>
          <a:xfrm>
            <a:off x="721918" y="4747947"/>
            <a:ext cx="3475481" cy="404912"/>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dirty="0">
                <a:ln>
                  <a:noFill/>
                </a:ln>
                <a:solidFill>
                  <a:prstClr val="white"/>
                </a:solidFill>
                <a:effectLst/>
                <a:uLnTx/>
                <a:uFillTx/>
                <a:latin typeface="Cambria"/>
                <a:ea typeface="Cambria"/>
                <a:cs typeface="Cambria"/>
                <a:sym typeface="Cambria"/>
              </a:rPr>
              <a:t>Metlife, Inc.</a:t>
            </a:r>
          </a:p>
        </p:txBody>
      </p:sp>
      <p:sp>
        <p:nvSpPr>
          <p:cNvPr id="62" name="Shape 1128"/>
          <p:cNvSpPr txBox="1"/>
          <p:nvPr/>
        </p:nvSpPr>
        <p:spPr>
          <a:xfrm>
            <a:off x="4516020" y="5302439"/>
            <a:ext cx="5723355" cy="416549"/>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15000"/>
              </a:lnSpc>
              <a:spcBef>
                <a:spcPts val="0"/>
              </a:spcBef>
              <a:spcAft>
                <a:spcPts val="0"/>
              </a:spcAft>
              <a:buClrTx/>
              <a:buSzTx/>
              <a:buFontTx/>
              <a:buNone/>
              <a:tabLst/>
              <a:defRPr/>
            </a:pPr>
            <a:r>
              <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rPr>
              <a:t>According to 2013 data, Apple earns $71,523 of profit per minute</a:t>
            </a:r>
            <a:r>
              <a:rPr kumimoji="0" lang="en" sz="1333" b="0" i="0" u="none" strike="noStrike" kern="0" cap="none" spc="0" normalizeH="0" baseline="0" noProof="0" dirty="0">
                <a:ln>
                  <a:noFill/>
                </a:ln>
                <a:solidFill>
                  <a:prstClr val="black"/>
                </a:solidFill>
                <a:effectLst/>
                <a:uLnTx/>
                <a:uFillTx/>
                <a:latin typeface="Cambria"/>
                <a:ea typeface="Cambria"/>
                <a:cs typeface="Cambria"/>
                <a:sym typeface="Cambria"/>
              </a:rPr>
              <a:t>.</a:t>
            </a:r>
          </a:p>
        </p:txBody>
      </p:sp>
      <p:sp>
        <p:nvSpPr>
          <p:cNvPr id="63" name="Shape 1130"/>
          <p:cNvSpPr txBox="1"/>
          <p:nvPr/>
        </p:nvSpPr>
        <p:spPr>
          <a:xfrm>
            <a:off x="803510" y="5261073"/>
            <a:ext cx="3458796" cy="458274"/>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600" b="0" i="0" u="none" strike="noStrike" kern="0" cap="none" spc="0" normalizeH="0" baseline="0" noProof="0" dirty="0">
                <a:ln>
                  <a:noFill/>
                </a:ln>
                <a:solidFill>
                  <a:prstClr val="white"/>
                </a:solidFill>
                <a:effectLst/>
                <a:uLnTx/>
                <a:uFillTx/>
                <a:latin typeface="Cambria"/>
                <a:ea typeface="Cambria"/>
                <a:cs typeface="Cambria"/>
                <a:sym typeface="Cambria"/>
              </a:rPr>
              <a:t>Apple, Inc.</a:t>
            </a:r>
          </a:p>
        </p:txBody>
      </p:sp>
    </p:spTree>
    <p:extLst>
      <p:ext uri="{BB962C8B-B14F-4D97-AF65-F5344CB8AC3E}">
        <p14:creationId xmlns:p14="http://schemas.microsoft.com/office/powerpoint/2010/main" val="364315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181028" y="2862813"/>
            <a:ext cx="4154302" cy="901825"/>
          </a:xfrm>
        </p:spPr>
        <p:txBody>
          <a:bodyPr lIns="91440" tIns="45720" rIns="91440" bIns="45720" anchor="t"/>
          <a:lstStyle/>
          <a:p>
            <a:r>
              <a:rPr lang="en-US" sz="4500" dirty="0">
                <a:latin typeface="Cambria" charset="0"/>
                <a:ea typeface="Cambria" charset="0"/>
                <a:cs typeface="Cambria" charset="0"/>
              </a:rPr>
              <a:t>Risk Analysis </a:t>
            </a:r>
            <a:endParaRPr lang="en-US" sz="4267" dirty="0">
              <a:latin typeface="Calibri"/>
            </a:endParaRPr>
          </a:p>
        </p:txBody>
      </p:sp>
      <p:sp>
        <p:nvSpPr>
          <p:cNvPr id="6" name="Text Placeholder 5"/>
          <p:cNvSpPr>
            <a:spLocks noGrp="1"/>
          </p:cNvSpPr>
          <p:nvPr>
            <p:ph type="body" idx="1"/>
          </p:nvPr>
        </p:nvSpPr>
        <p:spPr>
          <a:xfrm>
            <a:off x="7181028" y="2611457"/>
            <a:ext cx="1991547" cy="502712"/>
          </a:xfrm>
        </p:spPr>
        <p:txBody>
          <a:bodyPr lIns="91440" tIns="45720" rIns="91440" bIns="45720" anchor="b"/>
          <a:lstStyle/>
          <a:p>
            <a:r>
              <a:rPr lang="en-US" sz="2500" dirty="0">
                <a:solidFill>
                  <a:srgbClr val="005A3C"/>
                </a:solidFill>
                <a:latin typeface="Cambria" charset="0"/>
                <a:ea typeface="Cambria" charset="0"/>
                <a:cs typeface="Cambria" charset="0"/>
              </a:rPr>
              <a:t>Spring 2016</a:t>
            </a:r>
            <a:endParaRPr lang="en-US" dirty="0">
              <a:latin typeface="Calibri"/>
            </a:endParaRPr>
          </a:p>
        </p:txBody>
      </p:sp>
      <p:sp>
        <p:nvSpPr>
          <p:cNvPr id="7" name="Slide Number Placeholder 17"/>
          <p:cNvSpPr>
            <a:spLocks noGrp="1"/>
          </p:cNvSpPr>
          <p:nvPr>
            <p:ph type="sldNum" sz="quarter" idx="12"/>
          </p:nvPr>
        </p:nvSpPr>
        <p:spPr>
          <a:xfrm>
            <a:off x="11478491"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49</a:t>
            </a:fld>
            <a:endParaRPr lang="en-US" dirty="0">
              <a:solidFill>
                <a:prstClr val="black"/>
              </a:solidFill>
            </a:endParaRPr>
          </a:p>
        </p:txBody>
      </p:sp>
      <p:graphicFrame>
        <p:nvGraphicFramePr>
          <p:cNvPr id="8" name="Diagram 1"/>
          <p:cNvGraphicFramePr/>
          <p:nvPr>
            <p:extLst>
              <p:ext uri="{D42A27DB-BD31-4B8C-83A1-F6EECF244321}">
                <p14:modId xmlns:p14="http://schemas.microsoft.com/office/powerpoint/2010/main" val="417411047"/>
              </p:ext>
            </p:extLst>
          </p:nvPr>
        </p:nvGraphicFramePr>
        <p:xfrm>
          <a:off x="266701" y="5816601"/>
          <a:ext cx="11658600" cy="461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2"/>
          <p:cNvPicPr>
            <a:picLocks noChangeAspect="1"/>
          </p:cNvPicPr>
          <p:nvPr/>
        </p:nvPicPr>
        <p:blipFill>
          <a:blip r:embed="rId8"/>
          <a:stretch>
            <a:fillRect/>
          </a:stretch>
        </p:blipFill>
        <p:spPr>
          <a:xfrm>
            <a:off x="1066228" y="939128"/>
            <a:ext cx="4401693" cy="4749196"/>
          </a:xfrm>
          <a:prstGeom prst="rect">
            <a:avLst/>
          </a:prstGeom>
        </p:spPr>
      </p:pic>
    </p:spTree>
    <p:extLst>
      <p:ext uri="{BB962C8B-B14F-4D97-AF65-F5344CB8AC3E}">
        <p14:creationId xmlns:p14="http://schemas.microsoft.com/office/powerpoint/2010/main" val="1834103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088967374"/>
              </p:ext>
            </p:extLst>
          </p:nvPr>
        </p:nvGraphicFramePr>
        <p:xfrm>
          <a:off x="1184913" y="1657551"/>
          <a:ext cx="9956800" cy="4251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11499273" y="6490855"/>
            <a:ext cx="508000" cy="228600"/>
          </a:xfrm>
        </p:spPr>
        <p:txBody>
          <a:bodyPr/>
          <a:lstStyle/>
          <a:p>
            <a:fld id="{C4C5411A-C02D-49EF-A313-6C2D6A9C6A32}" type="slidenum">
              <a:rPr lang="en-US" smtClean="0">
                <a:solidFill>
                  <a:prstClr val="black"/>
                </a:solidFill>
              </a:rPr>
              <a:pPr/>
              <a:t>5</a:t>
            </a:fld>
            <a:endParaRPr lang="en-US" dirty="0">
              <a:solidFill>
                <a:prstClr val="black"/>
              </a:solidFill>
            </a:endParaRPr>
          </a:p>
        </p:txBody>
      </p:sp>
      <p:sp>
        <p:nvSpPr>
          <p:cNvPr id="6" name="Title 7"/>
          <p:cNvSpPr>
            <a:spLocks noGrp="1"/>
          </p:cNvSpPr>
          <p:nvPr>
            <p:ph type="title"/>
          </p:nvPr>
        </p:nvSpPr>
        <p:spPr>
          <a:xfrm>
            <a:off x="796985" y="491336"/>
            <a:ext cx="9956800" cy="740664"/>
          </a:xfrm>
        </p:spPr>
        <p:txBody>
          <a:bodyPr/>
          <a:lstStyle/>
          <a:p>
            <a:pPr algn="ctr"/>
            <a:r>
              <a:rPr lang="en-US" sz="3000" b="1" dirty="0">
                <a:latin typeface="Cambria" panose="02040503050406030204" pitchFamily="18" charset="0"/>
              </a:rPr>
              <a:t>Sellinger Applied Portfolio Overview</a:t>
            </a:r>
            <a:endParaRPr lang="en-US" dirty="0"/>
          </a:p>
        </p:txBody>
      </p:sp>
    </p:spTree>
    <p:extLst>
      <p:ext uri="{BB962C8B-B14F-4D97-AF65-F5344CB8AC3E}">
        <p14:creationId xmlns:p14="http://schemas.microsoft.com/office/powerpoint/2010/main" val="5051079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49050" y="6534150"/>
            <a:ext cx="508000" cy="228600"/>
          </a:xfrm>
        </p:spPr>
        <p:txBody>
          <a:bodyPr/>
          <a:lstStyle/>
          <a:p>
            <a:fld id="{C4C5411A-C02D-49EF-A313-6C2D6A9C6A32}" type="slidenum">
              <a:rPr lang="en-US" smtClean="0">
                <a:solidFill>
                  <a:prstClr val="black"/>
                </a:solidFill>
              </a:rPr>
              <a:pPr/>
              <a:t>50</a:t>
            </a:fld>
            <a:endParaRPr lang="en-US" dirty="0">
              <a:solidFill>
                <a:prstClr val="black"/>
              </a:solidFill>
            </a:endParaRPr>
          </a:p>
        </p:txBody>
      </p:sp>
      <p:graphicFrame>
        <p:nvGraphicFramePr>
          <p:cNvPr id="7" name="Chart 6"/>
          <p:cNvGraphicFramePr>
            <a:graphicFrameLocks/>
          </p:cNvGraphicFramePr>
          <p:nvPr>
            <p:extLst>
              <p:ext uri="{D42A27DB-BD31-4B8C-83A1-F6EECF244321}">
                <p14:modId xmlns:p14="http://schemas.microsoft.com/office/powerpoint/2010/main" val="956680615"/>
              </p:ext>
            </p:extLst>
          </p:nvPr>
        </p:nvGraphicFramePr>
        <p:xfrm>
          <a:off x="5314441" y="942071"/>
          <a:ext cx="5944606" cy="4997877"/>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383898" y="942071"/>
            <a:ext cx="3727877" cy="901303"/>
          </a:xfrm>
          <a:prstGeom prst="rect">
            <a:avLst/>
          </a:prstGeom>
          <a:solidFill>
            <a:srgbClr val="D2D2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A3C"/>
                </a:solidFill>
                <a:latin typeface="Cambria" panose="02040503050406030204" pitchFamily="18" charset="0"/>
              </a:rPr>
              <a:t>Portfolio Risk Analysis: Standard Deviation</a:t>
            </a:r>
            <a:endParaRPr lang="en-US" sz="2400" dirty="0">
              <a:solidFill>
                <a:srgbClr val="436C3C"/>
              </a:solidFill>
              <a:latin typeface="Cambria" panose="02040503050406030204" pitchFamily="18" charset="0"/>
            </a:endParaRPr>
          </a:p>
        </p:txBody>
      </p:sp>
      <p:sp>
        <p:nvSpPr>
          <p:cNvPr id="10" name="Oval 22"/>
          <p:cNvSpPr/>
          <p:nvPr/>
        </p:nvSpPr>
        <p:spPr>
          <a:xfrm>
            <a:off x="405928" y="2407658"/>
            <a:ext cx="1500022" cy="1212783"/>
          </a:xfrm>
          <a:prstGeom prst="ellipse">
            <a:avLst/>
          </a:prstGeom>
          <a:solidFill>
            <a:srgbClr val="005A3C"/>
          </a:solidFill>
          <a:ln>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mbria" panose="02040503050406030204" pitchFamily="18" charset="0"/>
              </a:rPr>
              <a:t>SAP</a:t>
            </a:r>
            <a:endParaRPr lang="en-US" dirty="0">
              <a:solidFill>
                <a:schemeClr val="tx1"/>
              </a:solidFill>
              <a:latin typeface="Cambria" panose="02040503050406030204" pitchFamily="18" charset="0"/>
            </a:endParaRPr>
          </a:p>
          <a:p>
            <a:pPr algn="ctr"/>
            <a:r>
              <a:rPr lang="el-GR" sz="1400" i="1" dirty="0">
                <a:solidFill>
                  <a:schemeClr val="bg1"/>
                </a:solidFill>
                <a:latin typeface="Cambria" panose="02040503050406030204" pitchFamily="18" charset="0"/>
              </a:rPr>
              <a:t>σ</a:t>
            </a:r>
            <a:r>
              <a:rPr lang="en-US" sz="1400" i="1" dirty="0">
                <a:solidFill>
                  <a:schemeClr val="bg1"/>
                </a:solidFill>
                <a:latin typeface="Cambria" panose="02040503050406030204" pitchFamily="18" charset="0"/>
              </a:rPr>
              <a:t> = 1.18</a:t>
            </a:r>
            <a:endParaRPr lang="en-US" sz="1400" dirty="0">
              <a:solidFill>
                <a:schemeClr val="tx1"/>
              </a:solidFill>
              <a:latin typeface="Cambria" panose="02040503050406030204" pitchFamily="18" charset="0"/>
            </a:endParaRPr>
          </a:p>
        </p:txBody>
      </p:sp>
      <p:sp>
        <p:nvSpPr>
          <p:cNvPr id="11" name="Oval 25"/>
          <p:cNvSpPr/>
          <p:nvPr/>
        </p:nvSpPr>
        <p:spPr>
          <a:xfrm>
            <a:off x="2496420" y="2407657"/>
            <a:ext cx="1500022" cy="1212783"/>
          </a:xfrm>
          <a:prstGeom prst="ellipse">
            <a:avLst/>
          </a:prstGeom>
          <a:solidFill>
            <a:srgbClr val="D2D2D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5A3C"/>
                </a:solidFill>
                <a:latin typeface="Cambria" panose="02040503050406030204" pitchFamily="18" charset="0"/>
              </a:rPr>
              <a:t>S&amp;P 500</a:t>
            </a:r>
            <a:endParaRPr lang="en-US" dirty="0">
              <a:solidFill>
                <a:schemeClr val="tx1"/>
              </a:solidFill>
              <a:latin typeface="Cambria" panose="02040503050406030204" pitchFamily="18" charset="0"/>
            </a:endParaRPr>
          </a:p>
          <a:p>
            <a:pPr algn="ctr"/>
            <a:r>
              <a:rPr lang="el-GR" sz="1400" i="1" dirty="0">
                <a:solidFill>
                  <a:srgbClr val="005A3C"/>
                </a:solidFill>
                <a:latin typeface="Cambria" panose="02040503050406030204" pitchFamily="18" charset="0"/>
              </a:rPr>
              <a:t>σ</a:t>
            </a:r>
            <a:r>
              <a:rPr lang="en-US" sz="1400" i="1" dirty="0">
                <a:solidFill>
                  <a:srgbClr val="005A3C"/>
                </a:solidFill>
                <a:latin typeface="Cambria" panose="02040503050406030204" pitchFamily="18" charset="0"/>
              </a:rPr>
              <a:t> =1.0572</a:t>
            </a:r>
            <a:endParaRPr lang="en-US" sz="1400" dirty="0">
              <a:solidFill>
                <a:schemeClr val="tx1"/>
              </a:solidFill>
              <a:latin typeface="Cambria" panose="02040503050406030204" pitchFamily="18" charset="0"/>
            </a:endParaRPr>
          </a:p>
        </p:txBody>
      </p:sp>
      <p:sp>
        <p:nvSpPr>
          <p:cNvPr id="12" name="TextBox 28"/>
          <p:cNvSpPr txBox="1"/>
          <p:nvPr/>
        </p:nvSpPr>
        <p:spPr>
          <a:xfrm>
            <a:off x="1967037" y="2757289"/>
            <a:ext cx="561598" cy="369332"/>
          </a:xfrm>
          <a:prstGeom prst="rect">
            <a:avLst/>
          </a:prstGeom>
          <a:noFill/>
        </p:spPr>
        <p:txBody>
          <a:bodyPr wrap="square" rtlCol="0">
            <a:spAutoFit/>
          </a:bodyPr>
          <a:lstStyle/>
          <a:p>
            <a:r>
              <a:rPr lang="en-US" b="1" dirty="0">
                <a:latin typeface="Cambria" panose="02040503050406030204" pitchFamily="18" charset="0"/>
              </a:rPr>
              <a:t>VS.</a:t>
            </a:r>
          </a:p>
        </p:txBody>
      </p:sp>
      <p:sp>
        <p:nvSpPr>
          <p:cNvPr id="14" name="TextBox 33"/>
          <p:cNvSpPr txBox="1"/>
          <p:nvPr/>
        </p:nvSpPr>
        <p:spPr>
          <a:xfrm>
            <a:off x="367398" y="3986485"/>
            <a:ext cx="3633685" cy="369332"/>
          </a:xfrm>
          <a:prstGeom prst="rect">
            <a:avLst/>
          </a:prstGeom>
          <a:solidFill>
            <a:srgbClr val="D2D2D2"/>
          </a:solidFill>
          <a:effectLst>
            <a:outerShdw blurRad="50800" dist="38100" dir="2700000" algn="tl" rotWithShape="0">
              <a:prstClr val="black">
                <a:alpha val="40000"/>
              </a:prstClr>
            </a:outerShdw>
          </a:effectLst>
        </p:spPr>
        <p:txBody>
          <a:bodyPr wrap="square" rtlCol="0">
            <a:spAutoFit/>
          </a:bodyPr>
          <a:lstStyle/>
          <a:p>
            <a:pPr algn="ctr"/>
            <a:r>
              <a:rPr lang="en-US" dirty="0">
                <a:solidFill>
                  <a:srgbClr val="005A3C"/>
                </a:solidFill>
                <a:latin typeface="Cambria" panose="02040503050406030204" pitchFamily="18" charset="0"/>
              </a:rPr>
              <a:t>Sharpe Ratio</a:t>
            </a:r>
            <a:endParaRPr lang="en-US" dirty="0">
              <a:solidFill>
                <a:srgbClr val="436C3C"/>
              </a:solidFill>
              <a:latin typeface="Cambria" panose="02040503050406030204" pitchFamily="18" charset="0"/>
            </a:endParaRPr>
          </a:p>
        </p:txBody>
      </p:sp>
      <p:sp>
        <p:nvSpPr>
          <p:cNvPr id="15" name="TextBox 46"/>
          <p:cNvSpPr txBox="1"/>
          <p:nvPr/>
        </p:nvSpPr>
        <p:spPr>
          <a:xfrm>
            <a:off x="1751305" y="4754016"/>
            <a:ext cx="877716" cy="923330"/>
          </a:xfrm>
          <a:prstGeom prst="rect">
            <a:avLst/>
          </a:prstGeom>
          <a:noFill/>
        </p:spPr>
        <p:txBody>
          <a:bodyPr wrap="square" rtlCol="0">
            <a:spAutoFit/>
          </a:bodyPr>
          <a:lstStyle/>
          <a:p>
            <a:r>
              <a:rPr lang="en-US" sz="5400" dirty="0"/>
              <a:t>&gt;</a:t>
            </a:r>
          </a:p>
        </p:txBody>
      </p:sp>
      <p:sp>
        <p:nvSpPr>
          <p:cNvPr id="16" name="TextBox 1"/>
          <p:cNvSpPr txBox="1"/>
          <p:nvPr/>
        </p:nvSpPr>
        <p:spPr>
          <a:xfrm>
            <a:off x="2184307" y="4534355"/>
            <a:ext cx="1111828" cy="646331"/>
          </a:xfrm>
          <a:prstGeom prst="rect">
            <a:avLst/>
          </a:prstGeom>
          <a:noFill/>
        </p:spPr>
        <p:txBody>
          <a:bodyPr wrap="square" rtlCol="0">
            <a:spAutoFit/>
          </a:bodyPr>
          <a:lstStyle/>
          <a:p>
            <a:pPr algn="ctr"/>
            <a:r>
              <a:rPr lang="en-US" dirty="0">
                <a:latin typeface="Cambria" panose="02040503050406030204" pitchFamily="18" charset="0"/>
              </a:rPr>
              <a:t>S&amp;P 500 </a:t>
            </a:r>
          </a:p>
          <a:p>
            <a:pPr algn="ctr"/>
            <a:r>
              <a:rPr lang="en-US" dirty="0">
                <a:latin typeface="Cambria" panose="02040503050406030204" pitchFamily="18" charset="0"/>
              </a:rPr>
              <a:t>0.039</a:t>
            </a:r>
          </a:p>
        </p:txBody>
      </p:sp>
      <p:sp>
        <p:nvSpPr>
          <p:cNvPr id="17" name="TextBox 5"/>
          <p:cNvSpPr txBox="1"/>
          <p:nvPr/>
        </p:nvSpPr>
        <p:spPr>
          <a:xfrm>
            <a:off x="548639" y="4724231"/>
            <a:ext cx="1214599" cy="892552"/>
          </a:xfrm>
          <a:prstGeom prst="rect">
            <a:avLst/>
          </a:prstGeom>
          <a:noFill/>
        </p:spPr>
        <p:txBody>
          <a:bodyPr wrap="square" rtlCol="0">
            <a:spAutoFit/>
          </a:bodyPr>
          <a:lstStyle/>
          <a:p>
            <a:pPr algn="ctr"/>
            <a:r>
              <a:rPr lang="en-US" sz="2600" dirty="0">
                <a:latin typeface="Cambria" panose="02040503050406030204" pitchFamily="18" charset="0"/>
              </a:rPr>
              <a:t>SAP</a:t>
            </a:r>
          </a:p>
          <a:p>
            <a:pPr algn="ctr"/>
            <a:r>
              <a:rPr lang="en-US" sz="2600" dirty="0">
                <a:latin typeface="Cambria" panose="02040503050406030204" pitchFamily="18" charset="0"/>
              </a:rPr>
              <a:t>0.0548</a:t>
            </a:r>
          </a:p>
        </p:txBody>
      </p:sp>
      <p:sp>
        <p:nvSpPr>
          <p:cNvPr id="18" name="TextBox 3"/>
          <p:cNvSpPr txBox="1"/>
          <p:nvPr/>
        </p:nvSpPr>
        <p:spPr>
          <a:xfrm>
            <a:off x="2122594" y="5293617"/>
            <a:ext cx="1111828" cy="646331"/>
          </a:xfrm>
          <a:prstGeom prst="rect">
            <a:avLst/>
          </a:prstGeom>
          <a:noFill/>
        </p:spPr>
        <p:txBody>
          <a:bodyPr wrap="square" rtlCol="0">
            <a:spAutoFit/>
          </a:bodyPr>
          <a:lstStyle/>
          <a:p>
            <a:pPr algn="ctr"/>
            <a:r>
              <a:rPr lang="en-US" dirty="0">
                <a:latin typeface="Cambria" panose="02040503050406030204" pitchFamily="18" charset="0"/>
              </a:rPr>
              <a:t>DJI</a:t>
            </a:r>
          </a:p>
          <a:p>
            <a:pPr algn="ctr"/>
            <a:r>
              <a:rPr lang="en-US" dirty="0">
                <a:latin typeface="Cambria" panose="02040503050406030204" pitchFamily="18" charset="0"/>
              </a:rPr>
              <a:t>0.029</a:t>
            </a:r>
          </a:p>
        </p:txBody>
      </p:sp>
      <p:sp>
        <p:nvSpPr>
          <p:cNvPr id="19" name="TextBox 2"/>
          <p:cNvSpPr txBox="1"/>
          <p:nvPr/>
        </p:nvSpPr>
        <p:spPr>
          <a:xfrm>
            <a:off x="3099577" y="5031015"/>
            <a:ext cx="1111828" cy="646331"/>
          </a:xfrm>
          <a:prstGeom prst="rect">
            <a:avLst/>
          </a:prstGeom>
          <a:noFill/>
        </p:spPr>
        <p:txBody>
          <a:bodyPr wrap="square" rtlCol="0">
            <a:spAutoFit/>
          </a:bodyPr>
          <a:lstStyle/>
          <a:p>
            <a:pPr algn="ctr"/>
            <a:r>
              <a:rPr lang="en-US" dirty="0">
                <a:latin typeface="Cambria" panose="02040503050406030204" pitchFamily="18" charset="0"/>
              </a:rPr>
              <a:t>NSDQ</a:t>
            </a:r>
          </a:p>
          <a:p>
            <a:pPr algn="ctr"/>
            <a:r>
              <a:rPr lang="en-US" dirty="0">
                <a:latin typeface="Cambria" panose="02040503050406030204" pitchFamily="18" charset="0"/>
              </a:rPr>
              <a:t>0.038</a:t>
            </a:r>
          </a:p>
        </p:txBody>
      </p:sp>
    </p:spTree>
    <p:extLst>
      <p:ext uri="{BB962C8B-B14F-4D97-AF65-F5344CB8AC3E}">
        <p14:creationId xmlns:p14="http://schemas.microsoft.com/office/powerpoint/2010/main" val="35893539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58575" y="6486525"/>
            <a:ext cx="508000" cy="228600"/>
          </a:xfrm>
        </p:spPr>
        <p:txBody>
          <a:bodyPr/>
          <a:lstStyle/>
          <a:p>
            <a:fld id="{C4C5411A-C02D-49EF-A313-6C2D6A9C6A32}" type="slidenum">
              <a:rPr lang="en-US" smtClean="0">
                <a:solidFill>
                  <a:prstClr val="black"/>
                </a:solidFill>
              </a:rPr>
              <a:pPr/>
              <a:t>51</a:t>
            </a:fld>
            <a:endParaRPr lang="en-US" dirty="0">
              <a:solidFill>
                <a:prstClr val="black"/>
              </a:solidFill>
            </a:endParaRPr>
          </a:p>
        </p:txBody>
      </p:sp>
      <p:graphicFrame>
        <p:nvGraphicFramePr>
          <p:cNvPr id="7" name="Chart 6"/>
          <p:cNvGraphicFramePr>
            <a:graphicFrameLocks/>
          </p:cNvGraphicFramePr>
          <p:nvPr>
            <p:extLst>
              <p:ext uri="{D42A27DB-BD31-4B8C-83A1-F6EECF244321}">
                <p14:modId xmlns:p14="http://schemas.microsoft.com/office/powerpoint/2010/main" val="474513660"/>
              </p:ext>
            </p:extLst>
          </p:nvPr>
        </p:nvGraphicFramePr>
        <p:xfrm>
          <a:off x="5041127" y="942071"/>
          <a:ext cx="5968862" cy="5054304"/>
        </p:xfrm>
        <a:graphic>
          <a:graphicData uri="http://schemas.openxmlformats.org/drawingml/2006/chart">
            <c:chart xmlns:c="http://schemas.openxmlformats.org/drawingml/2006/chart" xmlns:r="http://schemas.openxmlformats.org/officeDocument/2006/relationships" r:id="rId2"/>
          </a:graphicData>
        </a:graphic>
      </p:graphicFrame>
      <p:sp>
        <p:nvSpPr>
          <p:cNvPr id="24" name="Rectangle 23"/>
          <p:cNvSpPr/>
          <p:nvPr/>
        </p:nvSpPr>
        <p:spPr>
          <a:xfrm>
            <a:off x="383898" y="942071"/>
            <a:ext cx="3727877" cy="901303"/>
          </a:xfrm>
          <a:prstGeom prst="rect">
            <a:avLst/>
          </a:prstGeom>
          <a:solidFill>
            <a:schemeClr val="bg1">
              <a:lumMod val="85000"/>
            </a:schemeClr>
          </a:solidFill>
          <a:ln>
            <a:solidFill>
              <a:srgbClr val="D2D2D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A3C"/>
                </a:solidFill>
                <a:latin typeface="Cambria" panose="02040503050406030204" pitchFamily="18" charset="0"/>
              </a:rPr>
              <a:t>Portfolio Risk Analysis: Beta</a:t>
            </a:r>
            <a:endParaRPr lang="en-US" sz="2400" dirty="0">
              <a:solidFill>
                <a:srgbClr val="436C3C"/>
              </a:solidFill>
              <a:latin typeface="Cambria" panose="02040503050406030204" pitchFamily="18" charset="0"/>
            </a:endParaRPr>
          </a:p>
        </p:txBody>
      </p:sp>
      <p:sp>
        <p:nvSpPr>
          <p:cNvPr id="25" name="Oval 22"/>
          <p:cNvSpPr/>
          <p:nvPr/>
        </p:nvSpPr>
        <p:spPr>
          <a:xfrm>
            <a:off x="405928" y="2407658"/>
            <a:ext cx="1500022" cy="1212783"/>
          </a:xfrm>
          <a:prstGeom prst="ellipse">
            <a:avLst/>
          </a:prstGeom>
          <a:solidFill>
            <a:srgbClr val="005A3C"/>
          </a:solidFill>
          <a:ln>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mbria" panose="02040503050406030204" pitchFamily="18" charset="0"/>
              </a:rPr>
              <a:t>SAP</a:t>
            </a:r>
            <a:endParaRPr lang="en-US" dirty="0">
              <a:solidFill>
                <a:schemeClr val="tx1"/>
              </a:solidFill>
              <a:latin typeface="Cambria" panose="02040503050406030204" pitchFamily="18" charset="0"/>
            </a:endParaRPr>
          </a:p>
          <a:p>
            <a:pPr algn="ctr"/>
            <a:r>
              <a:rPr lang="el-GR" sz="1400" i="1" dirty="0">
                <a:solidFill>
                  <a:schemeClr val="bg1"/>
                </a:solidFill>
                <a:latin typeface="Cambria" panose="02040503050406030204" pitchFamily="18" charset="0"/>
              </a:rPr>
              <a:t>β</a:t>
            </a:r>
            <a:r>
              <a:rPr lang="el-GR" sz="1400" i="1" dirty="0">
                <a:latin typeface="Cambria" panose="02040503050406030204" pitchFamily="18" charset="0"/>
              </a:rPr>
              <a:t> </a:t>
            </a:r>
            <a:r>
              <a:rPr lang="en-US" sz="1400" dirty="0">
                <a:solidFill>
                  <a:schemeClr val="bg1"/>
                </a:solidFill>
                <a:latin typeface="Cambria" panose="02040503050406030204" pitchFamily="18" charset="0"/>
              </a:rPr>
              <a:t>1.06</a:t>
            </a:r>
          </a:p>
        </p:txBody>
      </p:sp>
      <p:sp>
        <p:nvSpPr>
          <p:cNvPr id="26" name="Oval 25"/>
          <p:cNvSpPr/>
          <p:nvPr/>
        </p:nvSpPr>
        <p:spPr>
          <a:xfrm>
            <a:off x="2496420" y="2407657"/>
            <a:ext cx="1500022" cy="1212783"/>
          </a:xfrm>
          <a:prstGeom prst="ellipse">
            <a:avLst/>
          </a:prstGeom>
          <a:solidFill>
            <a:srgbClr val="D2D2D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5A3C"/>
                </a:solidFill>
                <a:latin typeface="Cambria" panose="02040503050406030204" pitchFamily="18" charset="0"/>
              </a:rPr>
              <a:t>S&amp;P 500</a:t>
            </a:r>
            <a:endParaRPr lang="en-US" dirty="0">
              <a:solidFill>
                <a:schemeClr val="tx1"/>
              </a:solidFill>
              <a:latin typeface="Cambria" panose="02040503050406030204" pitchFamily="18" charset="0"/>
            </a:endParaRPr>
          </a:p>
          <a:p>
            <a:pPr algn="ctr"/>
            <a:r>
              <a:rPr lang="el-GR" sz="1400" i="1" dirty="0">
                <a:solidFill>
                  <a:srgbClr val="005A3C"/>
                </a:solidFill>
                <a:latin typeface="Cambria" panose="02040503050406030204" pitchFamily="18" charset="0"/>
              </a:rPr>
              <a:t>β </a:t>
            </a:r>
            <a:r>
              <a:rPr lang="en-US" sz="1400" dirty="0">
                <a:solidFill>
                  <a:srgbClr val="005A3C"/>
                </a:solidFill>
                <a:latin typeface="Cambria" panose="02040503050406030204" pitchFamily="18" charset="0"/>
              </a:rPr>
              <a:t>1.0</a:t>
            </a:r>
            <a:endParaRPr lang="en-US" sz="1400" dirty="0">
              <a:solidFill>
                <a:schemeClr val="tx1"/>
              </a:solidFill>
              <a:latin typeface="Cambria" panose="02040503050406030204" pitchFamily="18" charset="0"/>
            </a:endParaRPr>
          </a:p>
        </p:txBody>
      </p:sp>
      <p:sp>
        <p:nvSpPr>
          <p:cNvPr id="27" name="TextBox 28"/>
          <p:cNvSpPr txBox="1"/>
          <p:nvPr/>
        </p:nvSpPr>
        <p:spPr>
          <a:xfrm>
            <a:off x="1967037" y="2757289"/>
            <a:ext cx="561598" cy="369332"/>
          </a:xfrm>
          <a:prstGeom prst="rect">
            <a:avLst/>
          </a:prstGeom>
          <a:noFill/>
        </p:spPr>
        <p:txBody>
          <a:bodyPr wrap="square" rtlCol="0">
            <a:spAutoFit/>
          </a:bodyPr>
          <a:lstStyle/>
          <a:p>
            <a:r>
              <a:rPr lang="en-US" b="1" dirty="0">
                <a:latin typeface="Cambria" panose="02040503050406030204" pitchFamily="18" charset="0"/>
              </a:rPr>
              <a:t>VS.</a:t>
            </a:r>
          </a:p>
        </p:txBody>
      </p:sp>
      <p:graphicFrame>
        <p:nvGraphicFramePr>
          <p:cNvPr id="28" name="Diagram 17"/>
          <p:cNvGraphicFramePr/>
          <p:nvPr>
            <p:extLst>
              <p:ext uri="{D42A27DB-BD31-4B8C-83A1-F6EECF244321}">
                <p14:modId xmlns:p14="http://schemas.microsoft.com/office/powerpoint/2010/main" val="2793700648"/>
              </p:ext>
            </p:extLst>
          </p:nvPr>
        </p:nvGraphicFramePr>
        <p:xfrm>
          <a:off x="601717" y="3713258"/>
          <a:ext cx="3510058" cy="25682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227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58575" y="6524625"/>
            <a:ext cx="508000" cy="228600"/>
          </a:xfrm>
        </p:spPr>
        <p:txBody>
          <a:bodyPr/>
          <a:lstStyle/>
          <a:p>
            <a:fld id="{C4C5411A-C02D-49EF-A313-6C2D6A9C6A32}" type="slidenum">
              <a:rPr lang="en-US" smtClean="0">
                <a:solidFill>
                  <a:prstClr val="black"/>
                </a:solidFill>
              </a:rPr>
              <a:pPr/>
              <a:t>52</a:t>
            </a:fld>
            <a:endParaRPr lang="en-US" dirty="0">
              <a:solidFill>
                <a:prstClr val="black"/>
              </a:solidFill>
            </a:endParaRPr>
          </a:p>
        </p:txBody>
      </p:sp>
      <p:sp>
        <p:nvSpPr>
          <p:cNvPr id="9" name="Title 7"/>
          <p:cNvSpPr txBox="1">
            <a:spLocks/>
          </p:cNvSpPr>
          <p:nvPr/>
        </p:nvSpPr>
        <p:spPr bwMode="auto">
          <a:xfrm>
            <a:off x="914951" y="464599"/>
            <a:ext cx="9956800" cy="740664"/>
          </a:xfrm>
          <a:prstGeom prst="rect">
            <a:avLst/>
          </a:prstGeom>
        </p:spPr>
        <p:txBody>
          <a:bodyPr lIns="121917" tIns="60959" rIns="121917" bIns="60959">
            <a:noAutofit/>
          </a:bodyPr>
          <a:lstStyle/>
          <a:p>
            <a:pPr defTabSz="1219140">
              <a:spcBef>
                <a:spcPct val="0"/>
              </a:spcBef>
              <a:defRPr/>
            </a:pPr>
            <a:r>
              <a:rPr lang="en-US" sz="3000" b="1" dirty="0">
                <a:latin typeface="Cambria" panose="02040503050406030204" pitchFamily="18" charset="0"/>
                <a:ea typeface="+mj-ea"/>
                <a:cs typeface="+mj-cs"/>
              </a:rPr>
              <a:t>Covariance Matrix</a:t>
            </a:r>
            <a:endParaRPr lang="en-US" sz="3000" b="1" dirty="0">
              <a:solidFill>
                <a:srgbClr val="FF0000"/>
              </a:solidFill>
              <a:latin typeface="Cambria" panose="02040503050406030204" pitchFamily="18" charset="0"/>
              <a:ea typeface="+mj-ea"/>
              <a:cs typeface="+mj-cs"/>
            </a:endParaRPr>
          </a:p>
        </p:txBody>
      </p:sp>
      <p:graphicFrame>
        <p:nvGraphicFramePr>
          <p:cNvPr id="2" name="Table 1"/>
          <p:cNvGraphicFramePr>
            <a:graphicFrameLocks noGrp="1"/>
          </p:cNvGraphicFramePr>
          <p:nvPr>
            <p:extLst>
              <p:ext uri="{D42A27DB-BD31-4B8C-83A1-F6EECF244321}">
                <p14:modId xmlns:p14="http://schemas.microsoft.com/office/powerpoint/2010/main" val="3002537380"/>
              </p:ext>
            </p:extLst>
          </p:nvPr>
        </p:nvGraphicFramePr>
        <p:xfrm>
          <a:off x="230587" y="1205277"/>
          <a:ext cx="11859805" cy="5123961"/>
        </p:xfrm>
        <a:graphic>
          <a:graphicData uri="http://schemas.openxmlformats.org/drawingml/2006/table">
            <a:tbl>
              <a:tblPr/>
              <a:tblGrid>
                <a:gridCol w="629092">
                  <a:extLst>
                    <a:ext uri="{9D8B030D-6E8A-4147-A177-3AD203B41FA5}">
                      <a16:colId xmlns:a16="http://schemas.microsoft.com/office/drawing/2014/main" val="20000"/>
                    </a:ext>
                  </a:extLst>
                </a:gridCol>
                <a:gridCol w="414629">
                  <a:extLst>
                    <a:ext uri="{9D8B030D-6E8A-4147-A177-3AD203B41FA5}">
                      <a16:colId xmlns:a16="http://schemas.microsoft.com/office/drawing/2014/main" val="20001"/>
                    </a:ext>
                  </a:extLst>
                </a:gridCol>
                <a:gridCol w="414629">
                  <a:extLst>
                    <a:ext uri="{9D8B030D-6E8A-4147-A177-3AD203B41FA5}">
                      <a16:colId xmlns:a16="http://schemas.microsoft.com/office/drawing/2014/main" val="20002"/>
                    </a:ext>
                  </a:extLst>
                </a:gridCol>
                <a:gridCol w="414629">
                  <a:extLst>
                    <a:ext uri="{9D8B030D-6E8A-4147-A177-3AD203B41FA5}">
                      <a16:colId xmlns:a16="http://schemas.microsoft.com/office/drawing/2014/main" val="20003"/>
                    </a:ext>
                  </a:extLst>
                </a:gridCol>
                <a:gridCol w="414629">
                  <a:extLst>
                    <a:ext uri="{9D8B030D-6E8A-4147-A177-3AD203B41FA5}">
                      <a16:colId xmlns:a16="http://schemas.microsoft.com/office/drawing/2014/main" val="20004"/>
                    </a:ext>
                  </a:extLst>
                </a:gridCol>
                <a:gridCol w="378884">
                  <a:extLst>
                    <a:ext uri="{9D8B030D-6E8A-4147-A177-3AD203B41FA5}">
                      <a16:colId xmlns:a16="http://schemas.microsoft.com/office/drawing/2014/main" val="20005"/>
                    </a:ext>
                  </a:extLst>
                </a:gridCol>
                <a:gridCol w="378884">
                  <a:extLst>
                    <a:ext uri="{9D8B030D-6E8A-4147-A177-3AD203B41FA5}">
                      <a16:colId xmlns:a16="http://schemas.microsoft.com/office/drawing/2014/main" val="20006"/>
                    </a:ext>
                  </a:extLst>
                </a:gridCol>
                <a:gridCol w="414629">
                  <a:extLst>
                    <a:ext uri="{9D8B030D-6E8A-4147-A177-3AD203B41FA5}">
                      <a16:colId xmlns:a16="http://schemas.microsoft.com/office/drawing/2014/main" val="20007"/>
                    </a:ext>
                  </a:extLst>
                </a:gridCol>
                <a:gridCol w="335992">
                  <a:extLst>
                    <a:ext uri="{9D8B030D-6E8A-4147-A177-3AD203B41FA5}">
                      <a16:colId xmlns:a16="http://schemas.microsoft.com/office/drawing/2014/main" val="20008"/>
                    </a:ext>
                  </a:extLst>
                </a:gridCol>
                <a:gridCol w="335992">
                  <a:extLst>
                    <a:ext uri="{9D8B030D-6E8A-4147-A177-3AD203B41FA5}">
                      <a16:colId xmlns:a16="http://schemas.microsoft.com/office/drawing/2014/main" val="20009"/>
                    </a:ext>
                  </a:extLst>
                </a:gridCol>
                <a:gridCol w="335992">
                  <a:extLst>
                    <a:ext uri="{9D8B030D-6E8A-4147-A177-3AD203B41FA5}">
                      <a16:colId xmlns:a16="http://schemas.microsoft.com/office/drawing/2014/main" val="20010"/>
                    </a:ext>
                  </a:extLst>
                </a:gridCol>
                <a:gridCol w="335992">
                  <a:extLst>
                    <a:ext uri="{9D8B030D-6E8A-4147-A177-3AD203B41FA5}">
                      <a16:colId xmlns:a16="http://schemas.microsoft.com/office/drawing/2014/main" val="20011"/>
                    </a:ext>
                  </a:extLst>
                </a:gridCol>
                <a:gridCol w="335992">
                  <a:extLst>
                    <a:ext uri="{9D8B030D-6E8A-4147-A177-3AD203B41FA5}">
                      <a16:colId xmlns:a16="http://schemas.microsoft.com/office/drawing/2014/main" val="20012"/>
                    </a:ext>
                  </a:extLst>
                </a:gridCol>
                <a:gridCol w="335992">
                  <a:extLst>
                    <a:ext uri="{9D8B030D-6E8A-4147-A177-3AD203B41FA5}">
                      <a16:colId xmlns:a16="http://schemas.microsoft.com/office/drawing/2014/main" val="20013"/>
                    </a:ext>
                  </a:extLst>
                </a:gridCol>
                <a:gridCol w="335992">
                  <a:extLst>
                    <a:ext uri="{9D8B030D-6E8A-4147-A177-3AD203B41FA5}">
                      <a16:colId xmlns:a16="http://schemas.microsoft.com/office/drawing/2014/main" val="20014"/>
                    </a:ext>
                  </a:extLst>
                </a:gridCol>
                <a:gridCol w="335992">
                  <a:extLst>
                    <a:ext uri="{9D8B030D-6E8A-4147-A177-3AD203B41FA5}">
                      <a16:colId xmlns:a16="http://schemas.microsoft.com/office/drawing/2014/main" val="20015"/>
                    </a:ext>
                  </a:extLst>
                </a:gridCol>
                <a:gridCol w="335992">
                  <a:extLst>
                    <a:ext uri="{9D8B030D-6E8A-4147-A177-3AD203B41FA5}">
                      <a16:colId xmlns:a16="http://schemas.microsoft.com/office/drawing/2014/main" val="20016"/>
                    </a:ext>
                  </a:extLst>
                </a:gridCol>
                <a:gridCol w="335992">
                  <a:extLst>
                    <a:ext uri="{9D8B030D-6E8A-4147-A177-3AD203B41FA5}">
                      <a16:colId xmlns:a16="http://schemas.microsoft.com/office/drawing/2014/main" val="20017"/>
                    </a:ext>
                  </a:extLst>
                </a:gridCol>
                <a:gridCol w="335992">
                  <a:extLst>
                    <a:ext uri="{9D8B030D-6E8A-4147-A177-3AD203B41FA5}">
                      <a16:colId xmlns:a16="http://schemas.microsoft.com/office/drawing/2014/main" val="20018"/>
                    </a:ext>
                  </a:extLst>
                </a:gridCol>
                <a:gridCol w="335992">
                  <a:extLst>
                    <a:ext uri="{9D8B030D-6E8A-4147-A177-3AD203B41FA5}">
                      <a16:colId xmlns:a16="http://schemas.microsoft.com/office/drawing/2014/main" val="20019"/>
                    </a:ext>
                  </a:extLst>
                </a:gridCol>
                <a:gridCol w="335992">
                  <a:extLst>
                    <a:ext uri="{9D8B030D-6E8A-4147-A177-3AD203B41FA5}">
                      <a16:colId xmlns:a16="http://schemas.microsoft.com/office/drawing/2014/main" val="20020"/>
                    </a:ext>
                  </a:extLst>
                </a:gridCol>
                <a:gridCol w="335992">
                  <a:extLst>
                    <a:ext uri="{9D8B030D-6E8A-4147-A177-3AD203B41FA5}">
                      <a16:colId xmlns:a16="http://schemas.microsoft.com/office/drawing/2014/main" val="20021"/>
                    </a:ext>
                  </a:extLst>
                </a:gridCol>
                <a:gridCol w="335992">
                  <a:extLst>
                    <a:ext uri="{9D8B030D-6E8A-4147-A177-3AD203B41FA5}">
                      <a16:colId xmlns:a16="http://schemas.microsoft.com/office/drawing/2014/main" val="20022"/>
                    </a:ext>
                  </a:extLst>
                </a:gridCol>
                <a:gridCol w="335992">
                  <a:extLst>
                    <a:ext uri="{9D8B030D-6E8A-4147-A177-3AD203B41FA5}">
                      <a16:colId xmlns:a16="http://schemas.microsoft.com/office/drawing/2014/main" val="20023"/>
                    </a:ext>
                  </a:extLst>
                </a:gridCol>
                <a:gridCol w="335992">
                  <a:extLst>
                    <a:ext uri="{9D8B030D-6E8A-4147-A177-3AD203B41FA5}">
                      <a16:colId xmlns:a16="http://schemas.microsoft.com/office/drawing/2014/main" val="20024"/>
                    </a:ext>
                  </a:extLst>
                </a:gridCol>
                <a:gridCol w="335992">
                  <a:extLst>
                    <a:ext uri="{9D8B030D-6E8A-4147-A177-3AD203B41FA5}">
                      <a16:colId xmlns:a16="http://schemas.microsoft.com/office/drawing/2014/main" val="20025"/>
                    </a:ext>
                  </a:extLst>
                </a:gridCol>
                <a:gridCol w="335992">
                  <a:extLst>
                    <a:ext uri="{9D8B030D-6E8A-4147-A177-3AD203B41FA5}">
                      <a16:colId xmlns:a16="http://schemas.microsoft.com/office/drawing/2014/main" val="20026"/>
                    </a:ext>
                  </a:extLst>
                </a:gridCol>
                <a:gridCol w="335992">
                  <a:extLst>
                    <a:ext uri="{9D8B030D-6E8A-4147-A177-3AD203B41FA5}">
                      <a16:colId xmlns:a16="http://schemas.microsoft.com/office/drawing/2014/main" val="20027"/>
                    </a:ext>
                  </a:extLst>
                </a:gridCol>
                <a:gridCol w="335992">
                  <a:extLst>
                    <a:ext uri="{9D8B030D-6E8A-4147-A177-3AD203B41FA5}">
                      <a16:colId xmlns:a16="http://schemas.microsoft.com/office/drawing/2014/main" val="20028"/>
                    </a:ext>
                  </a:extLst>
                </a:gridCol>
                <a:gridCol w="335992">
                  <a:extLst>
                    <a:ext uri="{9D8B030D-6E8A-4147-A177-3AD203B41FA5}">
                      <a16:colId xmlns:a16="http://schemas.microsoft.com/office/drawing/2014/main" val="20029"/>
                    </a:ext>
                  </a:extLst>
                </a:gridCol>
                <a:gridCol w="335992">
                  <a:extLst>
                    <a:ext uri="{9D8B030D-6E8A-4147-A177-3AD203B41FA5}">
                      <a16:colId xmlns:a16="http://schemas.microsoft.com/office/drawing/2014/main" val="20030"/>
                    </a:ext>
                  </a:extLst>
                </a:gridCol>
                <a:gridCol w="335992">
                  <a:extLst>
                    <a:ext uri="{9D8B030D-6E8A-4147-A177-3AD203B41FA5}">
                      <a16:colId xmlns:a16="http://schemas.microsoft.com/office/drawing/2014/main" val="20031"/>
                    </a:ext>
                  </a:extLst>
                </a:gridCol>
                <a:gridCol w="335992">
                  <a:extLst>
                    <a:ext uri="{9D8B030D-6E8A-4147-A177-3AD203B41FA5}">
                      <a16:colId xmlns:a16="http://schemas.microsoft.com/office/drawing/2014/main" val="20032"/>
                    </a:ext>
                  </a:extLst>
                </a:gridCol>
              </a:tblGrid>
              <a:tr h="131857">
                <a:tc>
                  <a:txBody>
                    <a:bodyPr/>
                    <a:lstStyle/>
                    <a:p>
                      <a:pPr algn="l" fontAlgn="b"/>
                      <a:r>
                        <a:rPr lang="en-US" sz="500" b="0" i="0" u="none" strike="noStrike" dirty="0">
                          <a:solidFill>
                            <a:srgbClr val="FFFFFF"/>
                          </a:solidFill>
                          <a:effectLst/>
                          <a:latin typeface="Calibri" panose="020F0502020204030204" pitchFamily="34" charset="0"/>
                        </a:rPr>
                        <a:t> </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PCLN</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SBUX</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WHR</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TWX</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NEWM</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JCI</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HAS</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COST</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PEP</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CVS</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EL</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BLK</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MET</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RF</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ABT</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BDX</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ANTM</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GILD</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MRK</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JNJ</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SCMP</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SWK</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LUV</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TXN</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AAPL</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FB</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FLIR</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MSFT</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INTC</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AVGO</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CSCO</a:t>
                      </a:r>
                    </a:p>
                  </a:txBody>
                  <a:tcPr marL="4754" marR="4754" marT="4754" marB="0" anchor="b">
                    <a:lnL>
                      <a:noFill/>
                    </a:lnL>
                    <a:lnR>
                      <a:noFill/>
                    </a:lnR>
                    <a:lnT>
                      <a:noFill/>
                    </a:lnT>
                    <a:lnB>
                      <a:noFill/>
                    </a:lnB>
                    <a:solidFill>
                      <a:srgbClr val="000000"/>
                    </a:solidFill>
                  </a:tcPr>
                </a:tc>
                <a:tc>
                  <a:txBody>
                    <a:bodyPr/>
                    <a:lstStyle/>
                    <a:p>
                      <a:pPr algn="l" fontAlgn="b"/>
                      <a:r>
                        <a:rPr lang="en-US" sz="500" b="1" i="0" u="none" strike="noStrike">
                          <a:solidFill>
                            <a:srgbClr val="FFFFFF"/>
                          </a:solidFill>
                          <a:effectLst/>
                          <a:latin typeface="Calibri" panose="020F0502020204030204" pitchFamily="34" charset="0"/>
                        </a:rPr>
                        <a:t>SDLP</a:t>
                      </a:r>
                    </a:p>
                  </a:txBody>
                  <a:tcPr marL="4754" marR="4754" marT="4754" marB="0" anchor="b">
                    <a:lnL>
                      <a:noFill/>
                    </a:lnL>
                    <a:lnR>
                      <a:noFill/>
                    </a:lnR>
                    <a:lnT>
                      <a:noFill/>
                    </a:lnT>
                    <a:lnB>
                      <a:noFill/>
                    </a:lnB>
                    <a:solidFill>
                      <a:srgbClr val="000000"/>
                    </a:solidFill>
                  </a:tcPr>
                </a:tc>
                <a:extLst>
                  <a:ext uri="{0D108BD9-81ED-4DB2-BD59-A6C34878D82A}">
                    <a16:rowId xmlns:a16="http://schemas.microsoft.com/office/drawing/2014/main" val="10000"/>
                  </a:ext>
                </a:extLst>
              </a:tr>
              <a:tr h="131857">
                <a:tc>
                  <a:txBody>
                    <a:bodyPr/>
                    <a:lstStyle/>
                    <a:p>
                      <a:pPr algn="l" fontAlgn="b"/>
                      <a:r>
                        <a:rPr lang="en-US" sz="500" b="1" i="0" u="none" strike="noStrike">
                          <a:solidFill>
                            <a:srgbClr val="FFFFFF"/>
                          </a:solidFill>
                          <a:effectLst/>
                          <a:latin typeface="Calibri" panose="020F0502020204030204" pitchFamily="34" charset="0"/>
                        </a:rPr>
                        <a:t>PCLN</a:t>
                      </a:r>
                    </a:p>
                  </a:txBody>
                  <a:tcPr marL="4754" marR="4754" marT="4754" marB="0" anchor="b">
                    <a:lnL>
                      <a:noFill/>
                    </a:lnL>
                    <a:lnR>
                      <a:noFill/>
                    </a:lnR>
                    <a:lnT>
                      <a:noFill/>
                    </a:lnT>
                    <a:lnB>
                      <a:noFill/>
                    </a:lnB>
                    <a:solidFill>
                      <a:srgbClr val="000000"/>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01"/>
                  </a:ext>
                </a:extLst>
              </a:tr>
              <a:tr h="131857">
                <a:tc>
                  <a:txBody>
                    <a:bodyPr/>
                    <a:lstStyle/>
                    <a:p>
                      <a:pPr algn="l" fontAlgn="b"/>
                      <a:r>
                        <a:rPr lang="en-US" sz="500" b="1" i="0" u="none" strike="noStrike">
                          <a:solidFill>
                            <a:srgbClr val="FFFFFF"/>
                          </a:solidFill>
                          <a:effectLst/>
                          <a:latin typeface="Calibri" panose="020F0502020204030204" pitchFamily="34" charset="0"/>
                        </a:rPr>
                        <a:t>SBUX</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0.4546733</a:t>
                      </a:r>
                    </a:p>
                  </a:txBody>
                  <a:tcPr marL="4754" marR="4754" marT="4754" marB="0" anchor="b">
                    <a:lnL>
                      <a:noFill/>
                    </a:lnL>
                    <a:lnR>
                      <a:noFill/>
                    </a:lnR>
                    <a:lnT>
                      <a:noFill/>
                    </a:lnT>
                    <a:lnB>
                      <a:noFill/>
                    </a:lnB>
                    <a:solidFill>
                      <a:srgbClr val="FF2C3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02"/>
                  </a:ext>
                </a:extLst>
              </a:tr>
              <a:tr h="131857">
                <a:tc>
                  <a:txBody>
                    <a:bodyPr/>
                    <a:lstStyle/>
                    <a:p>
                      <a:pPr algn="l" fontAlgn="b"/>
                      <a:r>
                        <a:rPr lang="en-US" sz="500" b="1" i="0" u="none" strike="noStrike">
                          <a:solidFill>
                            <a:srgbClr val="FFFFFF"/>
                          </a:solidFill>
                          <a:effectLst/>
                          <a:latin typeface="Calibri" panose="020F0502020204030204" pitchFamily="34" charset="0"/>
                        </a:rPr>
                        <a:t>WHR</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0.327188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0.4013796</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dirty="0">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03"/>
                  </a:ext>
                </a:extLst>
              </a:tr>
              <a:tr h="131857">
                <a:tc>
                  <a:txBody>
                    <a:bodyPr/>
                    <a:lstStyle/>
                    <a:p>
                      <a:pPr algn="l" fontAlgn="b"/>
                      <a:r>
                        <a:rPr lang="en-US" sz="500" b="1" i="0" u="none" strike="noStrike">
                          <a:solidFill>
                            <a:srgbClr val="FFFFFF"/>
                          </a:solidFill>
                          <a:effectLst/>
                          <a:latin typeface="Calibri" panose="020F0502020204030204" pitchFamily="34" charset="0"/>
                        </a:rPr>
                        <a:t>TWX</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0.278049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0.2900664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0.2816357</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04"/>
                  </a:ext>
                </a:extLst>
              </a:tr>
              <a:tr h="131857">
                <a:tc>
                  <a:txBody>
                    <a:bodyPr/>
                    <a:lstStyle/>
                    <a:p>
                      <a:pPr algn="l" fontAlgn="b"/>
                      <a:r>
                        <a:rPr lang="en-US" sz="500" b="1" i="0" u="none" strike="noStrike">
                          <a:solidFill>
                            <a:srgbClr val="FFFFFF"/>
                          </a:solidFill>
                          <a:effectLst/>
                          <a:latin typeface="Calibri" panose="020F0502020204030204" pitchFamily="34" charset="0"/>
                        </a:rPr>
                        <a:t>NEWM</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FFFFFF"/>
                          </a:solidFill>
                          <a:effectLst/>
                          <a:latin typeface="Calibri" panose="020F0502020204030204" pitchFamily="34" charset="0"/>
                        </a:rPr>
                        <a:t>0.2039038</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0.2182478</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0.205358</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0.181753</a:t>
                      </a:r>
                    </a:p>
                  </a:txBody>
                  <a:tcPr marL="4754" marR="4754" marT="4754" marB="0" anchor="b">
                    <a:lnL>
                      <a:noFill/>
                    </a:lnL>
                    <a:lnR>
                      <a:noFill/>
                    </a:lnR>
                    <a:lnT>
                      <a:noFill/>
                    </a:lnT>
                    <a:lnB>
                      <a:noFill/>
                    </a:lnB>
                    <a:solidFill>
                      <a:srgbClr val="006600"/>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05"/>
                  </a:ext>
                </a:extLst>
              </a:tr>
              <a:tr h="270305">
                <a:tc>
                  <a:txBody>
                    <a:bodyPr/>
                    <a:lstStyle/>
                    <a:p>
                      <a:pPr algn="l" fontAlgn="b"/>
                      <a:r>
                        <a:rPr lang="en-US" sz="500" b="1" i="0" u="none" strike="noStrike">
                          <a:solidFill>
                            <a:srgbClr val="FFFFFF"/>
                          </a:solidFill>
                          <a:effectLst/>
                          <a:latin typeface="Calibri" panose="020F0502020204030204" pitchFamily="34" charset="0"/>
                        </a:rPr>
                        <a:t>JCI</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0.4869874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0.4565122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0.4730252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0.3332628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0.2750408</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dirty="0">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rtl="0" fontAlgn="ctr"/>
                      <a:endParaRPr lang="en-US" sz="1200" b="0" i="0" u="none" strike="noStrike">
                        <a:solidFill>
                          <a:srgbClr val="005A3C"/>
                        </a:solidFill>
                        <a:effectLst/>
                        <a:latin typeface="Cambria" panose="02040503050406030204" pitchFamily="18" charset="0"/>
                      </a:endParaRPr>
                    </a:p>
                  </a:txBody>
                  <a:tcPr marL="4754" marR="4754" marT="4754" marB="0" anchor="ctr">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06"/>
                  </a:ext>
                </a:extLst>
              </a:tr>
              <a:tr h="131857">
                <a:tc>
                  <a:txBody>
                    <a:bodyPr/>
                    <a:lstStyle/>
                    <a:p>
                      <a:pPr algn="l" fontAlgn="b"/>
                      <a:r>
                        <a:rPr lang="en-US" sz="500" b="1" i="0" u="none" strike="noStrike">
                          <a:solidFill>
                            <a:srgbClr val="FFFFFF"/>
                          </a:solidFill>
                          <a:effectLst/>
                          <a:latin typeface="Calibri" panose="020F0502020204030204" pitchFamily="34" charset="0"/>
                        </a:rPr>
                        <a:t>HAS</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FFFFFF"/>
                          </a:solidFill>
                          <a:effectLst/>
                          <a:latin typeface="Calibri" panose="020F0502020204030204" pitchFamily="34" charset="0"/>
                        </a:rPr>
                        <a:t>0.2145031</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0.3767539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0.2945458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0.2119224</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0.1697052</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0.3265849</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07"/>
                  </a:ext>
                </a:extLst>
              </a:tr>
              <a:tr h="131857">
                <a:tc>
                  <a:txBody>
                    <a:bodyPr/>
                    <a:lstStyle/>
                    <a:p>
                      <a:pPr algn="l" fontAlgn="b"/>
                      <a:r>
                        <a:rPr lang="en-US" sz="500" b="1" i="0" u="none" strike="noStrike">
                          <a:solidFill>
                            <a:srgbClr val="FFFFFF"/>
                          </a:solidFill>
                          <a:effectLst/>
                          <a:latin typeface="Calibri" panose="020F0502020204030204" pitchFamily="34" charset="0"/>
                        </a:rPr>
                        <a:t>COST</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0.3043751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0.4931183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0.4392149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0.1895394</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0.2327132</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0.3925423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0.337617</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08"/>
                  </a:ext>
                </a:extLst>
              </a:tr>
              <a:tr h="131857">
                <a:tc>
                  <a:txBody>
                    <a:bodyPr/>
                    <a:lstStyle/>
                    <a:p>
                      <a:pPr algn="l" fontAlgn="b"/>
                      <a:r>
                        <a:rPr lang="en-US" sz="500" b="1" i="0" u="none" strike="noStrike">
                          <a:solidFill>
                            <a:srgbClr val="FFFFFF"/>
                          </a:solidFill>
                          <a:effectLst/>
                          <a:latin typeface="Calibri" panose="020F0502020204030204" pitchFamily="34" charset="0"/>
                        </a:rPr>
                        <a:t>PEP</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0.3078592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0.4349204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0.4008687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0.2431419</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0.2330073</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0.426439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0.296231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0.534525</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09"/>
                  </a:ext>
                </a:extLst>
              </a:tr>
              <a:tr h="131857">
                <a:tc>
                  <a:txBody>
                    <a:bodyPr/>
                    <a:lstStyle/>
                    <a:p>
                      <a:pPr algn="l" fontAlgn="b"/>
                      <a:r>
                        <a:rPr lang="en-US" sz="500" b="1" i="0" u="none" strike="noStrike">
                          <a:solidFill>
                            <a:srgbClr val="FFFFFF"/>
                          </a:solidFill>
                          <a:effectLst/>
                          <a:latin typeface="Calibri" panose="020F0502020204030204" pitchFamily="34" charset="0"/>
                        </a:rPr>
                        <a:t>CVS</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0.3502738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0.5102751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0.4508423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0.3084829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0.2189066</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0.4550425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0.3510648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0.497901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0.514033</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10"/>
                  </a:ext>
                </a:extLst>
              </a:tr>
              <a:tr h="131857">
                <a:tc>
                  <a:txBody>
                    <a:bodyPr/>
                    <a:lstStyle/>
                    <a:p>
                      <a:pPr algn="l" fontAlgn="b"/>
                      <a:r>
                        <a:rPr lang="en-US" sz="500" b="1" i="0" u="none" strike="noStrike">
                          <a:solidFill>
                            <a:srgbClr val="FFFFFF"/>
                          </a:solidFill>
                          <a:effectLst/>
                          <a:latin typeface="Calibri" panose="020F0502020204030204" pitchFamily="34" charset="0"/>
                        </a:rPr>
                        <a:t>EL</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0.3673703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0.3656094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0.3636404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0.2226377</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0.1762419</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0.423442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0.248953</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0.410698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0.427554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0.440866</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11"/>
                  </a:ext>
                </a:extLst>
              </a:tr>
              <a:tr h="131857">
                <a:tc>
                  <a:txBody>
                    <a:bodyPr/>
                    <a:lstStyle/>
                    <a:p>
                      <a:pPr algn="l" fontAlgn="b"/>
                      <a:r>
                        <a:rPr lang="en-US" sz="500" b="1" i="0" u="none" strike="noStrike">
                          <a:solidFill>
                            <a:srgbClr val="FFFFFF"/>
                          </a:solidFill>
                          <a:effectLst/>
                          <a:latin typeface="Calibri" panose="020F0502020204030204" pitchFamily="34" charset="0"/>
                        </a:rPr>
                        <a:t>BLK</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0.4751793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0.5099485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0.4670774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0.3786232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0.2786355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0.6516757</a:t>
                      </a:r>
                    </a:p>
                  </a:txBody>
                  <a:tcPr marL="4754" marR="4754" marT="4754" marB="0" anchor="b">
                    <a:lnL>
                      <a:noFill/>
                    </a:lnL>
                    <a:lnR>
                      <a:noFill/>
                    </a:lnR>
                    <a:lnT>
                      <a:noFill/>
                    </a:lnT>
                    <a:lnB>
                      <a:noFill/>
                    </a:lnB>
                    <a:solidFill>
                      <a:srgbClr val="FF2C32"/>
                    </a:solidFill>
                  </a:tcPr>
                </a:tc>
                <a:tc>
                  <a:txBody>
                    <a:bodyPr/>
                    <a:lstStyle/>
                    <a:p>
                      <a:pPr algn="r" fontAlgn="b"/>
                      <a:r>
                        <a:rPr lang="en-US" sz="500" b="0" i="0" u="none" strike="noStrike">
                          <a:solidFill>
                            <a:srgbClr val="000000"/>
                          </a:solidFill>
                          <a:effectLst/>
                          <a:latin typeface="Calibri" panose="020F0502020204030204" pitchFamily="34" charset="0"/>
                        </a:rPr>
                        <a:t>0.3330534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0.411005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0.521304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0.547374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0.472281</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12"/>
                  </a:ext>
                </a:extLst>
              </a:tr>
              <a:tr h="131857">
                <a:tc>
                  <a:txBody>
                    <a:bodyPr/>
                    <a:lstStyle/>
                    <a:p>
                      <a:pPr algn="l" fontAlgn="b"/>
                      <a:r>
                        <a:rPr lang="en-US" sz="500" b="1" i="0" u="none" strike="noStrike">
                          <a:solidFill>
                            <a:srgbClr val="FFFFFF"/>
                          </a:solidFill>
                          <a:effectLst/>
                          <a:latin typeface="Calibri" panose="020F0502020204030204" pitchFamily="34" charset="0"/>
                        </a:rPr>
                        <a:t>MET</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0.429108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0.4869215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0.396883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0.3703628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0.2067609</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0.6208818</a:t>
                      </a:r>
                    </a:p>
                  </a:txBody>
                  <a:tcPr marL="4754" marR="4754" marT="4754" marB="0" anchor="b">
                    <a:lnL>
                      <a:noFill/>
                    </a:lnL>
                    <a:lnR>
                      <a:noFill/>
                    </a:lnR>
                    <a:lnT>
                      <a:noFill/>
                    </a:lnT>
                    <a:lnB>
                      <a:noFill/>
                    </a:lnB>
                    <a:solidFill>
                      <a:srgbClr val="FF2C32"/>
                    </a:solidFill>
                  </a:tcPr>
                </a:tc>
                <a:tc>
                  <a:txBody>
                    <a:bodyPr/>
                    <a:lstStyle/>
                    <a:p>
                      <a:pPr algn="r" fontAlgn="b"/>
                      <a:r>
                        <a:rPr lang="en-US" sz="500" b="0" i="0" u="none" strike="noStrike">
                          <a:solidFill>
                            <a:srgbClr val="000000"/>
                          </a:solidFill>
                          <a:effectLst/>
                          <a:latin typeface="Calibri" panose="020F0502020204030204" pitchFamily="34" charset="0"/>
                        </a:rPr>
                        <a:t>0.3207981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0.427235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0.457333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0.491971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0.458342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0.696369</a:t>
                      </a:r>
                    </a:p>
                  </a:txBody>
                  <a:tcPr marL="4754" marR="4754" marT="4754" marB="0" anchor="b">
                    <a:lnL>
                      <a:noFill/>
                    </a:lnL>
                    <a:lnR>
                      <a:noFill/>
                    </a:lnR>
                    <a:lnT>
                      <a:noFill/>
                    </a:lnT>
                    <a:lnB>
                      <a:noFill/>
                    </a:lnB>
                    <a:solidFill>
                      <a:srgbClr val="FF2C3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13"/>
                  </a:ext>
                </a:extLst>
              </a:tr>
              <a:tr h="131857">
                <a:tc>
                  <a:txBody>
                    <a:bodyPr/>
                    <a:lstStyle/>
                    <a:p>
                      <a:pPr algn="l" fontAlgn="b"/>
                      <a:r>
                        <a:rPr lang="en-US" sz="500" b="1" i="0" u="none" strike="noStrike">
                          <a:solidFill>
                            <a:srgbClr val="FFFFFF"/>
                          </a:solidFill>
                          <a:effectLst/>
                          <a:latin typeface="Calibri" panose="020F0502020204030204" pitchFamily="34" charset="0"/>
                        </a:rPr>
                        <a:t>RF</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0.3476897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0.4259675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0.4050492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0.2995025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0.2323142</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0.5664303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0.3141615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0.345213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0.409452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0.43826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0.440936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0.647885</a:t>
                      </a:r>
                    </a:p>
                  </a:txBody>
                  <a:tcPr marL="4754" marR="4754" marT="4754" marB="0" anchor="b">
                    <a:lnL>
                      <a:noFill/>
                    </a:lnL>
                    <a:lnR>
                      <a:noFill/>
                    </a:lnR>
                    <a:lnT>
                      <a:noFill/>
                    </a:lnT>
                    <a:lnB>
                      <a:noFill/>
                    </a:lnB>
                    <a:solidFill>
                      <a:srgbClr val="FF2C32"/>
                    </a:solidFill>
                  </a:tcPr>
                </a:tc>
                <a:tc>
                  <a:txBody>
                    <a:bodyPr/>
                    <a:lstStyle/>
                    <a:p>
                      <a:pPr algn="r" fontAlgn="b"/>
                      <a:r>
                        <a:rPr lang="en-US" sz="500" b="0" i="0" u="none" strike="noStrike">
                          <a:solidFill>
                            <a:srgbClr val="000000"/>
                          </a:solidFill>
                          <a:effectLst/>
                          <a:latin typeface="Calibri" panose="020F0502020204030204" pitchFamily="34" charset="0"/>
                        </a:rPr>
                        <a:t>0.739366</a:t>
                      </a:r>
                    </a:p>
                  </a:txBody>
                  <a:tcPr marL="4754" marR="4754" marT="4754" marB="0" anchor="b">
                    <a:lnL>
                      <a:noFill/>
                    </a:lnL>
                    <a:lnR>
                      <a:noFill/>
                    </a:lnR>
                    <a:lnT>
                      <a:noFill/>
                    </a:lnT>
                    <a:lnB>
                      <a:noFill/>
                    </a:lnB>
                    <a:solidFill>
                      <a:srgbClr val="FF2C3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14"/>
                  </a:ext>
                </a:extLst>
              </a:tr>
              <a:tr h="131857">
                <a:tc>
                  <a:txBody>
                    <a:bodyPr/>
                    <a:lstStyle/>
                    <a:p>
                      <a:pPr algn="l" fontAlgn="b"/>
                      <a:r>
                        <a:rPr lang="en-US" sz="500" b="1" i="0" u="none" strike="noStrike">
                          <a:solidFill>
                            <a:srgbClr val="FFFFFF"/>
                          </a:solidFill>
                          <a:effectLst/>
                          <a:latin typeface="Calibri" panose="020F0502020204030204" pitchFamily="34" charset="0"/>
                        </a:rPr>
                        <a:t>ABT</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0.3747947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0.4297439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0.4456864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0.3558175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0.2401003</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0.5363294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0.3357774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0.450626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0.495522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0.542038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0.415726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0.582786</a:t>
                      </a:r>
                    </a:p>
                  </a:txBody>
                  <a:tcPr marL="4754" marR="4754" marT="4754" marB="0" anchor="b">
                    <a:lnL>
                      <a:noFill/>
                    </a:lnL>
                    <a:lnR>
                      <a:noFill/>
                    </a:lnR>
                    <a:lnT>
                      <a:noFill/>
                    </a:lnT>
                    <a:lnB>
                      <a:noFill/>
                    </a:lnB>
                    <a:solidFill>
                      <a:srgbClr val="FF2C32"/>
                    </a:solidFill>
                  </a:tcPr>
                </a:tc>
                <a:tc>
                  <a:txBody>
                    <a:bodyPr/>
                    <a:lstStyle/>
                    <a:p>
                      <a:pPr algn="r" fontAlgn="b"/>
                      <a:r>
                        <a:rPr lang="en-US" sz="500" b="0" i="0" u="none" strike="noStrike">
                          <a:solidFill>
                            <a:srgbClr val="000000"/>
                          </a:solidFill>
                          <a:effectLst/>
                          <a:latin typeface="Calibri" panose="020F0502020204030204" pitchFamily="34" charset="0"/>
                        </a:rPr>
                        <a:t>0.51205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0.4921</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15"/>
                  </a:ext>
                </a:extLst>
              </a:tr>
              <a:tr h="131857">
                <a:tc>
                  <a:txBody>
                    <a:bodyPr/>
                    <a:lstStyle/>
                    <a:p>
                      <a:pPr algn="l" fontAlgn="b"/>
                      <a:r>
                        <a:rPr lang="en-US" sz="500" b="1" i="0" u="none" strike="noStrike">
                          <a:solidFill>
                            <a:srgbClr val="FFFFFF"/>
                          </a:solidFill>
                          <a:effectLst/>
                          <a:latin typeface="Calibri" panose="020F0502020204030204" pitchFamily="34" charset="0"/>
                        </a:rPr>
                        <a:t>BDX</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0.3866371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0.4344677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0.3411824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0.238109</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0.2206561</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0.4384612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0.287065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0.362363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0.428701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0.535684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0.360351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0.499293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0.46551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0.383536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0.597867</a:t>
                      </a:r>
                    </a:p>
                  </a:txBody>
                  <a:tcPr marL="4754" marR="4754" marT="4754" marB="0" anchor="b">
                    <a:lnL>
                      <a:noFill/>
                    </a:lnL>
                    <a:lnR>
                      <a:noFill/>
                    </a:lnR>
                    <a:lnT>
                      <a:noFill/>
                    </a:lnT>
                    <a:lnB>
                      <a:noFill/>
                    </a:lnB>
                    <a:solidFill>
                      <a:srgbClr val="FF2C3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16"/>
                  </a:ext>
                </a:extLst>
              </a:tr>
              <a:tr h="131857">
                <a:tc>
                  <a:txBody>
                    <a:bodyPr/>
                    <a:lstStyle/>
                    <a:p>
                      <a:pPr algn="l" fontAlgn="b"/>
                      <a:r>
                        <a:rPr lang="en-US" sz="500" b="1" i="0" u="none" strike="noStrike">
                          <a:solidFill>
                            <a:srgbClr val="FFFFFF"/>
                          </a:solidFill>
                          <a:effectLst/>
                          <a:latin typeface="Calibri" panose="020F0502020204030204" pitchFamily="34" charset="0"/>
                        </a:rPr>
                        <a:t>ANTM</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0.3338633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0.3490587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0.3003437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0.244131</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0.1888856</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0.3864215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0.2083043</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0.279039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0.29516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0.473351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0.280955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0.401565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0.386682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0.33432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0.443413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0.433465</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17"/>
                  </a:ext>
                </a:extLst>
              </a:tr>
              <a:tr h="131857">
                <a:tc>
                  <a:txBody>
                    <a:bodyPr/>
                    <a:lstStyle/>
                    <a:p>
                      <a:pPr algn="l" fontAlgn="b"/>
                      <a:r>
                        <a:rPr lang="en-US" sz="500" b="1" i="0" u="none" strike="noStrike">
                          <a:solidFill>
                            <a:srgbClr val="FFFFFF"/>
                          </a:solidFill>
                          <a:effectLst/>
                          <a:latin typeface="Calibri" panose="020F0502020204030204" pitchFamily="34" charset="0"/>
                        </a:rPr>
                        <a:t>GILD</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0.3093436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0.3506075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0.2584848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0.1960616</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0.1429623</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0.3557941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0.2153508</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0.275327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0.297676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0.342012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0.308517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0.395977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0.344679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0.30747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0.449236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0.36888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0.317657</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18"/>
                  </a:ext>
                </a:extLst>
              </a:tr>
              <a:tr h="131857">
                <a:tc>
                  <a:txBody>
                    <a:bodyPr/>
                    <a:lstStyle/>
                    <a:p>
                      <a:pPr algn="l" fontAlgn="b"/>
                      <a:r>
                        <a:rPr lang="en-US" sz="500" b="1" i="0" u="none" strike="noStrike">
                          <a:solidFill>
                            <a:srgbClr val="FFFFFF"/>
                          </a:solidFill>
                          <a:effectLst/>
                          <a:latin typeface="Calibri" panose="020F0502020204030204" pitchFamily="34" charset="0"/>
                        </a:rPr>
                        <a:t>MRK</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0.3393266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0.4200253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0.3048047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0.2758122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0.2187172</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0.4694901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0.2845024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0.393442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0.470365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0.504293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0.370865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0.529755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0.461914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0.411172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0.583955</a:t>
                      </a:r>
                    </a:p>
                  </a:txBody>
                  <a:tcPr marL="4754" marR="4754" marT="4754" marB="0" anchor="b">
                    <a:lnL>
                      <a:noFill/>
                    </a:lnL>
                    <a:lnR>
                      <a:noFill/>
                    </a:lnR>
                    <a:lnT>
                      <a:noFill/>
                    </a:lnT>
                    <a:lnB>
                      <a:noFill/>
                    </a:lnB>
                    <a:solidFill>
                      <a:srgbClr val="FF2C32"/>
                    </a:solidFill>
                  </a:tcPr>
                </a:tc>
                <a:tc>
                  <a:txBody>
                    <a:bodyPr/>
                    <a:lstStyle/>
                    <a:p>
                      <a:pPr algn="r" fontAlgn="b"/>
                      <a:r>
                        <a:rPr lang="en-US" sz="500" b="0" i="0" u="none" strike="noStrike">
                          <a:solidFill>
                            <a:srgbClr val="000000"/>
                          </a:solidFill>
                          <a:effectLst/>
                          <a:latin typeface="Calibri" panose="020F0502020204030204" pitchFamily="34" charset="0"/>
                        </a:rPr>
                        <a:t>0.508167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0.434312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0.461759</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19"/>
                  </a:ext>
                </a:extLst>
              </a:tr>
              <a:tr h="131857">
                <a:tc>
                  <a:txBody>
                    <a:bodyPr/>
                    <a:lstStyle/>
                    <a:p>
                      <a:pPr algn="l" fontAlgn="b"/>
                      <a:r>
                        <a:rPr lang="en-US" sz="500" b="1" i="0" u="none" strike="noStrike">
                          <a:solidFill>
                            <a:srgbClr val="FFFFFF"/>
                          </a:solidFill>
                          <a:effectLst/>
                          <a:latin typeface="Calibri" panose="020F0502020204030204" pitchFamily="34" charset="0"/>
                        </a:rPr>
                        <a:t>JNJ</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0.3668208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0.4940785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0.3868907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0.3046108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0.2755025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0.5048457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0.3297509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0.456862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0.554528</a:t>
                      </a:r>
                    </a:p>
                  </a:txBody>
                  <a:tcPr marL="4754" marR="4754" marT="4754" marB="0" anchor="b">
                    <a:lnL>
                      <a:noFill/>
                    </a:lnL>
                    <a:lnR>
                      <a:noFill/>
                    </a:lnR>
                    <a:lnT>
                      <a:noFill/>
                    </a:lnT>
                    <a:lnB>
                      <a:noFill/>
                    </a:lnB>
                    <a:solidFill>
                      <a:srgbClr val="FF2C32"/>
                    </a:solidFill>
                  </a:tcPr>
                </a:tc>
                <a:tc>
                  <a:txBody>
                    <a:bodyPr/>
                    <a:lstStyle/>
                    <a:p>
                      <a:pPr algn="r" fontAlgn="b"/>
                      <a:r>
                        <a:rPr lang="en-US" sz="500" b="0" i="0" u="none" strike="noStrike">
                          <a:solidFill>
                            <a:srgbClr val="000000"/>
                          </a:solidFill>
                          <a:effectLst/>
                          <a:latin typeface="Calibri" panose="020F0502020204030204" pitchFamily="34" charset="0"/>
                        </a:rPr>
                        <a:t>0.519556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0.363513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0.584549</a:t>
                      </a:r>
                    </a:p>
                  </a:txBody>
                  <a:tcPr marL="4754" marR="4754" marT="4754" marB="0" anchor="b">
                    <a:lnL>
                      <a:noFill/>
                    </a:lnL>
                    <a:lnR>
                      <a:noFill/>
                    </a:lnR>
                    <a:lnT>
                      <a:noFill/>
                    </a:lnT>
                    <a:lnB>
                      <a:noFill/>
                    </a:lnB>
                    <a:solidFill>
                      <a:srgbClr val="FF2C32"/>
                    </a:solidFill>
                  </a:tcPr>
                </a:tc>
                <a:tc>
                  <a:txBody>
                    <a:bodyPr/>
                    <a:lstStyle/>
                    <a:p>
                      <a:pPr algn="r" fontAlgn="b"/>
                      <a:r>
                        <a:rPr lang="en-US" sz="500" b="0" i="0" u="none" strike="noStrike">
                          <a:solidFill>
                            <a:srgbClr val="000000"/>
                          </a:solidFill>
                          <a:effectLst/>
                          <a:latin typeface="Calibri" panose="020F0502020204030204" pitchFamily="34" charset="0"/>
                        </a:rPr>
                        <a:t>0.511222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0.468283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0.596558</a:t>
                      </a:r>
                    </a:p>
                  </a:txBody>
                  <a:tcPr marL="4754" marR="4754" marT="4754" marB="0" anchor="b">
                    <a:lnL>
                      <a:noFill/>
                    </a:lnL>
                    <a:lnR>
                      <a:noFill/>
                    </a:lnR>
                    <a:lnT>
                      <a:noFill/>
                    </a:lnT>
                    <a:lnB>
                      <a:noFill/>
                    </a:lnB>
                    <a:solidFill>
                      <a:srgbClr val="FF2C32"/>
                    </a:solidFill>
                  </a:tcPr>
                </a:tc>
                <a:tc>
                  <a:txBody>
                    <a:bodyPr/>
                    <a:lstStyle/>
                    <a:p>
                      <a:pPr algn="r" fontAlgn="b"/>
                      <a:r>
                        <a:rPr lang="en-US" sz="500" b="0" i="0" u="none" strike="noStrike">
                          <a:solidFill>
                            <a:srgbClr val="000000"/>
                          </a:solidFill>
                          <a:effectLst/>
                          <a:latin typeface="Calibri" panose="020F0502020204030204" pitchFamily="34" charset="0"/>
                        </a:rPr>
                        <a:t>0.544285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0.382992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0.407269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0.60597</a:t>
                      </a:r>
                    </a:p>
                  </a:txBody>
                  <a:tcPr marL="4754" marR="4754" marT="4754" marB="0" anchor="b">
                    <a:lnL>
                      <a:noFill/>
                    </a:lnL>
                    <a:lnR>
                      <a:noFill/>
                    </a:lnR>
                    <a:lnT>
                      <a:noFill/>
                    </a:lnT>
                    <a:lnB>
                      <a:noFill/>
                    </a:lnB>
                    <a:solidFill>
                      <a:srgbClr val="FF2C3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20"/>
                  </a:ext>
                </a:extLst>
              </a:tr>
              <a:tr h="131857">
                <a:tc>
                  <a:txBody>
                    <a:bodyPr/>
                    <a:lstStyle/>
                    <a:p>
                      <a:pPr algn="l" fontAlgn="b"/>
                      <a:r>
                        <a:rPr lang="en-US" sz="500" b="1" i="0" u="none" strike="noStrike">
                          <a:solidFill>
                            <a:srgbClr val="FFFFFF"/>
                          </a:solidFill>
                          <a:effectLst/>
                          <a:latin typeface="Calibri" panose="020F0502020204030204" pitchFamily="34" charset="0"/>
                        </a:rPr>
                        <a:t>SCMP</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0.2463291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0.2975948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0.1765014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0.1733578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0.1346795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0.1811365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0.1011221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0.160993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0.159402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0.247965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0.171916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0.230366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0.174757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0.177501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0.335749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0.248429</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0.290799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0.267424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0.263899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0.237636</a:t>
                      </a:r>
                    </a:p>
                  </a:txBody>
                  <a:tcPr marL="4754" marR="4754" marT="4754" marB="0" anchor="b">
                    <a:lnL>
                      <a:noFill/>
                    </a:lnL>
                    <a:lnR>
                      <a:noFill/>
                    </a:lnR>
                    <a:lnT>
                      <a:noFill/>
                    </a:lnT>
                    <a:lnB>
                      <a:noFill/>
                    </a:lnB>
                    <a:solidFill>
                      <a:srgbClr val="006600"/>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21"/>
                  </a:ext>
                </a:extLst>
              </a:tr>
              <a:tr h="131857">
                <a:tc>
                  <a:txBody>
                    <a:bodyPr/>
                    <a:lstStyle/>
                    <a:p>
                      <a:pPr algn="l" fontAlgn="b"/>
                      <a:r>
                        <a:rPr lang="en-US" sz="500" b="1" i="0" u="none" strike="noStrike">
                          <a:solidFill>
                            <a:srgbClr val="FFFFFF"/>
                          </a:solidFill>
                          <a:effectLst/>
                          <a:latin typeface="Calibri" panose="020F0502020204030204" pitchFamily="34" charset="0"/>
                        </a:rPr>
                        <a:t>SWK</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0.4364082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0.4535856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0.5118177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0.3588759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0.2100586</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0.6184871</a:t>
                      </a:r>
                    </a:p>
                  </a:txBody>
                  <a:tcPr marL="4754" marR="4754" marT="4754" marB="0" anchor="b">
                    <a:lnL>
                      <a:noFill/>
                    </a:lnL>
                    <a:lnR>
                      <a:noFill/>
                    </a:lnR>
                    <a:lnT>
                      <a:noFill/>
                    </a:lnT>
                    <a:lnB>
                      <a:noFill/>
                    </a:lnB>
                    <a:solidFill>
                      <a:srgbClr val="FF2C32"/>
                    </a:solidFill>
                  </a:tcPr>
                </a:tc>
                <a:tc>
                  <a:txBody>
                    <a:bodyPr/>
                    <a:lstStyle/>
                    <a:p>
                      <a:pPr algn="r" fontAlgn="b"/>
                      <a:r>
                        <a:rPr lang="en-US" sz="500" b="0" i="0" u="none" strike="noStrike">
                          <a:solidFill>
                            <a:srgbClr val="000000"/>
                          </a:solidFill>
                          <a:effectLst/>
                          <a:latin typeface="Calibri" panose="020F0502020204030204" pitchFamily="34" charset="0"/>
                        </a:rPr>
                        <a:t>0.3283885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0.395828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0.46632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0.534169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0.440823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0.633284</a:t>
                      </a:r>
                    </a:p>
                  </a:txBody>
                  <a:tcPr marL="4754" marR="4754" marT="4754" marB="0" anchor="b">
                    <a:lnL>
                      <a:noFill/>
                    </a:lnL>
                    <a:lnR>
                      <a:noFill/>
                    </a:lnR>
                    <a:lnT>
                      <a:noFill/>
                    </a:lnT>
                    <a:lnB>
                      <a:noFill/>
                    </a:lnB>
                    <a:solidFill>
                      <a:srgbClr val="FF2C32"/>
                    </a:solidFill>
                  </a:tcPr>
                </a:tc>
                <a:tc>
                  <a:txBody>
                    <a:bodyPr/>
                    <a:lstStyle/>
                    <a:p>
                      <a:pPr algn="r" fontAlgn="b"/>
                      <a:r>
                        <a:rPr lang="en-US" sz="500" b="0" i="0" u="none" strike="noStrike">
                          <a:solidFill>
                            <a:srgbClr val="000000"/>
                          </a:solidFill>
                          <a:effectLst/>
                          <a:latin typeface="Calibri" panose="020F0502020204030204" pitchFamily="34" charset="0"/>
                        </a:rPr>
                        <a:t>0.566513</a:t>
                      </a:r>
                    </a:p>
                  </a:txBody>
                  <a:tcPr marL="4754" marR="4754" marT="4754" marB="0" anchor="b">
                    <a:lnL>
                      <a:noFill/>
                    </a:lnL>
                    <a:lnR>
                      <a:noFill/>
                    </a:lnR>
                    <a:lnT>
                      <a:noFill/>
                    </a:lnT>
                    <a:lnB>
                      <a:noFill/>
                    </a:lnB>
                    <a:solidFill>
                      <a:srgbClr val="FF2C32"/>
                    </a:solidFill>
                  </a:tcPr>
                </a:tc>
                <a:tc>
                  <a:txBody>
                    <a:bodyPr/>
                    <a:lstStyle/>
                    <a:p>
                      <a:pPr algn="r" fontAlgn="b"/>
                      <a:r>
                        <a:rPr lang="en-US" sz="500" b="0" i="0" u="none" strike="noStrike">
                          <a:solidFill>
                            <a:srgbClr val="000000"/>
                          </a:solidFill>
                          <a:effectLst/>
                          <a:latin typeface="Calibri" panose="020F0502020204030204" pitchFamily="34" charset="0"/>
                        </a:rPr>
                        <a:t>0.561014</a:t>
                      </a:r>
                    </a:p>
                  </a:txBody>
                  <a:tcPr marL="4754" marR="4754" marT="4754" marB="0" anchor="b">
                    <a:lnL>
                      <a:noFill/>
                    </a:lnL>
                    <a:lnR>
                      <a:noFill/>
                    </a:lnR>
                    <a:lnT>
                      <a:noFill/>
                    </a:lnT>
                    <a:lnB>
                      <a:noFill/>
                    </a:lnB>
                    <a:solidFill>
                      <a:srgbClr val="FF2C32"/>
                    </a:solidFill>
                  </a:tcPr>
                </a:tc>
                <a:tc>
                  <a:txBody>
                    <a:bodyPr/>
                    <a:lstStyle/>
                    <a:p>
                      <a:pPr algn="r" fontAlgn="b"/>
                      <a:r>
                        <a:rPr lang="en-US" sz="500" b="0" i="0" u="none" strike="noStrike">
                          <a:solidFill>
                            <a:srgbClr val="000000"/>
                          </a:solidFill>
                          <a:effectLst/>
                          <a:latin typeface="Calibri" panose="020F0502020204030204" pitchFamily="34" charset="0"/>
                        </a:rPr>
                        <a:t>0.631859</a:t>
                      </a:r>
                    </a:p>
                  </a:txBody>
                  <a:tcPr marL="4754" marR="4754" marT="4754" marB="0" anchor="b">
                    <a:lnL>
                      <a:noFill/>
                    </a:lnL>
                    <a:lnR>
                      <a:noFill/>
                    </a:lnR>
                    <a:lnT>
                      <a:noFill/>
                    </a:lnT>
                    <a:lnB>
                      <a:noFill/>
                    </a:lnB>
                    <a:solidFill>
                      <a:srgbClr val="FF2C32"/>
                    </a:solidFill>
                  </a:tcPr>
                </a:tc>
                <a:tc>
                  <a:txBody>
                    <a:bodyPr/>
                    <a:lstStyle/>
                    <a:p>
                      <a:pPr algn="r" fontAlgn="b"/>
                      <a:r>
                        <a:rPr lang="en-US" sz="500" b="0" i="0" u="none" strike="noStrike">
                          <a:solidFill>
                            <a:srgbClr val="000000"/>
                          </a:solidFill>
                          <a:effectLst/>
                          <a:latin typeface="Calibri" panose="020F0502020204030204" pitchFamily="34" charset="0"/>
                        </a:rPr>
                        <a:t>0.456239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0.379796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0.35875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0.501608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0.541051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0.251243</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22"/>
                  </a:ext>
                </a:extLst>
              </a:tr>
              <a:tr h="131857">
                <a:tc>
                  <a:txBody>
                    <a:bodyPr/>
                    <a:lstStyle/>
                    <a:p>
                      <a:pPr algn="l" fontAlgn="b"/>
                      <a:r>
                        <a:rPr lang="en-US" sz="500" b="1" i="0" u="none" strike="noStrike">
                          <a:solidFill>
                            <a:srgbClr val="FFFFFF"/>
                          </a:solidFill>
                          <a:effectLst/>
                          <a:latin typeface="Calibri" panose="020F0502020204030204" pitchFamily="34" charset="0"/>
                        </a:rPr>
                        <a:t>LUV</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0.3642801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0.4582172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0.3830159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0.2801346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0.1830307</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0.4194824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0.2211341</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0.319837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0.334346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0.384449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0.245123</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0.456936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0.377508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0.369738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0.40788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0.330855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0.343051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0.300915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0.352453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0.405359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0.192458</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0.428085</a:t>
                      </a:r>
                    </a:p>
                  </a:txBody>
                  <a:tcPr marL="4754" marR="4754" marT="4754" marB="0" anchor="b">
                    <a:lnL>
                      <a:noFill/>
                    </a:lnL>
                    <a:lnR>
                      <a:noFill/>
                    </a:lnR>
                    <a:lnT>
                      <a:noFill/>
                    </a:lnT>
                    <a:lnB>
                      <a:noFill/>
                    </a:lnB>
                    <a:solidFill>
                      <a:srgbClr val="D9D9D9"/>
                    </a:solidFill>
                  </a:tcPr>
                </a:tc>
                <a:tc>
                  <a:txBody>
                    <a:bodyPr/>
                    <a:lstStyle/>
                    <a:p>
                      <a:pPr algn="l" fontAlgn="b"/>
                      <a:r>
                        <a:rPr lang="en-US" sz="500" b="0" i="0" u="none" strike="noStrike">
                          <a:solidFill>
                            <a:srgbClr val="000000"/>
                          </a:solidFill>
                          <a:effectLst/>
                          <a:latin typeface="Calibri" panose="020F0502020204030204" pitchFamily="34" charset="0"/>
                        </a:rPr>
                        <a:t> </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23"/>
                  </a:ext>
                </a:extLst>
              </a:tr>
              <a:tr h="131857">
                <a:tc>
                  <a:txBody>
                    <a:bodyPr/>
                    <a:lstStyle/>
                    <a:p>
                      <a:pPr algn="l" fontAlgn="b"/>
                      <a:r>
                        <a:rPr lang="en-US" sz="500" b="1" i="0" u="none" strike="noStrike">
                          <a:solidFill>
                            <a:srgbClr val="FFFFFF"/>
                          </a:solidFill>
                          <a:effectLst/>
                          <a:latin typeface="Calibri" panose="020F0502020204030204" pitchFamily="34" charset="0"/>
                        </a:rPr>
                        <a:t>TXN</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0.4154108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0.4034743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0.3854421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0.2858976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0.2450224</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0.568691</a:t>
                      </a:r>
                    </a:p>
                  </a:txBody>
                  <a:tcPr marL="4754" marR="4754" marT="4754" marB="0" anchor="b">
                    <a:lnL>
                      <a:noFill/>
                    </a:lnL>
                    <a:lnR>
                      <a:noFill/>
                    </a:lnR>
                    <a:lnT>
                      <a:noFill/>
                    </a:lnT>
                    <a:lnB>
                      <a:noFill/>
                    </a:lnB>
                    <a:solidFill>
                      <a:srgbClr val="FF2C32"/>
                    </a:solidFill>
                  </a:tcPr>
                </a:tc>
                <a:tc>
                  <a:txBody>
                    <a:bodyPr/>
                    <a:lstStyle/>
                    <a:p>
                      <a:pPr algn="r" fontAlgn="b"/>
                      <a:r>
                        <a:rPr lang="en-US" sz="500" b="0" i="0" u="none" strike="noStrike">
                          <a:solidFill>
                            <a:srgbClr val="000000"/>
                          </a:solidFill>
                          <a:effectLst/>
                          <a:latin typeface="Calibri" panose="020F0502020204030204" pitchFamily="34" charset="0"/>
                        </a:rPr>
                        <a:t>0.3411691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0.388629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0.440284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0.411922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0.361743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0.581696</a:t>
                      </a:r>
                    </a:p>
                  </a:txBody>
                  <a:tcPr marL="4754" marR="4754" marT="4754" marB="0" anchor="b">
                    <a:lnL>
                      <a:noFill/>
                    </a:lnL>
                    <a:lnR>
                      <a:noFill/>
                    </a:lnR>
                    <a:lnT>
                      <a:noFill/>
                    </a:lnT>
                    <a:lnB>
                      <a:noFill/>
                    </a:lnB>
                    <a:solidFill>
                      <a:srgbClr val="FF2C32"/>
                    </a:solidFill>
                  </a:tcPr>
                </a:tc>
                <a:tc>
                  <a:txBody>
                    <a:bodyPr/>
                    <a:lstStyle/>
                    <a:p>
                      <a:pPr algn="r" fontAlgn="b"/>
                      <a:r>
                        <a:rPr lang="en-US" sz="500" b="0" i="0" u="none" strike="noStrike">
                          <a:solidFill>
                            <a:srgbClr val="000000"/>
                          </a:solidFill>
                          <a:effectLst/>
                          <a:latin typeface="Calibri" panose="020F0502020204030204" pitchFamily="34" charset="0"/>
                        </a:rPr>
                        <a:t>0.513462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0.469845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0.422029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0.405897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0.325186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0.328386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0.444095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0.496783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0.158941</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0.534738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0.44072</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24"/>
                  </a:ext>
                </a:extLst>
              </a:tr>
              <a:tr h="131857">
                <a:tc>
                  <a:txBody>
                    <a:bodyPr/>
                    <a:lstStyle/>
                    <a:p>
                      <a:pPr algn="l" fontAlgn="b"/>
                      <a:r>
                        <a:rPr lang="en-US" sz="500" b="1" i="0" u="none" strike="noStrike">
                          <a:solidFill>
                            <a:srgbClr val="FFFFFF"/>
                          </a:solidFill>
                          <a:effectLst/>
                          <a:latin typeface="Calibri" panose="020F0502020204030204" pitchFamily="34" charset="0"/>
                        </a:rPr>
                        <a:t>AAPL</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0.3917078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0.4539162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0.3521379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0.261326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0.1767481</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0.4605898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0.3395796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0.404376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0.400764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0.425282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0.319326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0.486445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0.472381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0.385316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0.39365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0.370964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0.291763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0.314191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0.338146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0.405391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0.198829</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0.493566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0.329328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0.487987</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25"/>
                  </a:ext>
                </a:extLst>
              </a:tr>
              <a:tr h="131857">
                <a:tc>
                  <a:txBody>
                    <a:bodyPr/>
                    <a:lstStyle/>
                    <a:p>
                      <a:pPr algn="l" fontAlgn="b"/>
                      <a:r>
                        <a:rPr lang="en-US" sz="500" b="1" i="0" u="none" strike="noStrike">
                          <a:solidFill>
                            <a:srgbClr val="FFFFFF"/>
                          </a:solidFill>
                          <a:effectLst/>
                          <a:latin typeface="Calibri" panose="020F0502020204030204" pitchFamily="34" charset="0"/>
                        </a:rPr>
                        <a:t>FB</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0.5361125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0.5247143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0.3283436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0.2290692</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0.1947409</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0.4100557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0.3054549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0.349143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0.353656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0.390906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0.333303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0.444187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0.425216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0.340361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0.293741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0.378253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0.281211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0.347243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0.367827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0.383169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0.225856</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0.378278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0.371546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0.427688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0.435077</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26"/>
                  </a:ext>
                </a:extLst>
              </a:tr>
              <a:tr h="131857">
                <a:tc>
                  <a:txBody>
                    <a:bodyPr/>
                    <a:lstStyle/>
                    <a:p>
                      <a:pPr algn="l" fontAlgn="b"/>
                      <a:r>
                        <a:rPr lang="en-US" sz="500" b="1" i="0" u="none" strike="noStrike">
                          <a:solidFill>
                            <a:srgbClr val="FFFFFF"/>
                          </a:solidFill>
                          <a:effectLst/>
                          <a:latin typeface="Calibri" panose="020F0502020204030204" pitchFamily="34" charset="0"/>
                        </a:rPr>
                        <a:t>FLIR</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0.3323856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0.3138254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0.3669696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0.2769254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0.2224542</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0.4950235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0.2441092</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0.327178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0.33875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0.422031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0.380495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0.520135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0.492502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0.493829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0.386842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0.327825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0.288234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0.269455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0.339396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0.369257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0.107409</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0.427563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0.296798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0.433681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0.3302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0.30283</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27"/>
                  </a:ext>
                </a:extLst>
              </a:tr>
              <a:tr h="131857">
                <a:tc>
                  <a:txBody>
                    <a:bodyPr/>
                    <a:lstStyle/>
                    <a:p>
                      <a:pPr algn="l" fontAlgn="b"/>
                      <a:r>
                        <a:rPr lang="en-US" sz="500" b="1" i="0" u="none" strike="noStrike">
                          <a:solidFill>
                            <a:srgbClr val="FFFFFF"/>
                          </a:solidFill>
                          <a:effectLst/>
                          <a:latin typeface="Calibri" panose="020F0502020204030204" pitchFamily="34" charset="0"/>
                        </a:rPr>
                        <a:t>MSFT</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0.4203059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0.5100412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0.3101227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0.3170322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0.2245365</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0.4776491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0.3102991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0.414273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0.447067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0.451528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0.373621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0.564141</a:t>
                      </a:r>
                    </a:p>
                  </a:txBody>
                  <a:tcPr marL="4754" marR="4754" marT="4754" marB="0" anchor="b">
                    <a:lnL>
                      <a:noFill/>
                    </a:lnL>
                    <a:lnR>
                      <a:noFill/>
                    </a:lnR>
                    <a:lnT>
                      <a:noFill/>
                    </a:lnT>
                    <a:lnB>
                      <a:noFill/>
                    </a:lnB>
                    <a:solidFill>
                      <a:srgbClr val="FF2C32"/>
                    </a:solidFill>
                  </a:tcPr>
                </a:tc>
                <a:tc>
                  <a:txBody>
                    <a:bodyPr/>
                    <a:lstStyle/>
                    <a:p>
                      <a:pPr algn="r" fontAlgn="b"/>
                      <a:r>
                        <a:rPr lang="en-US" sz="500" b="0" i="0" u="none" strike="noStrike">
                          <a:solidFill>
                            <a:srgbClr val="000000"/>
                          </a:solidFill>
                          <a:effectLst/>
                          <a:latin typeface="Calibri" panose="020F0502020204030204" pitchFamily="34" charset="0"/>
                        </a:rPr>
                        <a:t>0.477255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0.411765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0.435423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0.440879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0.354631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0.294365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0.439132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0.473269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0.16021</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0.515686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0.359266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0.513891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0.502001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0.443482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0.348228</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28"/>
                  </a:ext>
                </a:extLst>
              </a:tr>
              <a:tr h="131857">
                <a:tc>
                  <a:txBody>
                    <a:bodyPr/>
                    <a:lstStyle/>
                    <a:p>
                      <a:pPr algn="l" fontAlgn="b"/>
                      <a:r>
                        <a:rPr lang="en-US" sz="500" b="1" i="0" u="none" strike="noStrike">
                          <a:solidFill>
                            <a:srgbClr val="FFFFFF"/>
                          </a:solidFill>
                          <a:effectLst/>
                          <a:latin typeface="Calibri" panose="020F0502020204030204" pitchFamily="34" charset="0"/>
                        </a:rPr>
                        <a:t>INTC</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0.3481215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0.3538348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0.3256693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0.3156775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0.20776</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0.4574535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0.2038499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0.334265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0.407756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0.359604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0.333513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0.536549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0.458817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0.424484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0.391545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0.381351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0.323492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0.243773</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0.398077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0.435058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0.091953</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0.470286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0.378942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0.646178</a:t>
                      </a:r>
                    </a:p>
                  </a:txBody>
                  <a:tcPr marL="4754" marR="4754" marT="4754" marB="0" anchor="b">
                    <a:lnL>
                      <a:noFill/>
                    </a:lnL>
                    <a:lnR>
                      <a:noFill/>
                    </a:lnR>
                    <a:lnT>
                      <a:noFill/>
                    </a:lnT>
                    <a:lnB>
                      <a:noFill/>
                    </a:lnB>
                    <a:solidFill>
                      <a:srgbClr val="FF2C32"/>
                    </a:solidFill>
                  </a:tcPr>
                </a:tc>
                <a:tc>
                  <a:txBody>
                    <a:bodyPr/>
                    <a:lstStyle/>
                    <a:p>
                      <a:pPr algn="r" fontAlgn="b"/>
                      <a:r>
                        <a:rPr lang="en-US" sz="500" b="0" i="0" u="none" strike="noStrike">
                          <a:solidFill>
                            <a:srgbClr val="000000"/>
                          </a:solidFill>
                          <a:effectLst/>
                          <a:latin typeface="Calibri" panose="020F0502020204030204" pitchFamily="34" charset="0"/>
                        </a:rPr>
                        <a:t>0.404835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0.359981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0.317093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0.579818</a:t>
                      </a:r>
                    </a:p>
                  </a:txBody>
                  <a:tcPr marL="4754" marR="4754" marT="4754" marB="0" anchor="b">
                    <a:lnL>
                      <a:noFill/>
                    </a:lnL>
                    <a:lnR>
                      <a:noFill/>
                    </a:lnR>
                    <a:lnT>
                      <a:noFill/>
                    </a:lnT>
                    <a:lnB>
                      <a:noFill/>
                    </a:lnB>
                    <a:solidFill>
                      <a:srgbClr val="FF2C3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29"/>
                  </a:ext>
                </a:extLst>
              </a:tr>
              <a:tr h="131857">
                <a:tc>
                  <a:txBody>
                    <a:bodyPr/>
                    <a:lstStyle/>
                    <a:p>
                      <a:pPr algn="l" fontAlgn="b"/>
                      <a:r>
                        <a:rPr lang="en-US" sz="500" b="1" i="0" u="none" strike="noStrike">
                          <a:solidFill>
                            <a:srgbClr val="FFFFFF"/>
                          </a:solidFill>
                          <a:effectLst/>
                          <a:latin typeface="Calibri" panose="020F0502020204030204" pitchFamily="34" charset="0"/>
                        </a:rPr>
                        <a:t>AVGO</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0.392472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0.3741472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0.3161032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0.2840959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0.2705077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0.4625792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0.2520049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0.279767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0.268431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0.38037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0.294622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0.494107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0.465172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0.423285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0.364107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0.386426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0.329916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0.290893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0.357457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0.378399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0.17635</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0.427185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0.401979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0.669205</a:t>
                      </a:r>
                    </a:p>
                  </a:txBody>
                  <a:tcPr marL="4754" marR="4754" marT="4754" marB="0" anchor="b">
                    <a:lnL>
                      <a:noFill/>
                    </a:lnL>
                    <a:lnR>
                      <a:noFill/>
                    </a:lnR>
                    <a:lnT>
                      <a:noFill/>
                    </a:lnT>
                    <a:lnB>
                      <a:noFill/>
                    </a:lnB>
                    <a:solidFill>
                      <a:srgbClr val="FF2C32"/>
                    </a:solidFill>
                  </a:tcPr>
                </a:tc>
                <a:tc>
                  <a:txBody>
                    <a:bodyPr/>
                    <a:lstStyle/>
                    <a:p>
                      <a:pPr algn="r" fontAlgn="b"/>
                      <a:r>
                        <a:rPr lang="en-US" sz="500" b="0" i="0" u="none" strike="noStrike">
                          <a:solidFill>
                            <a:srgbClr val="000000"/>
                          </a:solidFill>
                          <a:effectLst/>
                          <a:latin typeface="Calibri" panose="020F0502020204030204" pitchFamily="34" charset="0"/>
                        </a:rPr>
                        <a:t>0.478326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0.421752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0.384827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0.421082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0.497264</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30"/>
                  </a:ext>
                </a:extLst>
              </a:tr>
              <a:tr h="131857">
                <a:tc>
                  <a:txBody>
                    <a:bodyPr/>
                    <a:lstStyle/>
                    <a:p>
                      <a:pPr algn="l" fontAlgn="b"/>
                      <a:r>
                        <a:rPr lang="en-US" sz="500" b="1" i="0" u="none" strike="noStrike">
                          <a:solidFill>
                            <a:srgbClr val="FFFFFF"/>
                          </a:solidFill>
                          <a:effectLst/>
                          <a:latin typeface="Calibri" panose="020F0502020204030204" pitchFamily="34" charset="0"/>
                        </a:rPr>
                        <a:t>CSCO</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0.4167184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0.4388283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0.3462326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0.3554481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0.2340817</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0.4957086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0.277915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0.392376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0.443441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0.441189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0.370082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0.574466</a:t>
                      </a:r>
                    </a:p>
                  </a:txBody>
                  <a:tcPr marL="4754" marR="4754" marT="4754" marB="0" anchor="b">
                    <a:lnL>
                      <a:noFill/>
                    </a:lnL>
                    <a:lnR>
                      <a:noFill/>
                    </a:lnR>
                    <a:lnT>
                      <a:noFill/>
                    </a:lnT>
                    <a:lnB>
                      <a:noFill/>
                    </a:lnB>
                    <a:solidFill>
                      <a:srgbClr val="FF2C32"/>
                    </a:solidFill>
                  </a:tcPr>
                </a:tc>
                <a:tc>
                  <a:txBody>
                    <a:bodyPr/>
                    <a:lstStyle/>
                    <a:p>
                      <a:pPr algn="r" fontAlgn="b"/>
                      <a:r>
                        <a:rPr lang="en-US" sz="500" b="0" i="0" u="none" strike="noStrike">
                          <a:solidFill>
                            <a:srgbClr val="000000"/>
                          </a:solidFill>
                          <a:effectLst/>
                          <a:latin typeface="Calibri" panose="020F0502020204030204" pitchFamily="34" charset="0"/>
                        </a:rPr>
                        <a:t>0.424475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0.447476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0.431785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0.373943</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0.296879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0.285584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0.425999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0.469671</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0.176525</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0.519117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0.367822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0.55134</a:t>
                      </a:r>
                    </a:p>
                  </a:txBody>
                  <a:tcPr marL="4754" marR="4754" marT="4754" marB="0" anchor="b">
                    <a:lnL>
                      <a:noFill/>
                    </a:lnL>
                    <a:lnR>
                      <a:noFill/>
                    </a:lnR>
                    <a:lnT>
                      <a:noFill/>
                    </a:lnT>
                    <a:lnB>
                      <a:noFill/>
                    </a:lnB>
                    <a:solidFill>
                      <a:srgbClr val="FF2C32"/>
                    </a:solidFill>
                  </a:tcPr>
                </a:tc>
                <a:tc>
                  <a:txBody>
                    <a:bodyPr/>
                    <a:lstStyle/>
                    <a:p>
                      <a:pPr algn="r" fontAlgn="b"/>
                      <a:r>
                        <a:rPr lang="en-US" sz="500" b="0" i="0" u="none" strike="noStrike">
                          <a:solidFill>
                            <a:srgbClr val="000000"/>
                          </a:solidFill>
                          <a:effectLst/>
                          <a:latin typeface="Calibri" panose="020F0502020204030204" pitchFamily="34" charset="0"/>
                        </a:rPr>
                        <a:t>0.456652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0.35908</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0.418484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0.529136</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0.54587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0.420901</a:t>
                      </a:r>
                    </a:p>
                  </a:txBody>
                  <a:tcPr marL="4754" marR="4754" marT="4754" marB="0" anchor="b">
                    <a:lnL>
                      <a:noFill/>
                    </a:lnL>
                    <a:lnR>
                      <a:noFill/>
                    </a:lnR>
                    <a:lnT>
                      <a:noFill/>
                    </a:lnT>
                    <a:lnB>
                      <a:noFill/>
                    </a:lnB>
                    <a:solidFill>
                      <a:srgbClr val="D9D9D9"/>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31"/>
                  </a:ext>
                </a:extLst>
              </a:tr>
              <a:tr h="131857">
                <a:tc>
                  <a:txBody>
                    <a:bodyPr/>
                    <a:lstStyle/>
                    <a:p>
                      <a:pPr algn="l" fontAlgn="b"/>
                      <a:r>
                        <a:rPr lang="en-US" sz="500" b="1" i="0" u="none" strike="noStrike">
                          <a:solidFill>
                            <a:srgbClr val="FFFFFF"/>
                          </a:solidFill>
                          <a:effectLst/>
                          <a:latin typeface="Calibri" panose="020F0502020204030204" pitchFamily="34" charset="0"/>
                        </a:rPr>
                        <a:t>SDLP</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FFFFFF"/>
                          </a:solidFill>
                          <a:effectLst/>
                          <a:latin typeface="Calibri" panose="020F0502020204030204" pitchFamily="34" charset="0"/>
                        </a:rPr>
                        <a:t>0.1683559</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0.1132793</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0.1735385</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0.207463</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0.1015516</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0.2964945</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0.1468782</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0.040753</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0.101277</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0.096048</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0.135465</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0.351062</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0.35727</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000000"/>
                          </a:solidFill>
                          <a:effectLst/>
                          <a:latin typeface="Calibri" panose="020F0502020204030204" pitchFamily="34" charset="0"/>
                        </a:rPr>
                        <a:t>0.319424</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0.183763</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0.10885</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0.056559</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0.136472</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0.121163</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0.100257</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0.042445</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0.264559</a:t>
                      </a:r>
                    </a:p>
                  </a:txBody>
                  <a:tcPr marL="4754" marR="4754" marT="4754" marB="0" anchor="b">
                    <a:lnL>
                      <a:noFill/>
                    </a:lnL>
                    <a:lnR>
                      <a:noFill/>
                    </a:lnR>
                    <a:lnT>
                      <a:noFill/>
                    </a:lnT>
                    <a:lnB>
                      <a:noFill/>
                    </a:lnB>
                    <a:solidFill>
                      <a:srgbClr val="D9D9D9"/>
                    </a:solidFill>
                  </a:tcPr>
                </a:tc>
                <a:tc>
                  <a:txBody>
                    <a:bodyPr/>
                    <a:lstStyle/>
                    <a:p>
                      <a:pPr algn="r" fontAlgn="b"/>
                      <a:r>
                        <a:rPr lang="en-US" sz="500" b="0" i="0" u="none" strike="noStrike">
                          <a:solidFill>
                            <a:srgbClr val="FFFFFF"/>
                          </a:solidFill>
                          <a:effectLst/>
                          <a:latin typeface="Calibri" panose="020F0502020204030204" pitchFamily="34" charset="0"/>
                        </a:rPr>
                        <a:t>0.052254</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0.174274</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0.181963</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0.122221</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0.190367</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0.169043</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0.192269</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0.186196</a:t>
                      </a:r>
                    </a:p>
                  </a:txBody>
                  <a:tcPr marL="4754" marR="4754" marT="4754" marB="0" anchor="b">
                    <a:lnL>
                      <a:noFill/>
                    </a:lnL>
                    <a:lnR>
                      <a:noFill/>
                    </a:lnR>
                    <a:lnT>
                      <a:noFill/>
                    </a:lnT>
                    <a:lnB>
                      <a:noFill/>
                    </a:lnB>
                    <a:solidFill>
                      <a:srgbClr val="006600"/>
                    </a:solidFill>
                  </a:tcPr>
                </a:tc>
                <a:tc>
                  <a:txBody>
                    <a:bodyPr/>
                    <a:lstStyle/>
                    <a:p>
                      <a:pPr algn="r" fontAlgn="b"/>
                      <a:r>
                        <a:rPr lang="en-US" sz="500" b="0" i="0" u="none" strike="noStrike">
                          <a:solidFill>
                            <a:srgbClr val="FFFFFF"/>
                          </a:solidFill>
                          <a:effectLst/>
                          <a:latin typeface="Calibri" panose="020F0502020204030204" pitchFamily="34" charset="0"/>
                        </a:rPr>
                        <a:t>0.150638</a:t>
                      </a:r>
                    </a:p>
                  </a:txBody>
                  <a:tcPr marL="4754" marR="4754" marT="4754" marB="0" anchor="b">
                    <a:lnL>
                      <a:noFill/>
                    </a:lnL>
                    <a:lnR>
                      <a:noFill/>
                    </a:lnR>
                    <a:lnT>
                      <a:noFill/>
                    </a:lnT>
                    <a:lnB>
                      <a:noFill/>
                    </a:lnB>
                    <a:solidFill>
                      <a:srgbClr val="006600"/>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32"/>
                  </a:ext>
                </a:extLst>
              </a:tr>
              <a:tr h="131857">
                <a:tc>
                  <a:txBody>
                    <a:bodyPr/>
                    <a:lstStyle/>
                    <a:p>
                      <a:pPr algn="l" fontAlgn="b"/>
                      <a:r>
                        <a:rPr lang="en-US" sz="500" b="0" i="0" u="none" strike="noStrike">
                          <a:solidFill>
                            <a:srgbClr val="FFFFFF"/>
                          </a:solidFill>
                          <a:effectLst/>
                          <a:latin typeface="Calibri" panose="020F0502020204030204" pitchFamily="34" charset="0"/>
                        </a:rPr>
                        <a:t> </a:t>
                      </a:r>
                    </a:p>
                  </a:txBody>
                  <a:tcPr marL="4754" marR="4754" marT="4754" marB="0" anchor="b">
                    <a:lnL>
                      <a:noFill/>
                    </a:lnL>
                    <a:lnR>
                      <a:noFill/>
                    </a:lnR>
                    <a:lnT>
                      <a:noFill/>
                    </a:lnT>
                    <a:lnB>
                      <a:noFill/>
                    </a:lnB>
                    <a:solidFill>
                      <a:srgbClr val="000000"/>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33"/>
                  </a:ext>
                </a:extLst>
              </a:tr>
              <a:tr h="238661">
                <a:tc>
                  <a:txBody>
                    <a:bodyPr/>
                    <a:lstStyle/>
                    <a:p>
                      <a:pPr algn="l" fontAlgn="b"/>
                      <a:r>
                        <a:rPr lang="en-US" sz="500" b="0" i="0" u="none" strike="noStrike">
                          <a:solidFill>
                            <a:srgbClr val="FFFFFF"/>
                          </a:solidFill>
                          <a:effectLst/>
                          <a:latin typeface="Calibri" panose="020F0502020204030204" pitchFamily="34" charset="0"/>
                        </a:rPr>
                        <a:t>Avg Corr to portfolio</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0.35892109</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0.40638175</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0.35225792</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0.27576855</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0.2104705</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0.4491148</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0.2751145</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0.356154</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0.384197</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0.420571</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0.344469</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0.492184</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0.451281</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0.413972</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0.437371</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0.388535</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0.323724</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0.307823</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0.399932</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0.430754</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0.195477</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0.454683</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0.340547</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0.428184</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0.378799</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0.356919</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0.347261</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0.409328</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0.37823</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0.372578</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0.401221</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0.16265</a:t>
                      </a:r>
                    </a:p>
                  </a:txBody>
                  <a:tcPr marL="4754" marR="4754" marT="4754" marB="0" anchor="b">
                    <a:lnL>
                      <a:noFill/>
                    </a:lnL>
                    <a:lnR>
                      <a:noFill/>
                    </a:lnR>
                    <a:lnT>
                      <a:noFill/>
                    </a:lnT>
                    <a:lnB>
                      <a:noFill/>
                    </a:lnB>
                  </a:tcPr>
                </a:tc>
                <a:extLst>
                  <a:ext uri="{0D108BD9-81ED-4DB2-BD59-A6C34878D82A}">
                    <a16:rowId xmlns:a16="http://schemas.microsoft.com/office/drawing/2014/main" val="10034"/>
                  </a:ext>
                </a:extLst>
              </a:tr>
              <a:tr h="131857">
                <a:tc>
                  <a:txBody>
                    <a:bodyPr/>
                    <a:lstStyle/>
                    <a:p>
                      <a:pPr algn="l" fontAlgn="b"/>
                      <a:r>
                        <a:rPr lang="en-US" sz="500" b="0" i="0" u="none" strike="noStrike">
                          <a:solidFill>
                            <a:srgbClr val="FFFFFF"/>
                          </a:solidFill>
                          <a:effectLst/>
                          <a:latin typeface="Calibri" panose="020F0502020204030204" pitchFamily="34" charset="0"/>
                        </a:rPr>
                        <a:t> </a:t>
                      </a:r>
                    </a:p>
                  </a:txBody>
                  <a:tcPr marL="4754" marR="4754" marT="4754" marB="0" anchor="b">
                    <a:lnL>
                      <a:noFill/>
                    </a:lnL>
                    <a:lnR>
                      <a:noFill/>
                    </a:lnR>
                    <a:lnT>
                      <a:noFill/>
                    </a:lnT>
                    <a:lnB>
                      <a:noFill/>
                    </a:lnB>
                    <a:solidFill>
                      <a:srgbClr val="000000"/>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754" marR="4754" marT="4754" marB="0" anchor="b">
                    <a:lnL>
                      <a:noFill/>
                    </a:lnL>
                    <a:lnR>
                      <a:noFill/>
                    </a:lnR>
                    <a:lnT>
                      <a:noFill/>
                    </a:lnT>
                    <a:lnB>
                      <a:noFill/>
                    </a:lnB>
                  </a:tcPr>
                </a:tc>
                <a:extLst>
                  <a:ext uri="{0D108BD9-81ED-4DB2-BD59-A6C34878D82A}">
                    <a16:rowId xmlns:a16="http://schemas.microsoft.com/office/drawing/2014/main" val="10035"/>
                  </a:ext>
                </a:extLst>
              </a:tr>
              <a:tr h="131857">
                <a:tc>
                  <a:txBody>
                    <a:bodyPr/>
                    <a:lstStyle/>
                    <a:p>
                      <a:pPr algn="l" fontAlgn="b"/>
                      <a:r>
                        <a:rPr lang="en-US" sz="500" b="0" i="0" u="none" strike="noStrike">
                          <a:solidFill>
                            <a:srgbClr val="FFFFFF"/>
                          </a:solidFill>
                          <a:effectLst/>
                          <a:latin typeface="Calibri" panose="020F0502020204030204" pitchFamily="34" charset="0"/>
                        </a:rPr>
                        <a:t>Corr. To S&amp;P</a:t>
                      </a:r>
                    </a:p>
                  </a:txBody>
                  <a:tcPr marL="4754" marR="4754" marT="4754"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0.5905894</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0.6691955</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0.5769942</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0.4641834</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0.3396603</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0.7548311</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0.4609482</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0.589861</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0.652244</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0.691927</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0.587073</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0.824369</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0.761083</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0.698636</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0.717989</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0.639803</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0.535167</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0.509691</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0.658855</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0.719556</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0.322232</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0.742638</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0.528416</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0.68825</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0.639294</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0.582165</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0.574515</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0.689561</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0.627177</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0.586383</a:t>
                      </a:r>
                    </a:p>
                  </a:txBody>
                  <a:tcPr marL="4754" marR="4754" marT="4754"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0.659357</a:t>
                      </a:r>
                    </a:p>
                  </a:txBody>
                  <a:tcPr marL="4754" marR="4754" marT="4754" marB="0" anchor="b">
                    <a:lnL>
                      <a:noFill/>
                    </a:lnL>
                    <a:lnR>
                      <a:noFill/>
                    </a:lnR>
                    <a:lnT>
                      <a:noFill/>
                    </a:lnT>
                    <a:lnB>
                      <a:noFill/>
                    </a:lnB>
                  </a:tcPr>
                </a:tc>
                <a:tc>
                  <a:txBody>
                    <a:bodyPr/>
                    <a:lstStyle/>
                    <a:p>
                      <a:pPr algn="r" fontAlgn="b"/>
                      <a:r>
                        <a:rPr lang="en-US" sz="500" b="0" i="0" u="none" strike="noStrike" dirty="0">
                          <a:solidFill>
                            <a:srgbClr val="000000"/>
                          </a:solidFill>
                          <a:effectLst/>
                          <a:latin typeface="Calibri" panose="020F0502020204030204" pitchFamily="34" charset="0"/>
                        </a:rPr>
                        <a:t>0.321223</a:t>
                      </a:r>
                    </a:p>
                  </a:txBody>
                  <a:tcPr marL="4754" marR="4754" marT="4754" marB="0" anchor="b">
                    <a:lnL>
                      <a:noFill/>
                    </a:lnL>
                    <a:lnR>
                      <a:noFill/>
                    </a:lnR>
                    <a:lnT>
                      <a:noFill/>
                    </a:lnT>
                    <a:lnB>
                      <a:noFill/>
                    </a:lnB>
                  </a:tcPr>
                </a:tc>
                <a:extLst>
                  <a:ext uri="{0D108BD9-81ED-4DB2-BD59-A6C34878D82A}">
                    <a16:rowId xmlns:a16="http://schemas.microsoft.com/office/drawing/2014/main" val="10036"/>
                  </a:ext>
                </a:extLst>
              </a:tr>
            </a:tbl>
          </a:graphicData>
        </a:graphic>
      </p:graphicFrame>
    </p:spTree>
    <p:extLst>
      <p:ext uri="{BB962C8B-B14F-4D97-AF65-F5344CB8AC3E}">
        <p14:creationId xmlns:p14="http://schemas.microsoft.com/office/powerpoint/2010/main" val="854334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58575" y="6534150"/>
            <a:ext cx="508000" cy="228600"/>
          </a:xfrm>
        </p:spPr>
        <p:txBody>
          <a:bodyPr/>
          <a:lstStyle/>
          <a:p>
            <a:fld id="{C4C5411A-C02D-49EF-A313-6C2D6A9C6A32}" type="slidenum">
              <a:rPr lang="en-US" smtClean="0">
                <a:solidFill>
                  <a:prstClr val="black"/>
                </a:solidFill>
              </a:rPr>
              <a:pPr/>
              <a:t>53</a:t>
            </a:fld>
            <a:endParaRPr lang="en-US" dirty="0">
              <a:solidFill>
                <a:prstClr val="black"/>
              </a:solidFill>
            </a:endParaRPr>
          </a:p>
        </p:txBody>
      </p:sp>
      <p:sp>
        <p:nvSpPr>
          <p:cNvPr id="9" name="Title 7"/>
          <p:cNvSpPr txBox="1">
            <a:spLocks/>
          </p:cNvSpPr>
          <p:nvPr/>
        </p:nvSpPr>
        <p:spPr bwMode="auto">
          <a:xfrm>
            <a:off x="914951" y="464599"/>
            <a:ext cx="9956800" cy="740664"/>
          </a:xfrm>
          <a:prstGeom prst="rect">
            <a:avLst/>
          </a:prstGeom>
        </p:spPr>
        <p:txBody>
          <a:bodyPr lIns="121917" tIns="60959" rIns="121917" bIns="60959">
            <a:noAutofit/>
          </a:bodyPr>
          <a:lstStyle/>
          <a:p>
            <a:pPr defTabSz="1219140">
              <a:spcBef>
                <a:spcPct val="0"/>
              </a:spcBef>
              <a:defRPr/>
            </a:pPr>
            <a:r>
              <a:rPr lang="en-US" sz="3000" b="1" dirty="0">
                <a:latin typeface="Cambria" panose="02040503050406030204" pitchFamily="18" charset="0"/>
                <a:ea typeface="+mj-ea"/>
                <a:cs typeface="+mj-cs"/>
              </a:rPr>
              <a:t>Correlation Matrix</a:t>
            </a:r>
            <a:endParaRPr lang="en-US" sz="3000" b="1" dirty="0">
              <a:solidFill>
                <a:srgbClr val="FF0000"/>
              </a:solidFill>
              <a:latin typeface="Cambria" panose="02040503050406030204" pitchFamily="18" charset="0"/>
              <a:ea typeface="+mj-ea"/>
              <a:cs typeface="+mj-cs"/>
            </a:endParaRPr>
          </a:p>
        </p:txBody>
      </p:sp>
      <p:graphicFrame>
        <p:nvGraphicFramePr>
          <p:cNvPr id="12" name="Table 11"/>
          <p:cNvGraphicFramePr>
            <a:graphicFrameLocks noGrp="1"/>
          </p:cNvGraphicFramePr>
          <p:nvPr>
            <p:extLst>
              <p:ext uri="{D42A27DB-BD31-4B8C-83A1-F6EECF244321}">
                <p14:modId xmlns:p14="http://schemas.microsoft.com/office/powerpoint/2010/main" val="3480536469"/>
              </p:ext>
            </p:extLst>
          </p:nvPr>
        </p:nvGraphicFramePr>
        <p:xfrm>
          <a:off x="222630" y="1205273"/>
          <a:ext cx="11867758" cy="5052404"/>
        </p:xfrm>
        <a:graphic>
          <a:graphicData uri="http://schemas.openxmlformats.org/drawingml/2006/table">
            <a:tbl>
              <a:tblPr/>
              <a:tblGrid>
                <a:gridCol w="729689">
                  <a:extLst>
                    <a:ext uri="{9D8B030D-6E8A-4147-A177-3AD203B41FA5}">
                      <a16:colId xmlns:a16="http://schemas.microsoft.com/office/drawing/2014/main" val="20000"/>
                    </a:ext>
                  </a:extLst>
                </a:gridCol>
                <a:gridCol w="399263">
                  <a:extLst>
                    <a:ext uri="{9D8B030D-6E8A-4147-A177-3AD203B41FA5}">
                      <a16:colId xmlns:a16="http://schemas.microsoft.com/office/drawing/2014/main" val="20001"/>
                    </a:ext>
                  </a:extLst>
                </a:gridCol>
                <a:gridCol w="399263">
                  <a:extLst>
                    <a:ext uri="{9D8B030D-6E8A-4147-A177-3AD203B41FA5}">
                      <a16:colId xmlns:a16="http://schemas.microsoft.com/office/drawing/2014/main" val="20002"/>
                    </a:ext>
                  </a:extLst>
                </a:gridCol>
                <a:gridCol w="399263">
                  <a:extLst>
                    <a:ext uri="{9D8B030D-6E8A-4147-A177-3AD203B41FA5}">
                      <a16:colId xmlns:a16="http://schemas.microsoft.com/office/drawing/2014/main" val="20003"/>
                    </a:ext>
                  </a:extLst>
                </a:gridCol>
                <a:gridCol w="399263">
                  <a:extLst>
                    <a:ext uri="{9D8B030D-6E8A-4147-A177-3AD203B41FA5}">
                      <a16:colId xmlns:a16="http://schemas.microsoft.com/office/drawing/2014/main" val="20004"/>
                    </a:ext>
                  </a:extLst>
                </a:gridCol>
                <a:gridCol w="364844">
                  <a:extLst>
                    <a:ext uri="{9D8B030D-6E8A-4147-A177-3AD203B41FA5}">
                      <a16:colId xmlns:a16="http://schemas.microsoft.com/office/drawing/2014/main" val="20005"/>
                    </a:ext>
                  </a:extLst>
                </a:gridCol>
                <a:gridCol w="364844">
                  <a:extLst>
                    <a:ext uri="{9D8B030D-6E8A-4147-A177-3AD203B41FA5}">
                      <a16:colId xmlns:a16="http://schemas.microsoft.com/office/drawing/2014/main" val="20006"/>
                    </a:ext>
                  </a:extLst>
                </a:gridCol>
                <a:gridCol w="399263">
                  <a:extLst>
                    <a:ext uri="{9D8B030D-6E8A-4147-A177-3AD203B41FA5}">
                      <a16:colId xmlns:a16="http://schemas.microsoft.com/office/drawing/2014/main" val="20007"/>
                    </a:ext>
                  </a:extLst>
                </a:gridCol>
                <a:gridCol w="323541">
                  <a:extLst>
                    <a:ext uri="{9D8B030D-6E8A-4147-A177-3AD203B41FA5}">
                      <a16:colId xmlns:a16="http://schemas.microsoft.com/office/drawing/2014/main" val="20008"/>
                    </a:ext>
                  </a:extLst>
                </a:gridCol>
                <a:gridCol w="323541">
                  <a:extLst>
                    <a:ext uri="{9D8B030D-6E8A-4147-A177-3AD203B41FA5}">
                      <a16:colId xmlns:a16="http://schemas.microsoft.com/office/drawing/2014/main" val="20009"/>
                    </a:ext>
                  </a:extLst>
                </a:gridCol>
                <a:gridCol w="323541">
                  <a:extLst>
                    <a:ext uri="{9D8B030D-6E8A-4147-A177-3AD203B41FA5}">
                      <a16:colId xmlns:a16="http://schemas.microsoft.com/office/drawing/2014/main" val="20010"/>
                    </a:ext>
                  </a:extLst>
                </a:gridCol>
                <a:gridCol w="323541">
                  <a:extLst>
                    <a:ext uri="{9D8B030D-6E8A-4147-A177-3AD203B41FA5}">
                      <a16:colId xmlns:a16="http://schemas.microsoft.com/office/drawing/2014/main" val="20011"/>
                    </a:ext>
                  </a:extLst>
                </a:gridCol>
                <a:gridCol w="323541">
                  <a:extLst>
                    <a:ext uri="{9D8B030D-6E8A-4147-A177-3AD203B41FA5}">
                      <a16:colId xmlns:a16="http://schemas.microsoft.com/office/drawing/2014/main" val="20012"/>
                    </a:ext>
                  </a:extLst>
                </a:gridCol>
                <a:gridCol w="323541">
                  <a:extLst>
                    <a:ext uri="{9D8B030D-6E8A-4147-A177-3AD203B41FA5}">
                      <a16:colId xmlns:a16="http://schemas.microsoft.com/office/drawing/2014/main" val="20013"/>
                    </a:ext>
                  </a:extLst>
                </a:gridCol>
                <a:gridCol w="323541">
                  <a:extLst>
                    <a:ext uri="{9D8B030D-6E8A-4147-A177-3AD203B41FA5}">
                      <a16:colId xmlns:a16="http://schemas.microsoft.com/office/drawing/2014/main" val="20014"/>
                    </a:ext>
                  </a:extLst>
                </a:gridCol>
                <a:gridCol w="323541">
                  <a:extLst>
                    <a:ext uri="{9D8B030D-6E8A-4147-A177-3AD203B41FA5}">
                      <a16:colId xmlns:a16="http://schemas.microsoft.com/office/drawing/2014/main" val="20015"/>
                    </a:ext>
                  </a:extLst>
                </a:gridCol>
                <a:gridCol w="323541">
                  <a:extLst>
                    <a:ext uri="{9D8B030D-6E8A-4147-A177-3AD203B41FA5}">
                      <a16:colId xmlns:a16="http://schemas.microsoft.com/office/drawing/2014/main" val="20016"/>
                    </a:ext>
                  </a:extLst>
                </a:gridCol>
                <a:gridCol w="323541">
                  <a:extLst>
                    <a:ext uri="{9D8B030D-6E8A-4147-A177-3AD203B41FA5}">
                      <a16:colId xmlns:a16="http://schemas.microsoft.com/office/drawing/2014/main" val="20017"/>
                    </a:ext>
                  </a:extLst>
                </a:gridCol>
                <a:gridCol w="323541">
                  <a:extLst>
                    <a:ext uri="{9D8B030D-6E8A-4147-A177-3AD203B41FA5}">
                      <a16:colId xmlns:a16="http://schemas.microsoft.com/office/drawing/2014/main" val="20018"/>
                    </a:ext>
                  </a:extLst>
                </a:gridCol>
                <a:gridCol w="323541">
                  <a:extLst>
                    <a:ext uri="{9D8B030D-6E8A-4147-A177-3AD203B41FA5}">
                      <a16:colId xmlns:a16="http://schemas.microsoft.com/office/drawing/2014/main" val="20019"/>
                    </a:ext>
                  </a:extLst>
                </a:gridCol>
                <a:gridCol w="323541">
                  <a:extLst>
                    <a:ext uri="{9D8B030D-6E8A-4147-A177-3AD203B41FA5}">
                      <a16:colId xmlns:a16="http://schemas.microsoft.com/office/drawing/2014/main" val="20020"/>
                    </a:ext>
                  </a:extLst>
                </a:gridCol>
                <a:gridCol w="323541">
                  <a:extLst>
                    <a:ext uri="{9D8B030D-6E8A-4147-A177-3AD203B41FA5}">
                      <a16:colId xmlns:a16="http://schemas.microsoft.com/office/drawing/2014/main" val="20021"/>
                    </a:ext>
                  </a:extLst>
                </a:gridCol>
                <a:gridCol w="323541">
                  <a:extLst>
                    <a:ext uri="{9D8B030D-6E8A-4147-A177-3AD203B41FA5}">
                      <a16:colId xmlns:a16="http://schemas.microsoft.com/office/drawing/2014/main" val="20022"/>
                    </a:ext>
                  </a:extLst>
                </a:gridCol>
                <a:gridCol w="323541">
                  <a:extLst>
                    <a:ext uri="{9D8B030D-6E8A-4147-A177-3AD203B41FA5}">
                      <a16:colId xmlns:a16="http://schemas.microsoft.com/office/drawing/2014/main" val="20023"/>
                    </a:ext>
                  </a:extLst>
                </a:gridCol>
                <a:gridCol w="323541">
                  <a:extLst>
                    <a:ext uri="{9D8B030D-6E8A-4147-A177-3AD203B41FA5}">
                      <a16:colId xmlns:a16="http://schemas.microsoft.com/office/drawing/2014/main" val="20024"/>
                    </a:ext>
                  </a:extLst>
                </a:gridCol>
                <a:gridCol w="323541">
                  <a:extLst>
                    <a:ext uri="{9D8B030D-6E8A-4147-A177-3AD203B41FA5}">
                      <a16:colId xmlns:a16="http://schemas.microsoft.com/office/drawing/2014/main" val="20025"/>
                    </a:ext>
                  </a:extLst>
                </a:gridCol>
                <a:gridCol w="323541">
                  <a:extLst>
                    <a:ext uri="{9D8B030D-6E8A-4147-A177-3AD203B41FA5}">
                      <a16:colId xmlns:a16="http://schemas.microsoft.com/office/drawing/2014/main" val="20026"/>
                    </a:ext>
                  </a:extLst>
                </a:gridCol>
                <a:gridCol w="323541">
                  <a:extLst>
                    <a:ext uri="{9D8B030D-6E8A-4147-A177-3AD203B41FA5}">
                      <a16:colId xmlns:a16="http://schemas.microsoft.com/office/drawing/2014/main" val="20027"/>
                    </a:ext>
                  </a:extLst>
                </a:gridCol>
                <a:gridCol w="323541">
                  <a:extLst>
                    <a:ext uri="{9D8B030D-6E8A-4147-A177-3AD203B41FA5}">
                      <a16:colId xmlns:a16="http://schemas.microsoft.com/office/drawing/2014/main" val="20028"/>
                    </a:ext>
                  </a:extLst>
                </a:gridCol>
                <a:gridCol w="323541">
                  <a:extLst>
                    <a:ext uri="{9D8B030D-6E8A-4147-A177-3AD203B41FA5}">
                      <a16:colId xmlns:a16="http://schemas.microsoft.com/office/drawing/2014/main" val="20029"/>
                    </a:ext>
                  </a:extLst>
                </a:gridCol>
                <a:gridCol w="323541">
                  <a:extLst>
                    <a:ext uri="{9D8B030D-6E8A-4147-A177-3AD203B41FA5}">
                      <a16:colId xmlns:a16="http://schemas.microsoft.com/office/drawing/2014/main" val="20030"/>
                    </a:ext>
                  </a:extLst>
                </a:gridCol>
                <a:gridCol w="323541">
                  <a:extLst>
                    <a:ext uri="{9D8B030D-6E8A-4147-A177-3AD203B41FA5}">
                      <a16:colId xmlns:a16="http://schemas.microsoft.com/office/drawing/2014/main" val="20031"/>
                    </a:ext>
                  </a:extLst>
                </a:gridCol>
                <a:gridCol w="323541">
                  <a:extLst>
                    <a:ext uri="{9D8B030D-6E8A-4147-A177-3AD203B41FA5}">
                      <a16:colId xmlns:a16="http://schemas.microsoft.com/office/drawing/2014/main" val="20032"/>
                    </a:ext>
                  </a:extLst>
                </a:gridCol>
                <a:gridCol w="323541">
                  <a:extLst>
                    <a:ext uri="{9D8B030D-6E8A-4147-A177-3AD203B41FA5}">
                      <a16:colId xmlns:a16="http://schemas.microsoft.com/office/drawing/2014/main" val="20033"/>
                    </a:ext>
                  </a:extLst>
                </a:gridCol>
              </a:tblGrid>
              <a:tr h="132958">
                <a:tc>
                  <a:txBody>
                    <a:bodyPr/>
                    <a:lstStyle/>
                    <a:p>
                      <a:pPr algn="l" fontAlgn="b"/>
                      <a:r>
                        <a:rPr lang="en-US" sz="500" b="0" i="0" u="none" strike="noStrike">
                          <a:solidFill>
                            <a:srgbClr val="FFFFFF"/>
                          </a:solidFill>
                          <a:effectLst/>
                          <a:latin typeface="Calibri" panose="020F0502020204030204" pitchFamily="34" charset="0"/>
                        </a:rPr>
                        <a:t> </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PCLN</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SBUX</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WHR</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TWX</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NEWM</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JCI</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HAS</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COST</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PEP</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CVS</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EL</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BLK</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MET</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RF</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ABT</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BDX</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ANTM</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GILD</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MRK</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JNJ</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SCMP</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SWK</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LUV</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TXN</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AAPL</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FB</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FLIR</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MSFT</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INTC</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AVGO</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CSCO</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SDLP</a:t>
                      </a:r>
                    </a:p>
                  </a:txBody>
                  <a:tcPr marL="4575" marR="4575" marT="4575" marB="0" anchor="b">
                    <a:lnL>
                      <a:noFill/>
                    </a:lnL>
                    <a:lnR>
                      <a:noFill/>
                    </a:lnR>
                    <a:lnT>
                      <a:noFill/>
                    </a:lnT>
                    <a:lnB>
                      <a:noFill/>
                    </a:lnB>
                    <a:solidFill>
                      <a:srgbClr val="000000"/>
                    </a:solidFill>
                  </a:tcPr>
                </a:tc>
                <a:tc>
                  <a:txBody>
                    <a:bodyPr/>
                    <a:lstStyle/>
                    <a:p>
                      <a:pPr algn="l" fontAlgn="b"/>
                      <a:r>
                        <a:rPr lang="en-US" sz="500" b="0" i="0" u="none" strike="noStrike">
                          <a:solidFill>
                            <a:srgbClr val="FFFFFF"/>
                          </a:solidFill>
                          <a:effectLst/>
                          <a:latin typeface="Calibri" panose="020F0502020204030204" pitchFamily="34" charset="0"/>
                        </a:rPr>
                        <a:t>SPY</a:t>
                      </a:r>
                    </a:p>
                  </a:txBody>
                  <a:tcPr marL="4575" marR="4575" marT="4575" marB="0" anchor="b">
                    <a:lnL>
                      <a:noFill/>
                    </a:lnL>
                    <a:lnR>
                      <a:noFill/>
                    </a:lnR>
                    <a:lnT>
                      <a:noFill/>
                    </a:lnT>
                    <a:lnB>
                      <a:noFill/>
                    </a:lnB>
                    <a:solidFill>
                      <a:srgbClr val="000000"/>
                    </a:solidFill>
                  </a:tcPr>
                </a:tc>
                <a:extLst>
                  <a:ext uri="{0D108BD9-81ED-4DB2-BD59-A6C34878D82A}">
                    <a16:rowId xmlns:a16="http://schemas.microsoft.com/office/drawing/2014/main" val="10000"/>
                  </a:ext>
                </a:extLst>
              </a:tr>
              <a:tr h="132958">
                <a:tc>
                  <a:txBody>
                    <a:bodyPr/>
                    <a:lstStyle/>
                    <a:p>
                      <a:pPr algn="l" fontAlgn="b"/>
                      <a:r>
                        <a:rPr lang="en-US" sz="500" b="0" i="0" u="none" strike="noStrike">
                          <a:solidFill>
                            <a:srgbClr val="FFFFFF"/>
                          </a:solidFill>
                          <a:effectLst/>
                          <a:latin typeface="Calibri" panose="020F0502020204030204" pitchFamily="34" charset="0"/>
                        </a:rPr>
                        <a:t>PCLN</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0.4546733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0.327188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0.278049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0.2039038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0.4869874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0.2145031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0.304375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0.307859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0.350274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0.36737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0.475179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0.429108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0.34769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0.374795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0.386637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0.333863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0.309344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0.339327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0.366821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0.246329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0.436408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0.36428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0.415411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0.391708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0.536113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0.332386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0.420306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0.348121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0.392472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0.416718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0.168356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0.590589</a:t>
                      </a:r>
                    </a:p>
                  </a:txBody>
                  <a:tcPr marL="4575" marR="4575" marT="4575" marB="0" anchor="b">
                    <a:lnL>
                      <a:noFill/>
                    </a:lnL>
                    <a:lnR>
                      <a:noFill/>
                    </a:lnR>
                    <a:lnT>
                      <a:noFill/>
                    </a:lnT>
                    <a:lnB>
                      <a:noFill/>
                    </a:lnB>
                  </a:tcPr>
                </a:tc>
                <a:extLst>
                  <a:ext uri="{0D108BD9-81ED-4DB2-BD59-A6C34878D82A}">
                    <a16:rowId xmlns:a16="http://schemas.microsoft.com/office/drawing/2014/main" val="10001"/>
                  </a:ext>
                </a:extLst>
              </a:tr>
              <a:tr h="132958">
                <a:tc>
                  <a:txBody>
                    <a:bodyPr/>
                    <a:lstStyle/>
                    <a:p>
                      <a:pPr algn="l" fontAlgn="b"/>
                      <a:r>
                        <a:rPr lang="en-US" sz="500" b="0" i="0" u="none" strike="noStrike">
                          <a:solidFill>
                            <a:srgbClr val="FFFFFF"/>
                          </a:solidFill>
                          <a:effectLst/>
                          <a:latin typeface="Calibri" panose="020F0502020204030204" pitchFamily="34" charset="0"/>
                        </a:rPr>
                        <a:t>SBUX</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0.4546733</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0.4013796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0.2900664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0.2182478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0.4565122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0.3767539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0.493118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0.43492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0.510275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0.365609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0.509949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0.486922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0.425968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0.429744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0.434468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0.349059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0.350608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0.420025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0.494079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0.297595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0.453586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0.458217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0.403474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0.453916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0.524714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0.313825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0.510041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0.353835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0.374147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0.438828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0.113279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0.669196</a:t>
                      </a:r>
                    </a:p>
                  </a:txBody>
                  <a:tcPr marL="4575" marR="4575" marT="4575" marB="0" anchor="b">
                    <a:lnL>
                      <a:noFill/>
                    </a:lnL>
                    <a:lnR>
                      <a:noFill/>
                    </a:lnR>
                    <a:lnT>
                      <a:noFill/>
                    </a:lnT>
                    <a:lnB>
                      <a:noFill/>
                    </a:lnB>
                  </a:tcPr>
                </a:tc>
                <a:extLst>
                  <a:ext uri="{0D108BD9-81ED-4DB2-BD59-A6C34878D82A}">
                    <a16:rowId xmlns:a16="http://schemas.microsoft.com/office/drawing/2014/main" val="10002"/>
                  </a:ext>
                </a:extLst>
              </a:tr>
              <a:tr h="132958">
                <a:tc>
                  <a:txBody>
                    <a:bodyPr/>
                    <a:lstStyle/>
                    <a:p>
                      <a:pPr algn="l" fontAlgn="b"/>
                      <a:r>
                        <a:rPr lang="en-US" sz="500" b="0" i="0" u="none" strike="noStrike">
                          <a:solidFill>
                            <a:srgbClr val="FFFFFF"/>
                          </a:solidFill>
                          <a:effectLst/>
                          <a:latin typeface="Calibri" panose="020F0502020204030204" pitchFamily="34" charset="0"/>
                        </a:rPr>
                        <a:t>WHR</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0.327188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0.4013796</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0.2816357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0.205358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0.4730252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0.2945458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0.439215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0.400869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0.450842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0.36364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0.467077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0.396883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0.405049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0.445686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0.341182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0.300344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0.258485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0.304805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0.386891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0.176501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0.511818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0.383016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0.385442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0.352138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0.328344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0.36697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0.310123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0.325669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0.316103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0.346233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0.173539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0.576994</a:t>
                      </a:r>
                    </a:p>
                  </a:txBody>
                  <a:tcPr marL="4575" marR="4575" marT="4575" marB="0" anchor="b">
                    <a:lnL>
                      <a:noFill/>
                    </a:lnL>
                    <a:lnR>
                      <a:noFill/>
                    </a:lnR>
                    <a:lnT>
                      <a:noFill/>
                    </a:lnT>
                    <a:lnB>
                      <a:noFill/>
                    </a:lnB>
                  </a:tcPr>
                </a:tc>
                <a:extLst>
                  <a:ext uri="{0D108BD9-81ED-4DB2-BD59-A6C34878D82A}">
                    <a16:rowId xmlns:a16="http://schemas.microsoft.com/office/drawing/2014/main" val="10003"/>
                  </a:ext>
                </a:extLst>
              </a:tr>
              <a:tr h="132958">
                <a:tc>
                  <a:txBody>
                    <a:bodyPr/>
                    <a:lstStyle/>
                    <a:p>
                      <a:pPr algn="l" fontAlgn="b"/>
                      <a:r>
                        <a:rPr lang="en-US" sz="500" b="0" i="0" u="none" strike="noStrike">
                          <a:solidFill>
                            <a:srgbClr val="FFFFFF"/>
                          </a:solidFill>
                          <a:effectLst/>
                          <a:latin typeface="Calibri" panose="020F0502020204030204" pitchFamily="34" charset="0"/>
                        </a:rPr>
                        <a:t>TWX</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0.278049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0.2900664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0.2816357</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0.181753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0.3332628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0.2119224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0.189539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0.243142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0.308483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0.222638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0.378623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0.370363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0.299503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0.355818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0.238109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0.244131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0.196062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0.275812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0.304611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0.173358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0.358876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0.280135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0.285898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0.261326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0.229069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0.276925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0.317032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0.315678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0.284096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0.355448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0.207463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0.464183</a:t>
                      </a:r>
                    </a:p>
                  </a:txBody>
                  <a:tcPr marL="4575" marR="4575" marT="4575" marB="0" anchor="b">
                    <a:lnL>
                      <a:noFill/>
                    </a:lnL>
                    <a:lnR>
                      <a:noFill/>
                    </a:lnR>
                    <a:lnT>
                      <a:noFill/>
                    </a:lnT>
                    <a:lnB>
                      <a:noFill/>
                    </a:lnB>
                  </a:tcPr>
                </a:tc>
                <a:extLst>
                  <a:ext uri="{0D108BD9-81ED-4DB2-BD59-A6C34878D82A}">
                    <a16:rowId xmlns:a16="http://schemas.microsoft.com/office/drawing/2014/main" val="10004"/>
                  </a:ext>
                </a:extLst>
              </a:tr>
              <a:tr h="132958">
                <a:tc>
                  <a:txBody>
                    <a:bodyPr/>
                    <a:lstStyle/>
                    <a:p>
                      <a:pPr algn="l" fontAlgn="b"/>
                      <a:r>
                        <a:rPr lang="en-US" sz="500" b="0" i="0" u="none" strike="noStrike">
                          <a:solidFill>
                            <a:srgbClr val="FFFFFF"/>
                          </a:solidFill>
                          <a:effectLst/>
                          <a:latin typeface="Calibri" panose="020F0502020204030204" pitchFamily="34" charset="0"/>
                        </a:rPr>
                        <a:t>NEWM</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0.2039038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0.2182478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0.205358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0.181753</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0.2750408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0.1697052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0.232713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0.233007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0.218907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0.176242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0.278636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0.206761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0.232314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0.2401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0.220656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0.188886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0.142962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0.218717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0.275503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0.13468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0.210059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0.183031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0.245022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0.176748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0.194741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0.222454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0.224537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0.20776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0.270508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0.234082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0.101552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0.33966</a:t>
                      </a:r>
                    </a:p>
                  </a:txBody>
                  <a:tcPr marL="4575" marR="4575" marT="4575" marB="0" anchor="b">
                    <a:lnL>
                      <a:noFill/>
                    </a:lnL>
                    <a:lnR>
                      <a:noFill/>
                    </a:lnR>
                    <a:lnT>
                      <a:noFill/>
                    </a:lnT>
                    <a:lnB>
                      <a:noFill/>
                    </a:lnB>
                  </a:tcPr>
                </a:tc>
                <a:extLst>
                  <a:ext uri="{0D108BD9-81ED-4DB2-BD59-A6C34878D82A}">
                    <a16:rowId xmlns:a16="http://schemas.microsoft.com/office/drawing/2014/main" val="10005"/>
                  </a:ext>
                </a:extLst>
              </a:tr>
              <a:tr h="132958">
                <a:tc>
                  <a:txBody>
                    <a:bodyPr/>
                    <a:lstStyle/>
                    <a:p>
                      <a:pPr algn="l" fontAlgn="b"/>
                      <a:r>
                        <a:rPr lang="en-US" sz="500" b="0" i="0" u="none" strike="noStrike">
                          <a:solidFill>
                            <a:srgbClr val="FFFFFF"/>
                          </a:solidFill>
                          <a:effectLst/>
                          <a:latin typeface="Calibri" panose="020F0502020204030204" pitchFamily="34" charset="0"/>
                        </a:rPr>
                        <a:t>JCI</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0.4869874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0.4565122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0.4730252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0.3332628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0.2750408</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0.3265849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0.392542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0.426439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0.455042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0.423442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0.651676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0.620882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0.56643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0.536329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0.438461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0.386422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0.355794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0.46949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0.504846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0.181137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0.618487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0.419482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0.568691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0.46059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0.410056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0.495024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0.477649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0.457453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0.462579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0.495709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0.296495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0.754831</a:t>
                      </a:r>
                    </a:p>
                  </a:txBody>
                  <a:tcPr marL="4575" marR="4575" marT="4575" marB="0" anchor="b">
                    <a:lnL>
                      <a:noFill/>
                    </a:lnL>
                    <a:lnR>
                      <a:noFill/>
                    </a:lnR>
                    <a:lnT>
                      <a:noFill/>
                    </a:lnT>
                    <a:lnB>
                      <a:noFill/>
                    </a:lnB>
                  </a:tcPr>
                </a:tc>
                <a:extLst>
                  <a:ext uri="{0D108BD9-81ED-4DB2-BD59-A6C34878D82A}">
                    <a16:rowId xmlns:a16="http://schemas.microsoft.com/office/drawing/2014/main" val="10006"/>
                  </a:ext>
                </a:extLst>
              </a:tr>
              <a:tr h="132958">
                <a:tc>
                  <a:txBody>
                    <a:bodyPr/>
                    <a:lstStyle/>
                    <a:p>
                      <a:pPr algn="l" fontAlgn="b"/>
                      <a:r>
                        <a:rPr lang="en-US" sz="500" b="0" i="0" u="none" strike="noStrike">
                          <a:solidFill>
                            <a:srgbClr val="FFFFFF"/>
                          </a:solidFill>
                          <a:effectLst/>
                          <a:latin typeface="Calibri" panose="020F0502020204030204" pitchFamily="34" charset="0"/>
                        </a:rPr>
                        <a:t>HAS</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0.2145031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0.3767539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0.2945458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0.2119224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0.1697052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0.3265849</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0.337617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0.296231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0.351065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0.248953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0.333053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0.320798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0.314162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0.335777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0.287065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0.208304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0.215351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0.284502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0.329751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0.101122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0.328389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0.221134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0.341169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0.33958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0.305455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0.244109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0.310299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0.20385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0.252005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0.277915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0.146878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0.460948</a:t>
                      </a:r>
                    </a:p>
                  </a:txBody>
                  <a:tcPr marL="4575" marR="4575" marT="4575" marB="0" anchor="b">
                    <a:lnL>
                      <a:noFill/>
                    </a:lnL>
                    <a:lnR>
                      <a:noFill/>
                    </a:lnR>
                    <a:lnT>
                      <a:noFill/>
                    </a:lnT>
                    <a:lnB>
                      <a:noFill/>
                    </a:lnB>
                  </a:tcPr>
                </a:tc>
                <a:extLst>
                  <a:ext uri="{0D108BD9-81ED-4DB2-BD59-A6C34878D82A}">
                    <a16:rowId xmlns:a16="http://schemas.microsoft.com/office/drawing/2014/main" val="10007"/>
                  </a:ext>
                </a:extLst>
              </a:tr>
              <a:tr h="132958">
                <a:tc>
                  <a:txBody>
                    <a:bodyPr/>
                    <a:lstStyle/>
                    <a:p>
                      <a:pPr algn="l" fontAlgn="b"/>
                      <a:r>
                        <a:rPr lang="en-US" sz="500" b="0" i="0" u="none" strike="noStrike">
                          <a:solidFill>
                            <a:srgbClr val="FFFFFF"/>
                          </a:solidFill>
                          <a:effectLst/>
                          <a:latin typeface="Calibri" panose="020F0502020204030204" pitchFamily="34" charset="0"/>
                        </a:rPr>
                        <a:t>COST</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0.3043751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0.4931183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0.4392149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0.1895394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0.2327132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0.3925423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0.337617</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0.534525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0.497901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0.410699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0.411005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0.427235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0.345213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0.450626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0.362363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0.279039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0.275327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0.393442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0.456862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0.160993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0.395828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0.319837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0.388629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0.404376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0.349143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0.327178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0.414273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0.334265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0.279767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0.392376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0.040753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0.589861</a:t>
                      </a:r>
                    </a:p>
                  </a:txBody>
                  <a:tcPr marL="4575" marR="4575" marT="4575" marB="0" anchor="b">
                    <a:lnL>
                      <a:noFill/>
                    </a:lnL>
                    <a:lnR>
                      <a:noFill/>
                    </a:lnR>
                    <a:lnT>
                      <a:noFill/>
                    </a:lnT>
                    <a:lnB>
                      <a:noFill/>
                    </a:lnB>
                  </a:tcPr>
                </a:tc>
                <a:extLst>
                  <a:ext uri="{0D108BD9-81ED-4DB2-BD59-A6C34878D82A}">
                    <a16:rowId xmlns:a16="http://schemas.microsoft.com/office/drawing/2014/main" val="10008"/>
                  </a:ext>
                </a:extLst>
              </a:tr>
              <a:tr h="132958">
                <a:tc>
                  <a:txBody>
                    <a:bodyPr/>
                    <a:lstStyle/>
                    <a:p>
                      <a:pPr algn="l" fontAlgn="b"/>
                      <a:r>
                        <a:rPr lang="en-US" sz="500" b="0" i="0" u="none" strike="noStrike">
                          <a:solidFill>
                            <a:srgbClr val="FFFFFF"/>
                          </a:solidFill>
                          <a:effectLst/>
                          <a:latin typeface="Calibri" panose="020F0502020204030204" pitchFamily="34" charset="0"/>
                        </a:rPr>
                        <a:t>PEP</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0.3078592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0.4349204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0.4008687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0.2431419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0.2330073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0.426439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0.296231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0.534525</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0.514033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0.427554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0.521304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0.457333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0.409452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0.495522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0.428701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0.29516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0.297676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0.470365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0.554528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0.159402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0.46632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0.334346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0.440284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0.400764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0.353656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0.33875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0.447067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0.407756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0.268431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0.443441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0.101277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0.652244</a:t>
                      </a:r>
                    </a:p>
                  </a:txBody>
                  <a:tcPr marL="4575" marR="4575" marT="4575" marB="0" anchor="b">
                    <a:lnL>
                      <a:noFill/>
                    </a:lnL>
                    <a:lnR>
                      <a:noFill/>
                    </a:lnR>
                    <a:lnT>
                      <a:noFill/>
                    </a:lnT>
                    <a:lnB>
                      <a:noFill/>
                    </a:lnB>
                  </a:tcPr>
                </a:tc>
                <a:extLst>
                  <a:ext uri="{0D108BD9-81ED-4DB2-BD59-A6C34878D82A}">
                    <a16:rowId xmlns:a16="http://schemas.microsoft.com/office/drawing/2014/main" val="10009"/>
                  </a:ext>
                </a:extLst>
              </a:tr>
              <a:tr h="132958">
                <a:tc>
                  <a:txBody>
                    <a:bodyPr/>
                    <a:lstStyle/>
                    <a:p>
                      <a:pPr algn="l" fontAlgn="b"/>
                      <a:r>
                        <a:rPr lang="en-US" sz="500" b="0" i="0" u="none" strike="noStrike">
                          <a:solidFill>
                            <a:srgbClr val="FFFFFF"/>
                          </a:solidFill>
                          <a:effectLst/>
                          <a:latin typeface="Calibri" panose="020F0502020204030204" pitchFamily="34" charset="0"/>
                        </a:rPr>
                        <a:t>CVS</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0.3502738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0.5102751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0.4508423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0.3084829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0.2189066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0.4550425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0.3510648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0.497901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0.514033</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0.440866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0.547374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0.491972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0.43826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0.542038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0.535684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0.473351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0.342012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0.504293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0.519556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0.247965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0.534169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0.384449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0.411922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0.425282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0.390906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0.422031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0.451528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0.359604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0.38037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0.441189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0.096048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0.691927</a:t>
                      </a:r>
                    </a:p>
                  </a:txBody>
                  <a:tcPr marL="4575" marR="4575" marT="4575" marB="0" anchor="b">
                    <a:lnL>
                      <a:noFill/>
                    </a:lnL>
                    <a:lnR>
                      <a:noFill/>
                    </a:lnR>
                    <a:lnT>
                      <a:noFill/>
                    </a:lnT>
                    <a:lnB>
                      <a:noFill/>
                    </a:lnB>
                  </a:tcPr>
                </a:tc>
                <a:extLst>
                  <a:ext uri="{0D108BD9-81ED-4DB2-BD59-A6C34878D82A}">
                    <a16:rowId xmlns:a16="http://schemas.microsoft.com/office/drawing/2014/main" val="10010"/>
                  </a:ext>
                </a:extLst>
              </a:tr>
              <a:tr h="132958">
                <a:tc>
                  <a:txBody>
                    <a:bodyPr/>
                    <a:lstStyle/>
                    <a:p>
                      <a:pPr algn="l" fontAlgn="b"/>
                      <a:r>
                        <a:rPr lang="en-US" sz="500" b="0" i="0" u="none" strike="noStrike">
                          <a:solidFill>
                            <a:srgbClr val="FFFFFF"/>
                          </a:solidFill>
                          <a:effectLst/>
                          <a:latin typeface="Calibri" panose="020F0502020204030204" pitchFamily="34" charset="0"/>
                        </a:rPr>
                        <a:t>EL</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0.3673703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0.3656094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0.3636404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0.2226377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0.1762419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0.423442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0.248953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0.410698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0.427554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0.440866</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0.472281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0.458342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0.440936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0.415726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0.360351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0.280955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0.308517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0.370865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0.363513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0.171916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0.440823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0.245123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0.361743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0.319326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0.333303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0.380495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0.373621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0.333513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0.294622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0.370082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0.135464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0.587073</a:t>
                      </a:r>
                    </a:p>
                  </a:txBody>
                  <a:tcPr marL="4575" marR="4575" marT="4575" marB="0" anchor="b">
                    <a:lnL>
                      <a:noFill/>
                    </a:lnL>
                    <a:lnR>
                      <a:noFill/>
                    </a:lnR>
                    <a:lnT>
                      <a:noFill/>
                    </a:lnT>
                    <a:lnB>
                      <a:noFill/>
                    </a:lnB>
                  </a:tcPr>
                </a:tc>
                <a:extLst>
                  <a:ext uri="{0D108BD9-81ED-4DB2-BD59-A6C34878D82A}">
                    <a16:rowId xmlns:a16="http://schemas.microsoft.com/office/drawing/2014/main" val="10011"/>
                  </a:ext>
                </a:extLst>
              </a:tr>
              <a:tr h="132958">
                <a:tc>
                  <a:txBody>
                    <a:bodyPr/>
                    <a:lstStyle/>
                    <a:p>
                      <a:pPr algn="l" fontAlgn="b"/>
                      <a:r>
                        <a:rPr lang="en-US" sz="500" b="0" i="0" u="none" strike="noStrike">
                          <a:solidFill>
                            <a:srgbClr val="FFFFFF"/>
                          </a:solidFill>
                          <a:effectLst/>
                          <a:latin typeface="Calibri" panose="020F0502020204030204" pitchFamily="34" charset="0"/>
                        </a:rPr>
                        <a:t>BLK</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0.4751793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0.5099485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0.4670774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0.3786232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0.2786355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0.6516757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0.3330534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0.411005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0.521304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0.547374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0.472281</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0.696369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0.647885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0.582786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0.499293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0.401565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0.395977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0.529755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0.584549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0.230366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0.633284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0.456936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0.581696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0.486445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0.444187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0.520135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0.564141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0.536549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0.494107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0.574466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0.351062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0.824369</a:t>
                      </a:r>
                    </a:p>
                  </a:txBody>
                  <a:tcPr marL="4575" marR="4575" marT="4575" marB="0" anchor="b">
                    <a:lnL>
                      <a:noFill/>
                    </a:lnL>
                    <a:lnR>
                      <a:noFill/>
                    </a:lnR>
                    <a:lnT>
                      <a:noFill/>
                    </a:lnT>
                    <a:lnB>
                      <a:noFill/>
                    </a:lnB>
                  </a:tcPr>
                </a:tc>
                <a:extLst>
                  <a:ext uri="{0D108BD9-81ED-4DB2-BD59-A6C34878D82A}">
                    <a16:rowId xmlns:a16="http://schemas.microsoft.com/office/drawing/2014/main" val="10012"/>
                  </a:ext>
                </a:extLst>
              </a:tr>
              <a:tr h="132958">
                <a:tc>
                  <a:txBody>
                    <a:bodyPr/>
                    <a:lstStyle/>
                    <a:p>
                      <a:pPr algn="l" fontAlgn="b"/>
                      <a:r>
                        <a:rPr lang="en-US" sz="500" b="0" i="0" u="none" strike="noStrike">
                          <a:solidFill>
                            <a:srgbClr val="FFFFFF"/>
                          </a:solidFill>
                          <a:effectLst/>
                          <a:latin typeface="Calibri" panose="020F0502020204030204" pitchFamily="34" charset="0"/>
                        </a:rPr>
                        <a:t>MET</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0.429108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0.4869215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0.396883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0.3703628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0.2067609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0.6208818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0.3207981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0.427235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0.457333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0.491971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0.458342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0.696369</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0.739366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0.51205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0.46551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0.386682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0.344679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0.461914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0.511222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0.174757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0.566513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0.377508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0.513462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0.472381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0.425216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0.492502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0.477255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0.458817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0.465172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0.424475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0.35727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0.761083</a:t>
                      </a:r>
                    </a:p>
                  </a:txBody>
                  <a:tcPr marL="4575" marR="4575" marT="4575" marB="0" anchor="b">
                    <a:lnL>
                      <a:noFill/>
                    </a:lnL>
                    <a:lnR>
                      <a:noFill/>
                    </a:lnR>
                    <a:lnT>
                      <a:noFill/>
                    </a:lnT>
                    <a:lnB>
                      <a:noFill/>
                    </a:lnB>
                  </a:tcPr>
                </a:tc>
                <a:extLst>
                  <a:ext uri="{0D108BD9-81ED-4DB2-BD59-A6C34878D82A}">
                    <a16:rowId xmlns:a16="http://schemas.microsoft.com/office/drawing/2014/main" val="10013"/>
                  </a:ext>
                </a:extLst>
              </a:tr>
              <a:tr h="132958">
                <a:tc>
                  <a:txBody>
                    <a:bodyPr/>
                    <a:lstStyle/>
                    <a:p>
                      <a:pPr algn="l" fontAlgn="b"/>
                      <a:r>
                        <a:rPr lang="en-US" sz="500" b="0" i="0" u="none" strike="noStrike">
                          <a:solidFill>
                            <a:srgbClr val="FFFFFF"/>
                          </a:solidFill>
                          <a:effectLst/>
                          <a:latin typeface="Calibri" panose="020F0502020204030204" pitchFamily="34" charset="0"/>
                        </a:rPr>
                        <a:t>RF</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0.3476897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0.4259675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0.4050492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0.2995025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0.2323142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0.5664303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0.3141615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0.345213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0.409452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0.43826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0.440936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0.647885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0.739366</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0.4921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0.383536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0.33432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0.30747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0.411172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0.468283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0.177501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0.561014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0.369738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0.469845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0.385316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0.340361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0.493829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0.411765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0.424484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0.423285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0.447476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0.319424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0.698636</a:t>
                      </a:r>
                    </a:p>
                  </a:txBody>
                  <a:tcPr marL="4575" marR="4575" marT="4575" marB="0" anchor="b">
                    <a:lnL>
                      <a:noFill/>
                    </a:lnL>
                    <a:lnR>
                      <a:noFill/>
                    </a:lnR>
                    <a:lnT>
                      <a:noFill/>
                    </a:lnT>
                    <a:lnB>
                      <a:noFill/>
                    </a:lnB>
                  </a:tcPr>
                </a:tc>
                <a:extLst>
                  <a:ext uri="{0D108BD9-81ED-4DB2-BD59-A6C34878D82A}">
                    <a16:rowId xmlns:a16="http://schemas.microsoft.com/office/drawing/2014/main" val="10014"/>
                  </a:ext>
                </a:extLst>
              </a:tr>
              <a:tr h="132958">
                <a:tc>
                  <a:txBody>
                    <a:bodyPr/>
                    <a:lstStyle/>
                    <a:p>
                      <a:pPr algn="l" fontAlgn="b"/>
                      <a:r>
                        <a:rPr lang="en-US" sz="500" b="0" i="0" u="none" strike="noStrike">
                          <a:solidFill>
                            <a:srgbClr val="FFFFFF"/>
                          </a:solidFill>
                          <a:effectLst/>
                          <a:latin typeface="Calibri" panose="020F0502020204030204" pitchFamily="34" charset="0"/>
                        </a:rPr>
                        <a:t>ABT</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0.3747947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0.4297439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0.4456864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0.3558175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0.2401003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0.5363294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0.3357774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0.450626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0.495522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0.542038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0.415726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0.582786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0.51205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0.4921</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0.597867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0.443413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0.449236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0.583955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0.596558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0.335749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0.631859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0.40788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0.422029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0.39365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0.293741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0.386842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0.435423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0.391545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0.364107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0.431785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0.183762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0.717989</a:t>
                      </a:r>
                    </a:p>
                  </a:txBody>
                  <a:tcPr marL="4575" marR="4575" marT="4575" marB="0" anchor="b">
                    <a:lnL>
                      <a:noFill/>
                    </a:lnL>
                    <a:lnR>
                      <a:noFill/>
                    </a:lnR>
                    <a:lnT>
                      <a:noFill/>
                    </a:lnT>
                    <a:lnB>
                      <a:noFill/>
                    </a:lnB>
                  </a:tcPr>
                </a:tc>
                <a:extLst>
                  <a:ext uri="{0D108BD9-81ED-4DB2-BD59-A6C34878D82A}">
                    <a16:rowId xmlns:a16="http://schemas.microsoft.com/office/drawing/2014/main" val="10015"/>
                  </a:ext>
                </a:extLst>
              </a:tr>
              <a:tr h="132958">
                <a:tc>
                  <a:txBody>
                    <a:bodyPr/>
                    <a:lstStyle/>
                    <a:p>
                      <a:pPr algn="l" fontAlgn="b"/>
                      <a:r>
                        <a:rPr lang="en-US" sz="500" b="0" i="0" u="none" strike="noStrike">
                          <a:solidFill>
                            <a:srgbClr val="FFFFFF"/>
                          </a:solidFill>
                          <a:effectLst/>
                          <a:latin typeface="Calibri" panose="020F0502020204030204" pitchFamily="34" charset="0"/>
                        </a:rPr>
                        <a:t>BDX</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0.3866371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0.4344677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0.3411824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0.238109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0.2206561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0.4384612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0.287065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0.362363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0.428701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0.535684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0.360351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0.499293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0.46551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0.383536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0.597867</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0.433465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0.36888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0.508167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0.544285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0.248429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0.456239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0.330855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0.405897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0.370964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0.378253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0.327825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0.440879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0.381351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0.386426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0.373943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0.10885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0.639803</a:t>
                      </a:r>
                    </a:p>
                  </a:txBody>
                  <a:tcPr marL="4575" marR="4575" marT="4575" marB="0" anchor="b">
                    <a:lnL>
                      <a:noFill/>
                    </a:lnL>
                    <a:lnR>
                      <a:noFill/>
                    </a:lnR>
                    <a:lnT>
                      <a:noFill/>
                    </a:lnT>
                    <a:lnB>
                      <a:noFill/>
                    </a:lnB>
                  </a:tcPr>
                </a:tc>
                <a:extLst>
                  <a:ext uri="{0D108BD9-81ED-4DB2-BD59-A6C34878D82A}">
                    <a16:rowId xmlns:a16="http://schemas.microsoft.com/office/drawing/2014/main" val="10016"/>
                  </a:ext>
                </a:extLst>
              </a:tr>
              <a:tr h="132958">
                <a:tc>
                  <a:txBody>
                    <a:bodyPr/>
                    <a:lstStyle/>
                    <a:p>
                      <a:pPr algn="l" fontAlgn="b"/>
                      <a:r>
                        <a:rPr lang="en-US" sz="500" b="0" i="0" u="none" strike="noStrike">
                          <a:solidFill>
                            <a:srgbClr val="FFFFFF"/>
                          </a:solidFill>
                          <a:effectLst/>
                          <a:latin typeface="Calibri" panose="020F0502020204030204" pitchFamily="34" charset="0"/>
                        </a:rPr>
                        <a:t>ANTM</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0.3338633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0.3490587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0.3003437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0.244131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0.1888856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0.3864215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0.2083043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0.279039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0.29516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0.473351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0.280955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0.401565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0.386682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0.33432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0.443413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0.433465</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0.317657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0.434312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0.382992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0.290799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0.379796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0.343051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0.325186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0.291763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0.281211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0.288234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0.354631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0.323492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0.329916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0.296879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0.056559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0.535167</a:t>
                      </a:r>
                    </a:p>
                  </a:txBody>
                  <a:tcPr marL="4575" marR="4575" marT="4575" marB="0" anchor="b">
                    <a:lnL>
                      <a:noFill/>
                    </a:lnL>
                    <a:lnR>
                      <a:noFill/>
                    </a:lnR>
                    <a:lnT>
                      <a:noFill/>
                    </a:lnT>
                    <a:lnB>
                      <a:noFill/>
                    </a:lnB>
                  </a:tcPr>
                </a:tc>
                <a:extLst>
                  <a:ext uri="{0D108BD9-81ED-4DB2-BD59-A6C34878D82A}">
                    <a16:rowId xmlns:a16="http://schemas.microsoft.com/office/drawing/2014/main" val="10017"/>
                  </a:ext>
                </a:extLst>
              </a:tr>
              <a:tr h="132958">
                <a:tc>
                  <a:txBody>
                    <a:bodyPr/>
                    <a:lstStyle/>
                    <a:p>
                      <a:pPr algn="l" fontAlgn="b"/>
                      <a:r>
                        <a:rPr lang="en-US" sz="500" b="0" i="0" u="none" strike="noStrike">
                          <a:solidFill>
                            <a:srgbClr val="FFFFFF"/>
                          </a:solidFill>
                          <a:effectLst/>
                          <a:latin typeface="Calibri" panose="020F0502020204030204" pitchFamily="34" charset="0"/>
                        </a:rPr>
                        <a:t>GILD</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0.3093436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0.3506075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0.2584848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0.1960616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0.1429623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0.3557941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0.2153508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0.275327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0.297676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0.342012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0.308517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0.395977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0.344679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0.30747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0.449236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0.36888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0.317657</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0.461759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0.407269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0.267424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0.35875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0.300915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0.328386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0.314191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0.347243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0.269455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0.294365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0.243773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0.290893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0.285584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0.136472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0.509691</a:t>
                      </a:r>
                    </a:p>
                  </a:txBody>
                  <a:tcPr marL="4575" marR="4575" marT="4575" marB="0" anchor="b">
                    <a:lnL>
                      <a:noFill/>
                    </a:lnL>
                    <a:lnR>
                      <a:noFill/>
                    </a:lnR>
                    <a:lnT>
                      <a:noFill/>
                    </a:lnT>
                    <a:lnB>
                      <a:noFill/>
                    </a:lnB>
                  </a:tcPr>
                </a:tc>
                <a:extLst>
                  <a:ext uri="{0D108BD9-81ED-4DB2-BD59-A6C34878D82A}">
                    <a16:rowId xmlns:a16="http://schemas.microsoft.com/office/drawing/2014/main" val="10018"/>
                  </a:ext>
                </a:extLst>
              </a:tr>
              <a:tr h="132958">
                <a:tc>
                  <a:txBody>
                    <a:bodyPr/>
                    <a:lstStyle/>
                    <a:p>
                      <a:pPr algn="l" fontAlgn="b"/>
                      <a:r>
                        <a:rPr lang="en-US" sz="500" b="0" i="0" u="none" strike="noStrike">
                          <a:solidFill>
                            <a:srgbClr val="FFFFFF"/>
                          </a:solidFill>
                          <a:effectLst/>
                          <a:latin typeface="Calibri" panose="020F0502020204030204" pitchFamily="34" charset="0"/>
                        </a:rPr>
                        <a:t>MRK</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0.3393266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0.4200253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0.3048047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0.2758122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0.2187172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0.4694901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0.2845024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0.393442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0.470365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0.504293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0.370865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0.529755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0.461914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0.411172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0.583955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0.508167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0.434312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0.461759</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0.60597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0.263899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0.501608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0.352453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0.444095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0.338146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0.367827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0.339396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0.439132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0.398077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0.357457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0.425999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0.121163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0.658855</a:t>
                      </a:r>
                    </a:p>
                  </a:txBody>
                  <a:tcPr marL="4575" marR="4575" marT="4575" marB="0" anchor="b">
                    <a:lnL>
                      <a:noFill/>
                    </a:lnL>
                    <a:lnR>
                      <a:noFill/>
                    </a:lnR>
                    <a:lnT>
                      <a:noFill/>
                    </a:lnT>
                    <a:lnB>
                      <a:noFill/>
                    </a:lnB>
                  </a:tcPr>
                </a:tc>
                <a:extLst>
                  <a:ext uri="{0D108BD9-81ED-4DB2-BD59-A6C34878D82A}">
                    <a16:rowId xmlns:a16="http://schemas.microsoft.com/office/drawing/2014/main" val="10019"/>
                  </a:ext>
                </a:extLst>
              </a:tr>
              <a:tr h="132958">
                <a:tc>
                  <a:txBody>
                    <a:bodyPr/>
                    <a:lstStyle/>
                    <a:p>
                      <a:pPr algn="l" fontAlgn="b"/>
                      <a:r>
                        <a:rPr lang="en-US" sz="500" b="0" i="0" u="none" strike="noStrike">
                          <a:solidFill>
                            <a:srgbClr val="FFFFFF"/>
                          </a:solidFill>
                          <a:effectLst/>
                          <a:latin typeface="Calibri" panose="020F0502020204030204" pitchFamily="34" charset="0"/>
                        </a:rPr>
                        <a:t>JNJ</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0.3668208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0.4940785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0.3868907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0.3046108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0.2755025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0.5048457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0.3297509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0.456862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0.554528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0.519556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0.363513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0.584549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0.511222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0.468283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0.596558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0.544285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0.382992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0.407269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0.60597</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0.237636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0.541051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0.405359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0.496783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0.405391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0.383169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0.369257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0.473269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0.435058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0.378399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0.469671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0.100257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0.719556</a:t>
                      </a:r>
                    </a:p>
                  </a:txBody>
                  <a:tcPr marL="4575" marR="4575" marT="4575" marB="0" anchor="b">
                    <a:lnL>
                      <a:noFill/>
                    </a:lnL>
                    <a:lnR>
                      <a:noFill/>
                    </a:lnR>
                    <a:lnT>
                      <a:noFill/>
                    </a:lnT>
                    <a:lnB>
                      <a:noFill/>
                    </a:lnB>
                  </a:tcPr>
                </a:tc>
                <a:extLst>
                  <a:ext uri="{0D108BD9-81ED-4DB2-BD59-A6C34878D82A}">
                    <a16:rowId xmlns:a16="http://schemas.microsoft.com/office/drawing/2014/main" val="10020"/>
                  </a:ext>
                </a:extLst>
              </a:tr>
              <a:tr h="132958">
                <a:tc>
                  <a:txBody>
                    <a:bodyPr/>
                    <a:lstStyle/>
                    <a:p>
                      <a:pPr algn="l" fontAlgn="b"/>
                      <a:r>
                        <a:rPr lang="en-US" sz="500" b="0" i="0" u="none" strike="noStrike">
                          <a:solidFill>
                            <a:srgbClr val="FFFFFF"/>
                          </a:solidFill>
                          <a:effectLst/>
                          <a:latin typeface="Calibri" panose="020F0502020204030204" pitchFamily="34" charset="0"/>
                        </a:rPr>
                        <a:t>SCMP</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0.2463291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0.2975948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0.1765014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0.1733578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0.1346795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0.1811365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0.1011221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0.160993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0.159402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0.247965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0.171916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0.230366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0.174757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0.177501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0.335749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0.248429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0.290799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0.267424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0.263899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0.237636</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0.251243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0.192458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0.158941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0.198829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0.225856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0.107409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0.16021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0.091953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0.17635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0.176525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0.042445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0.322232</a:t>
                      </a:r>
                    </a:p>
                  </a:txBody>
                  <a:tcPr marL="4575" marR="4575" marT="4575" marB="0" anchor="b">
                    <a:lnL>
                      <a:noFill/>
                    </a:lnL>
                    <a:lnR>
                      <a:noFill/>
                    </a:lnR>
                    <a:lnT>
                      <a:noFill/>
                    </a:lnT>
                    <a:lnB>
                      <a:noFill/>
                    </a:lnB>
                  </a:tcPr>
                </a:tc>
                <a:extLst>
                  <a:ext uri="{0D108BD9-81ED-4DB2-BD59-A6C34878D82A}">
                    <a16:rowId xmlns:a16="http://schemas.microsoft.com/office/drawing/2014/main" val="10021"/>
                  </a:ext>
                </a:extLst>
              </a:tr>
              <a:tr h="132958">
                <a:tc>
                  <a:txBody>
                    <a:bodyPr/>
                    <a:lstStyle/>
                    <a:p>
                      <a:pPr algn="l" fontAlgn="b"/>
                      <a:r>
                        <a:rPr lang="en-US" sz="500" b="0" i="0" u="none" strike="noStrike">
                          <a:solidFill>
                            <a:srgbClr val="FFFFFF"/>
                          </a:solidFill>
                          <a:effectLst/>
                          <a:latin typeface="Calibri" panose="020F0502020204030204" pitchFamily="34" charset="0"/>
                        </a:rPr>
                        <a:t>SWK</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0.4364082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0.4535856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0.5118177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0.3588759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0.2100586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0.6184871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0.3283885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0.395828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0.46632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0.534169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0.440823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0.633284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0.566513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0.561014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0.631859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0.456239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0.379796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0.35875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0.501608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0.541051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0.251243</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0.428085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0.534738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0.493566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0.378278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0.427563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0.515686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0.470286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0.427185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0.519117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0.264559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0.742638</a:t>
                      </a:r>
                    </a:p>
                  </a:txBody>
                  <a:tcPr marL="4575" marR="4575" marT="4575" marB="0" anchor="b">
                    <a:lnL>
                      <a:noFill/>
                    </a:lnL>
                    <a:lnR>
                      <a:noFill/>
                    </a:lnR>
                    <a:lnT>
                      <a:noFill/>
                    </a:lnT>
                    <a:lnB>
                      <a:noFill/>
                    </a:lnB>
                  </a:tcPr>
                </a:tc>
                <a:extLst>
                  <a:ext uri="{0D108BD9-81ED-4DB2-BD59-A6C34878D82A}">
                    <a16:rowId xmlns:a16="http://schemas.microsoft.com/office/drawing/2014/main" val="10022"/>
                  </a:ext>
                </a:extLst>
              </a:tr>
              <a:tr h="132958">
                <a:tc>
                  <a:txBody>
                    <a:bodyPr/>
                    <a:lstStyle/>
                    <a:p>
                      <a:pPr algn="l" fontAlgn="b"/>
                      <a:r>
                        <a:rPr lang="en-US" sz="500" b="0" i="0" u="none" strike="noStrike">
                          <a:solidFill>
                            <a:srgbClr val="FFFFFF"/>
                          </a:solidFill>
                          <a:effectLst/>
                          <a:latin typeface="Calibri" panose="020F0502020204030204" pitchFamily="34" charset="0"/>
                        </a:rPr>
                        <a:t>LUV</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0.3642801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0.4582172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0.3830159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0.2801346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0.1830307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0.4194824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0.2211341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0.319837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0.334346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0.384449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0.245123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0.456936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0.377508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0.369738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0.40788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0.330855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0.343051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0.300915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0.352453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0.405359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0.192458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0.428085</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0.44072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0.329328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0.371546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0.296798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0.359267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0.378942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0.401979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0.367822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0.052254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0.528416</a:t>
                      </a:r>
                    </a:p>
                  </a:txBody>
                  <a:tcPr marL="4575" marR="4575" marT="4575" marB="0" anchor="b">
                    <a:lnL>
                      <a:noFill/>
                    </a:lnL>
                    <a:lnR>
                      <a:noFill/>
                    </a:lnR>
                    <a:lnT>
                      <a:noFill/>
                    </a:lnT>
                    <a:lnB>
                      <a:noFill/>
                    </a:lnB>
                  </a:tcPr>
                </a:tc>
                <a:extLst>
                  <a:ext uri="{0D108BD9-81ED-4DB2-BD59-A6C34878D82A}">
                    <a16:rowId xmlns:a16="http://schemas.microsoft.com/office/drawing/2014/main" val="10023"/>
                  </a:ext>
                </a:extLst>
              </a:tr>
              <a:tr h="132958">
                <a:tc>
                  <a:txBody>
                    <a:bodyPr/>
                    <a:lstStyle/>
                    <a:p>
                      <a:pPr algn="l" fontAlgn="b"/>
                      <a:r>
                        <a:rPr lang="en-US" sz="500" b="0" i="0" u="none" strike="noStrike">
                          <a:solidFill>
                            <a:srgbClr val="FFFFFF"/>
                          </a:solidFill>
                          <a:effectLst/>
                          <a:latin typeface="Calibri" panose="020F0502020204030204" pitchFamily="34" charset="0"/>
                        </a:rPr>
                        <a:t>TXN</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0.4154108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0.4034743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0.3854421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0.2858976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0.2450224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0.568691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0.3411691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0.388629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0.440284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0.411922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0.361743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0.581696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0.513462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0.469845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0.422029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0.405897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0.325186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0.328386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0.444095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0.496783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0.158941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0.534738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0.44072</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0.487987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0.427688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0.433681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0.513891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0.646178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0.669205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0.55134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0.174274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0.68825</a:t>
                      </a:r>
                    </a:p>
                  </a:txBody>
                  <a:tcPr marL="4575" marR="4575" marT="4575" marB="0" anchor="b">
                    <a:lnL>
                      <a:noFill/>
                    </a:lnL>
                    <a:lnR>
                      <a:noFill/>
                    </a:lnR>
                    <a:lnT>
                      <a:noFill/>
                    </a:lnT>
                    <a:lnB>
                      <a:noFill/>
                    </a:lnB>
                  </a:tcPr>
                </a:tc>
                <a:extLst>
                  <a:ext uri="{0D108BD9-81ED-4DB2-BD59-A6C34878D82A}">
                    <a16:rowId xmlns:a16="http://schemas.microsoft.com/office/drawing/2014/main" val="10024"/>
                  </a:ext>
                </a:extLst>
              </a:tr>
              <a:tr h="132958">
                <a:tc>
                  <a:txBody>
                    <a:bodyPr/>
                    <a:lstStyle/>
                    <a:p>
                      <a:pPr algn="l" fontAlgn="b"/>
                      <a:r>
                        <a:rPr lang="en-US" sz="500" b="0" i="0" u="none" strike="noStrike">
                          <a:solidFill>
                            <a:srgbClr val="FFFFFF"/>
                          </a:solidFill>
                          <a:effectLst/>
                          <a:latin typeface="Calibri" panose="020F0502020204030204" pitchFamily="34" charset="0"/>
                        </a:rPr>
                        <a:t>AAPL</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0.3917078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0.4539162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0.3521379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0.261326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0.1767481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0.4605898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0.3395796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0.404376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0.400764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0.425282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0.319326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0.486445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0.472381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0.385316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0.39365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0.370964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0.291763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0.314191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0.338146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0.405391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0.198829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0.493566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0.329328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0.487987</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0.435077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0.3302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0.502001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0.404835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0.478326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0.456652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0.181963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0.639294</a:t>
                      </a:r>
                    </a:p>
                  </a:txBody>
                  <a:tcPr marL="4575" marR="4575" marT="4575" marB="0" anchor="b">
                    <a:lnL>
                      <a:noFill/>
                    </a:lnL>
                    <a:lnR>
                      <a:noFill/>
                    </a:lnR>
                    <a:lnT>
                      <a:noFill/>
                    </a:lnT>
                    <a:lnB>
                      <a:noFill/>
                    </a:lnB>
                  </a:tcPr>
                </a:tc>
                <a:extLst>
                  <a:ext uri="{0D108BD9-81ED-4DB2-BD59-A6C34878D82A}">
                    <a16:rowId xmlns:a16="http://schemas.microsoft.com/office/drawing/2014/main" val="10025"/>
                  </a:ext>
                </a:extLst>
              </a:tr>
              <a:tr h="132958">
                <a:tc>
                  <a:txBody>
                    <a:bodyPr/>
                    <a:lstStyle/>
                    <a:p>
                      <a:pPr algn="l" fontAlgn="b"/>
                      <a:r>
                        <a:rPr lang="en-US" sz="500" b="0" i="0" u="none" strike="noStrike">
                          <a:solidFill>
                            <a:srgbClr val="FFFFFF"/>
                          </a:solidFill>
                          <a:effectLst/>
                          <a:latin typeface="Calibri" panose="020F0502020204030204" pitchFamily="34" charset="0"/>
                        </a:rPr>
                        <a:t>FB</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0.5361125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0.5247143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0.3283436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0.2290692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0.1947409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0.4100557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0.3054549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0.349143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0.353656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0.390906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0.333303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0.444187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0.425216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0.340361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0.293741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0.378253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0.281211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0.347243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0.367827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0.383169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0.225856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0.378278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0.371546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0.427688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0.435077</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0.30283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0.443482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0.35998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0.421752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0.35908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0.122221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0.582165</a:t>
                      </a:r>
                    </a:p>
                  </a:txBody>
                  <a:tcPr marL="4575" marR="4575" marT="4575" marB="0" anchor="b">
                    <a:lnL>
                      <a:noFill/>
                    </a:lnL>
                    <a:lnR>
                      <a:noFill/>
                    </a:lnR>
                    <a:lnT>
                      <a:noFill/>
                    </a:lnT>
                    <a:lnB>
                      <a:noFill/>
                    </a:lnB>
                  </a:tcPr>
                </a:tc>
                <a:extLst>
                  <a:ext uri="{0D108BD9-81ED-4DB2-BD59-A6C34878D82A}">
                    <a16:rowId xmlns:a16="http://schemas.microsoft.com/office/drawing/2014/main" val="10026"/>
                  </a:ext>
                </a:extLst>
              </a:tr>
              <a:tr h="132958">
                <a:tc>
                  <a:txBody>
                    <a:bodyPr/>
                    <a:lstStyle/>
                    <a:p>
                      <a:pPr algn="l" fontAlgn="b"/>
                      <a:r>
                        <a:rPr lang="en-US" sz="500" b="0" i="0" u="none" strike="noStrike">
                          <a:solidFill>
                            <a:srgbClr val="FFFFFF"/>
                          </a:solidFill>
                          <a:effectLst/>
                          <a:latin typeface="Calibri" panose="020F0502020204030204" pitchFamily="34" charset="0"/>
                        </a:rPr>
                        <a:t>FLIR</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0.3323856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0.3138254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0.3669696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0.2769254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0.2224542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0.4950235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0.2441092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0.327178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0.33875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0.422031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0.380495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0.520135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0.492502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0.493829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0.386842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0.327825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0.288234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0.269455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0.339396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0.369257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0.107409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0.427563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0.296798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0.433681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0.3302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0.30283</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0.348228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0.317092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0.384827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0.418484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0.190367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0.574515</a:t>
                      </a:r>
                    </a:p>
                  </a:txBody>
                  <a:tcPr marL="4575" marR="4575" marT="4575" marB="0" anchor="b">
                    <a:lnL>
                      <a:noFill/>
                    </a:lnL>
                    <a:lnR>
                      <a:noFill/>
                    </a:lnR>
                    <a:lnT>
                      <a:noFill/>
                    </a:lnT>
                    <a:lnB>
                      <a:noFill/>
                    </a:lnB>
                  </a:tcPr>
                </a:tc>
                <a:extLst>
                  <a:ext uri="{0D108BD9-81ED-4DB2-BD59-A6C34878D82A}">
                    <a16:rowId xmlns:a16="http://schemas.microsoft.com/office/drawing/2014/main" val="10027"/>
                  </a:ext>
                </a:extLst>
              </a:tr>
              <a:tr h="132958">
                <a:tc>
                  <a:txBody>
                    <a:bodyPr/>
                    <a:lstStyle/>
                    <a:p>
                      <a:pPr algn="l" fontAlgn="b"/>
                      <a:r>
                        <a:rPr lang="en-US" sz="500" b="0" i="0" u="none" strike="noStrike">
                          <a:solidFill>
                            <a:srgbClr val="FFFFFF"/>
                          </a:solidFill>
                          <a:effectLst/>
                          <a:latin typeface="Calibri" panose="020F0502020204030204" pitchFamily="34" charset="0"/>
                        </a:rPr>
                        <a:t>MSFT</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0.4203059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0.5100412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0.3101227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0.3170322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0.2245365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0.4776491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0.3102991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0.414273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0.447067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0.451528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0.373621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0.564141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0.477255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0.411765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0.435423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0.440879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0.354631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0.294365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0.439132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0.473269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0.16021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0.515686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0.359266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0.513891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0.502001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0.443482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0.348228</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0.579818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0.421082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0.529136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0.169043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0.689561</a:t>
                      </a:r>
                    </a:p>
                  </a:txBody>
                  <a:tcPr marL="4575" marR="4575" marT="4575" marB="0" anchor="b">
                    <a:lnL>
                      <a:noFill/>
                    </a:lnL>
                    <a:lnR>
                      <a:noFill/>
                    </a:lnR>
                    <a:lnT>
                      <a:noFill/>
                    </a:lnT>
                    <a:lnB>
                      <a:noFill/>
                    </a:lnB>
                  </a:tcPr>
                </a:tc>
                <a:extLst>
                  <a:ext uri="{0D108BD9-81ED-4DB2-BD59-A6C34878D82A}">
                    <a16:rowId xmlns:a16="http://schemas.microsoft.com/office/drawing/2014/main" val="10028"/>
                  </a:ext>
                </a:extLst>
              </a:tr>
              <a:tr h="132958">
                <a:tc>
                  <a:txBody>
                    <a:bodyPr/>
                    <a:lstStyle/>
                    <a:p>
                      <a:pPr algn="l" fontAlgn="b"/>
                      <a:r>
                        <a:rPr lang="en-US" sz="500" b="0" i="0" u="none" strike="noStrike">
                          <a:solidFill>
                            <a:srgbClr val="FFFFFF"/>
                          </a:solidFill>
                          <a:effectLst/>
                          <a:latin typeface="Calibri" panose="020F0502020204030204" pitchFamily="34" charset="0"/>
                        </a:rPr>
                        <a:t>INTC</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0.3481215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0.3538348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0.3256693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0.3156775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0.20776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0.4574535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0.2038499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0.334265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0.407756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0.359604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0.333513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0.536549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0.458817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0.424484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0.391545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0.381351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0.323492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0.243773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0.398077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0.435058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0.091953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0.470286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0.378942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0.646178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0.404835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0.359981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0.317093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0.579818</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0.497264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0.54587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0.192269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0.627177</a:t>
                      </a:r>
                    </a:p>
                  </a:txBody>
                  <a:tcPr marL="4575" marR="4575" marT="4575" marB="0" anchor="b">
                    <a:lnL>
                      <a:noFill/>
                    </a:lnL>
                    <a:lnR>
                      <a:noFill/>
                    </a:lnR>
                    <a:lnT>
                      <a:noFill/>
                    </a:lnT>
                    <a:lnB>
                      <a:noFill/>
                    </a:lnB>
                  </a:tcPr>
                </a:tc>
                <a:extLst>
                  <a:ext uri="{0D108BD9-81ED-4DB2-BD59-A6C34878D82A}">
                    <a16:rowId xmlns:a16="http://schemas.microsoft.com/office/drawing/2014/main" val="10029"/>
                  </a:ext>
                </a:extLst>
              </a:tr>
              <a:tr h="132958">
                <a:tc>
                  <a:txBody>
                    <a:bodyPr/>
                    <a:lstStyle/>
                    <a:p>
                      <a:pPr algn="l" fontAlgn="b"/>
                      <a:r>
                        <a:rPr lang="en-US" sz="500" b="0" i="0" u="none" strike="noStrike">
                          <a:solidFill>
                            <a:srgbClr val="FFFFFF"/>
                          </a:solidFill>
                          <a:effectLst/>
                          <a:latin typeface="Calibri" panose="020F0502020204030204" pitchFamily="34" charset="0"/>
                        </a:rPr>
                        <a:t>AVGO</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0.392472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0.3741472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0.3161032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0.2840959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0.2705077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0.4625792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0.2520049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0.279767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0.268431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0.38037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0.294622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0.494107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0.465172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0.423285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0.364107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0.386426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0.329916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0.290893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0.357457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0.378399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0.17635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0.427185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0.401979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0.669205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0.478326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0.421752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0.384827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0.421082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0.497264</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0.420901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0.186196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0.586383</a:t>
                      </a:r>
                    </a:p>
                  </a:txBody>
                  <a:tcPr marL="4575" marR="4575" marT="4575" marB="0" anchor="b">
                    <a:lnL>
                      <a:noFill/>
                    </a:lnL>
                    <a:lnR>
                      <a:noFill/>
                    </a:lnR>
                    <a:lnT>
                      <a:noFill/>
                    </a:lnT>
                    <a:lnB>
                      <a:noFill/>
                    </a:lnB>
                  </a:tcPr>
                </a:tc>
                <a:extLst>
                  <a:ext uri="{0D108BD9-81ED-4DB2-BD59-A6C34878D82A}">
                    <a16:rowId xmlns:a16="http://schemas.microsoft.com/office/drawing/2014/main" val="10030"/>
                  </a:ext>
                </a:extLst>
              </a:tr>
              <a:tr h="132958">
                <a:tc>
                  <a:txBody>
                    <a:bodyPr/>
                    <a:lstStyle/>
                    <a:p>
                      <a:pPr algn="l" fontAlgn="b"/>
                      <a:r>
                        <a:rPr lang="en-US" sz="500" b="0" i="0" u="none" strike="noStrike">
                          <a:solidFill>
                            <a:srgbClr val="FFFFFF"/>
                          </a:solidFill>
                          <a:effectLst/>
                          <a:latin typeface="Calibri" panose="020F0502020204030204" pitchFamily="34" charset="0"/>
                        </a:rPr>
                        <a:t>CSCO</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0.4167184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0.4388283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0.3462326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0.3554481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0.2340817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0.4957086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0.277915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0.392376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0.443441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0.441189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0.370082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0.574466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0.424475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0.447476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0.431785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0.373943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0.296879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0.285584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0.425999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0.469671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0.176525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0.519117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0.367822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0.55134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0.456652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0.35908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0.418484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0.529136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0.54587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0.420901</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0.150638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0.659357</a:t>
                      </a:r>
                    </a:p>
                  </a:txBody>
                  <a:tcPr marL="4575" marR="4575" marT="4575" marB="0" anchor="b">
                    <a:lnL>
                      <a:noFill/>
                    </a:lnL>
                    <a:lnR>
                      <a:noFill/>
                    </a:lnR>
                    <a:lnT>
                      <a:noFill/>
                    </a:lnT>
                    <a:lnB>
                      <a:noFill/>
                    </a:lnB>
                  </a:tcPr>
                </a:tc>
                <a:extLst>
                  <a:ext uri="{0D108BD9-81ED-4DB2-BD59-A6C34878D82A}">
                    <a16:rowId xmlns:a16="http://schemas.microsoft.com/office/drawing/2014/main" val="10031"/>
                  </a:ext>
                </a:extLst>
              </a:tr>
              <a:tr h="132958">
                <a:tc>
                  <a:txBody>
                    <a:bodyPr/>
                    <a:lstStyle/>
                    <a:p>
                      <a:pPr algn="l" fontAlgn="b"/>
                      <a:r>
                        <a:rPr lang="en-US" sz="500" b="0" i="0" u="none" strike="noStrike">
                          <a:solidFill>
                            <a:srgbClr val="FFFFFF"/>
                          </a:solidFill>
                          <a:effectLst/>
                          <a:latin typeface="Calibri" panose="020F0502020204030204" pitchFamily="34" charset="0"/>
                        </a:rPr>
                        <a:t>SDLP</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0.1683559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0.1132793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0.1735385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0.207463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0.1015516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0.2964945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0.1468782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0.040753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0.101277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0.096048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0.135465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0.351062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0.35727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0.319424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0.183763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0.10885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0.056559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0.136472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0.121163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0.100257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0.042445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0.264559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0.052254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0.174274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0.181963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0.122221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0.190367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0.169043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0.192269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0.186196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0.150638</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tc>
                  <a:txBody>
                    <a:bodyPr/>
                    <a:lstStyle/>
                    <a:p>
                      <a:pPr algn="r" fontAlgn="b"/>
                      <a:r>
                        <a:rPr lang="en-US" sz="500" b="0" i="0" u="none" strike="noStrike">
                          <a:solidFill>
                            <a:srgbClr val="000000"/>
                          </a:solidFill>
                          <a:effectLst/>
                          <a:latin typeface="Calibri" panose="020F0502020204030204" pitchFamily="34" charset="0"/>
                        </a:rPr>
                        <a:t>0.321223</a:t>
                      </a:r>
                    </a:p>
                  </a:txBody>
                  <a:tcPr marL="4575" marR="4575" marT="4575" marB="0" anchor="b">
                    <a:lnL>
                      <a:noFill/>
                    </a:lnL>
                    <a:lnR>
                      <a:noFill/>
                    </a:lnR>
                    <a:lnT>
                      <a:noFill/>
                    </a:lnT>
                    <a:lnB>
                      <a:noFill/>
                    </a:lnB>
                  </a:tcPr>
                </a:tc>
                <a:extLst>
                  <a:ext uri="{0D108BD9-81ED-4DB2-BD59-A6C34878D82A}">
                    <a16:rowId xmlns:a16="http://schemas.microsoft.com/office/drawing/2014/main" val="10032"/>
                  </a:ext>
                </a:extLst>
              </a:tr>
              <a:tr h="132958">
                <a:tc>
                  <a:txBody>
                    <a:bodyPr/>
                    <a:lstStyle/>
                    <a:p>
                      <a:pPr algn="l" fontAlgn="b"/>
                      <a:r>
                        <a:rPr lang="en-US" sz="500" b="0" i="0" u="none" strike="noStrike">
                          <a:solidFill>
                            <a:srgbClr val="FFFFFF"/>
                          </a:solidFill>
                          <a:effectLst/>
                          <a:latin typeface="Calibri" panose="020F0502020204030204" pitchFamily="34" charset="0"/>
                        </a:rPr>
                        <a:t>SPY</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0.5905894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0.6691955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0.5769942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0.4641834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0.3396603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0.7548311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0.4609482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0.589861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0.652244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0.691927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0.587073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0.824369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0.761083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0.698636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0.717989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0.639803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0.535167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0.509691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0.658855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0.719556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0.322232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0.742638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0.528416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0.68825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0.639294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0.582165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0.574515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0.689561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0.627177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0.586383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0.659357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0.321223</a:t>
                      </a:r>
                    </a:p>
                  </a:txBody>
                  <a:tcPr marL="4575" marR="4575" marT="4575" marB="0" anchor="b">
                    <a:lnL>
                      <a:noFill/>
                    </a:lnL>
                    <a:lnR>
                      <a:noFill/>
                    </a:lnR>
                    <a:lnT>
                      <a:noFill/>
                    </a:lnT>
                    <a:lnB>
                      <a:noFill/>
                    </a:lnB>
                  </a:tcPr>
                </a:tc>
                <a:tc>
                  <a:txBody>
                    <a:bodyPr/>
                    <a:lstStyle/>
                    <a:p>
                      <a:pPr algn="r" fontAlgn="b"/>
                      <a:r>
                        <a:rPr lang="en-US" sz="500" b="0" i="0" u="none" strike="noStrike">
                          <a:solidFill>
                            <a:srgbClr val="FFFFFF"/>
                          </a:solidFill>
                          <a:effectLst/>
                          <a:latin typeface="Calibri" panose="020F0502020204030204" pitchFamily="34" charset="0"/>
                        </a:rPr>
                        <a:t>1</a:t>
                      </a:r>
                    </a:p>
                  </a:txBody>
                  <a:tcPr marL="4575" marR="4575" marT="4575" marB="0" anchor="b">
                    <a:lnL>
                      <a:noFill/>
                    </a:lnL>
                    <a:lnR>
                      <a:noFill/>
                    </a:lnR>
                    <a:lnT>
                      <a:noFill/>
                    </a:lnT>
                    <a:lnB>
                      <a:noFill/>
                    </a:lnB>
                    <a:solidFill>
                      <a:srgbClr val="006600"/>
                    </a:solidFill>
                  </a:tcPr>
                </a:tc>
                <a:extLst>
                  <a:ext uri="{0D108BD9-81ED-4DB2-BD59-A6C34878D82A}">
                    <a16:rowId xmlns:a16="http://schemas.microsoft.com/office/drawing/2014/main" val="10033"/>
                  </a:ext>
                </a:extLst>
              </a:tr>
              <a:tr h="132958">
                <a:tc>
                  <a:txBody>
                    <a:bodyPr/>
                    <a:lstStyle/>
                    <a:p>
                      <a:pPr algn="l" fontAlgn="b"/>
                      <a:r>
                        <a:rPr lang="en-US" sz="500" b="0" i="0" u="none" strike="noStrike">
                          <a:solidFill>
                            <a:srgbClr val="FFFFFF"/>
                          </a:solidFill>
                          <a:effectLst/>
                          <a:latin typeface="Calibri" panose="020F0502020204030204" pitchFamily="34" charset="0"/>
                        </a:rPr>
                        <a:t> </a:t>
                      </a:r>
                    </a:p>
                  </a:txBody>
                  <a:tcPr marL="4575" marR="4575" marT="4575" marB="0" anchor="b">
                    <a:lnL>
                      <a:noFill/>
                    </a:lnL>
                    <a:lnR>
                      <a:noFill/>
                    </a:lnR>
                    <a:lnT>
                      <a:noFill/>
                    </a:lnT>
                    <a:lnB>
                      <a:noFill/>
                    </a:lnB>
                    <a:solidFill>
                      <a:srgbClr val="000000"/>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extLst>
                  <a:ext uri="{0D108BD9-81ED-4DB2-BD59-A6C34878D82A}">
                    <a16:rowId xmlns:a16="http://schemas.microsoft.com/office/drawing/2014/main" val="10034"/>
                  </a:ext>
                </a:extLst>
              </a:tr>
              <a:tr h="132958">
                <a:tc>
                  <a:txBody>
                    <a:bodyPr/>
                    <a:lstStyle/>
                    <a:p>
                      <a:pPr algn="l" fontAlgn="b"/>
                      <a:r>
                        <a:rPr lang="en-US" sz="500" b="0" i="0" u="none" strike="noStrike">
                          <a:solidFill>
                            <a:srgbClr val="FFFFFF"/>
                          </a:solidFill>
                          <a:effectLst/>
                          <a:latin typeface="Calibri" panose="020F0502020204030204" pitchFamily="34" charset="0"/>
                        </a:rPr>
                        <a:t>Avg Corr to portfolio</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0.35892109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0.40638175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0.35225792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0.27576855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0.2104705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0.4491148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0.2751145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0.356154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0.384197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0.420571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0.344469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0.492184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0.451281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0.413972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0.437371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0.388535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0.323724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0.307823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0.399932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0.430754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0.195477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0.454683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0.340547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0.428184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0.378799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0.356919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0.347261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0.409328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0.37823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0.372578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0.401221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0.16265</a:t>
                      </a: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extLst>
                  <a:ext uri="{0D108BD9-81ED-4DB2-BD59-A6C34878D82A}">
                    <a16:rowId xmlns:a16="http://schemas.microsoft.com/office/drawing/2014/main" val="10035"/>
                  </a:ext>
                </a:extLst>
              </a:tr>
              <a:tr h="132958">
                <a:tc>
                  <a:txBody>
                    <a:bodyPr/>
                    <a:lstStyle/>
                    <a:p>
                      <a:pPr algn="l" fontAlgn="b"/>
                      <a:r>
                        <a:rPr lang="en-US" sz="500" b="0" i="0" u="none" strike="noStrike">
                          <a:solidFill>
                            <a:srgbClr val="FFFFFF"/>
                          </a:solidFill>
                          <a:effectLst/>
                          <a:latin typeface="Calibri" panose="020F0502020204030204" pitchFamily="34" charset="0"/>
                        </a:rPr>
                        <a:t> </a:t>
                      </a:r>
                    </a:p>
                  </a:txBody>
                  <a:tcPr marL="4575" marR="4575" marT="4575" marB="0" anchor="b">
                    <a:lnL>
                      <a:noFill/>
                    </a:lnL>
                    <a:lnR>
                      <a:noFill/>
                    </a:lnR>
                    <a:lnT>
                      <a:noFill/>
                    </a:lnT>
                    <a:lnB>
                      <a:noFill/>
                    </a:lnB>
                    <a:solidFill>
                      <a:srgbClr val="000000"/>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4575" marR="4575" marT="4575" marB="0" anchor="b">
                    <a:lnL>
                      <a:noFill/>
                    </a:lnL>
                    <a:lnR>
                      <a:noFill/>
                    </a:lnR>
                    <a:lnT>
                      <a:noFill/>
                    </a:lnT>
                    <a:lnB>
                      <a:noFill/>
                    </a:lnB>
                  </a:tcPr>
                </a:tc>
                <a:extLst>
                  <a:ext uri="{0D108BD9-81ED-4DB2-BD59-A6C34878D82A}">
                    <a16:rowId xmlns:a16="http://schemas.microsoft.com/office/drawing/2014/main" val="10036"/>
                  </a:ext>
                </a:extLst>
              </a:tr>
              <a:tr h="132958">
                <a:tc>
                  <a:txBody>
                    <a:bodyPr/>
                    <a:lstStyle/>
                    <a:p>
                      <a:pPr algn="l" fontAlgn="b"/>
                      <a:r>
                        <a:rPr lang="en-US" sz="500" b="0" i="0" u="none" strike="noStrike">
                          <a:solidFill>
                            <a:srgbClr val="FFFFFF"/>
                          </a:solidFill>
                          <a:effectLst/>
                          <a:latin typeface="Calibri" panose="020F0502020204030204" pitchFamily="34" charset="0"/>
                        </a:rPr>
                        <a:t>Corr. To S&amp;P</a:t>
                      </a:r>
                    </a:p>
                  </a:txBody>
                  <a:tcPr marL="4575" marR="4575" marT="4575" marB="0" anchor="b">
                    <a:lnL>
                      <a:noFill/>
                    </a:lnL>
                    <a:lnR>
                      <a:noFill/>
                    </a:lnR>
                    <a:lnT>
                      <a:noFill/>
                    </a:lnT>
                    <a:lnB>
                      <a:noFill/>
                    </a:lnB>
                    <a:solidFill>
                      <a:srgbClr val="000000"/>
                    </a:solidFill>
                  </a:tcPr>
                </a:tc>
                <a:tc>
                  <a:txBody>
                    <a:bodyPr/>
                    <a:lstStyle/>
                    <a:p>
                      <a:pPr algn="r" fontAlgn="b"/>
                      <a:r>
                        <a:rPr lang="en-US" sz="500" b="0" i="0" u="none" strike="noStrike">
                          <a:solidFill>
                            <a:srgbClr val="000000"/>
                          </a:solidFill>
                          <a:effectLst/>
                          <a:latin typeface="Calibri" panose="020F0502020204030204" pitchFamily="34" charset="0"/>
                        </a:rPr>
                        <a:t>0.5905894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0.6691955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0.5769942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0.4641834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0.3396603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0.7548311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0.4609482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0.589861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0.652244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0.691927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0.587073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0.824369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0.761083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0.698636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0.717989</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0.639803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0.535167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0.509691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0.658855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0.719556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0.322232</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0.742638</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0.528416</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0.68825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0.639294</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0.582165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0.574515</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0.689561</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0.627177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0.586383</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0.659357</a:t>
                      </a:r>
                    </a:p>
                  </a:txBody>
                  <a:tcPr marL="4575" marR="4575" marT="4575" marB="0" anchor="b">
                    <a:lnL>
                      <a:noFill/>
                    </a:lnL>
                    <a:lnR>
                      <a:noFill/>
                    </a:lnR>
                    <a:lnT>
                      <a:noFill/>
                    </a:lnT>
                    <a:lnB>
                      <a:noFill/>
                    </a:lnB>
                  </a:tcPr>
                </a:tc>
                <a:tc>
                  <a:txBody>
                    <a:bodyPr/>
                    <a:lstStyle/>
                    <a:p>
                      <a:pPr algn="r" fontAlgn="b"/>
                      <a:r>
                        <a:rPr lang="en-US" sz="500" b="0" i="0" u="none" strike="noStrike">
                          <a:solidFill>
                            <a:srgbClr val="000000"/>
                          </a:solidFill>
                          <a:effectLst/>
                          <a:latin typeface="Calibri" panose="020F0502020204030204" pitchFamily="34" charset="0"/>
                        </a:rPr>
                        <a:t>0.321223</a:t>
                      </a:r>
                    </a:p>
                  </a:txBody>
                  <a:tcPr marL="4575" marR="4575" marT="4575" marB="0" anchor="b">
                    <a:lnL>
                      <a:noFill/>
                    </a:lnL>
                    <a:lnR>
                      <a:noFill/>
                    </a:lnR>
                    <a:lnT>
                      <a:noFill/>
                    </a:lnT>
                    <a:lnB>
                      <a:noFill/>
                    </a:lnB>
                  </a:tcPr>
                </a:tc>
                <a:tc>
                  <a:txBody>
                    <a:bodyPr/>
                    <a:lstStyle/>
                    <a:p>
                      <a:pPr algn="l" fontAlgn="b"/>
                      <a:endParaRPr lang="en-US" sz="500" b="0" i="0" u="none" strike="noStrike" dirty="0">
                        <a:solidFill>
                          <a:srgbClr val="000000"/>
                        </a:solidFill>
                        <a:effectLst/>
                        <a:latin typeface="Calibri" panose="020F0502020204030204" pitchFamily="34" charset="0"/>
                      </a:endParaRPr>
                    </a:p>
                  </a:txBody>
                  <a:tcPr marL="4575" marR="4575" marT="4575" marB="0" anchor="b">
                    <a:lnL>
                      <a:noFill/>
                    </a:lnL>
                    <a:lnR>
                      <a:noFill/>
                    </a:lnR>
                    <a:lnT>
                      <a:noFill/>
                    </a:lnT>
                    <a:lnB>
                      <a:noFill/>
                    </a:lnB>
                  </a:tcPr>
                </a:tc>
                <a:extLst>
                  <a:ext uri="{0D108BD9-81ED-4DB2-BD59-A6C34878D82A}">
                    <a16:rowId xmlns:a16="http://schemas.microsoft.com/office/drawing/2014/main" val="10037"/>
                  </a:ext>
                </a:extLst>
              </a:tr>
            </a:tbl>
          </a:graphicData>
        </a:graphic>
      </p:graphicFrame>
    </p:spTree>
    <p:extLst>
      <p:ext uri="{BB962C8B-B14F-4D97-AF65-F5344CB8AC3E}">
        <p14:creationId xmlns:p14="http://schemas.microsoft.com/office/powerpoint/2010/main" val="19480066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0549" y="6534150"/>
            <a:ext cx="508000" cy="228600"/>
          </a:xfrm>
        </p:spPr>
        <p:txBody>
          <a:bodyPr/>
          <a:lstStyle/>
          <a:p>
            <a:fld id="{C4C5411A-C02D-49EF-A313-6C2D6A9C6A32}" type="slidenum">
              <a:rPr lang="en-US" smtClean="0">
                <a:solidFill>
                  <a:prstClr val="black"/>
                </a:solidFill>
              </a:rPr>
              <a:pPr/>
              <a:t>54</a:t>
            </a:fld>
            <a:endParaRPr lang="en-US" dirty="0">
              <a:solidFill>
                <a:prstClr val="black"/>
              </a:solidFill>
            </a:endParaRPr>
          </a:p>
        </p:txBody>
      </p:sp>
      <p:sp>
        <p:nvSpPr>
          <p:cNvPr id="9" name="Title 7"/>
          <p:cNvSpPr txBox="1">
            <a:spLocks/>
          </p:cNvSpPr>
          <p:nvPr/>
        </p:nvSpPr>
        <p:spPr bwMode="auto">
          <a:xfrm>
            <a:off x="914951" y="464599"/>
            <a:ext cx="9956800" cy="740664"/>
          </a:xfrm>
          <a:prstGeom prst="rect">
            <a:avLst/>
          </a:prstGeom>
        </p:spPr>
        <p:txBody>
          <a:bodyPr lIns="121917" tIns="60959" rIns="121917" bIns="60959">
            <a:noAutofit/>
          </a:bodyPr>
          <a:lstStyle/>
          <a:p>
            <a:pPr algn="ctr" defTabSz="1219140">
              <a:spcBef>
                <a:spcPct val="0"/>
              </a:spcBef>
              <a:defRPr/>
            </a:pPr>
            <a:r>
              <a:rPr lang="en-US" sz="3000" b="1" dirty="0">
                <a:latin typeface="Cambria" panose="02040503050406030204" pitchFamily="18" charset="0"/>
                <a:ea typeface="+mj-ea"/>
                <a:cs typeface="+mj-cs"/>
              </a:rPr>
              <a:t>Scenario Stress Testing</a:t>
            </a:r>
            <a:endParaRPr lang="en-US" sz="3467" dirty="0">
              <a:solidFill>
                <a:srgbClr val="FF0000"/>
              </a:solidFill>
              <a:latin typeface="Cambria" panose="02040503050406030204" pitchFamily="18" charset="0"/>
              <a:ea typeface="+mj-ea"/>
              <a:cs typeface="+mj-cs"/>
            </a:endParaRPr>
          </a:p>
        </p:txBody>
      </p:sp>
      <p:graphicFrame>
        <p:nvGraphicFramePr>
          <p:cNvPr id="3" name="Table 2"/>
          <p:cNvGraphicFramePr>
            <a:graphicFrameLocks noGrp="1"/>
          </p:cNvGraphicFramePr>
          <p:nvPr>
            <p:extLst>
              <p:ext uri="{D42A27DB-BD31-4B8C-83A1-F6EECF244321}">
                <p14:modId xmlns:p14="http://schemas.microsoft.com/office/powerpoint/2010/main" val="461812069"/>
              </p:ext>
            </p:extLst>
          </p:nvPr>
        </p:nvGraphicFramePr>
        <p:xfrm>
          <a:off x="914951" y="1499493"/>
          <a:ext cx="10515601" cy="1282392"/>
        </p:xfrm>
        <a:graphic>
          <a:graphicData uri="http://schemas.openxmlformats.org/drawingml/2006/table">
            <a:tbl>
              <a:tblPr/>
              <a:tblGrid>
                <a:gridCol w="1160751">
                  <a:extLst>
                    <a:ext uri="{9D8B030D-6E8A-4147-A177-3AD203B41FA5}">
                      <a16:colId xmlns:a16="http://schemas.microsoft.com/office/drawing/2014/main" val="20000"/>
                    </a:ext>
                  </a:extLst>
                </a:gridCol>
                <a:gridCol w="958985">
                  <a:extLst>
                    <a:ext uri="{9D8B030D-6E8A-4147-A177-3AD203B41FA5}">
                      <a16:colId xmlns:a16="http://schemas.microsoft.com/office/drawing/2014/main" val="20001"/>
                    </a:ext>
                  </a:extLst>
                </a:gridCol>
                <a:gridCol w="807067">
                  <a:extLst>
                    <a:ext uri="{9D8B030D-6E8A-4147-A177-3AD203B41FA5}">
                      <a16:colId xmlns:a16="http://schemas.microsoft.com/office/drawing/2014/main" val="20002"/>
                    </a:ext>
                  </a:extLst>
                </a:gridCol>
                <a:gridCol w="1158377">
                  <a:extLst>
                    <a:ext uri="{9D8B030D-6E8A-4147-A177-3AD203B41FA5}">
                      <a16:colId xmlns:a16="http://schemas.microsoft.com/office/drawing/2014/main" val="20003"/>
                    </a:ext>
                  </a:extLst>
                </a:gridCol>
                <a:gridCol w="1006459">
                  <a:extLst>
                    <a:ext uri="{9D8B030D-6E8A-4147-A177-3AD203B41FA5}">
                      <a16:colId xmlns:a16="http://schemas.microsoft.com/office/drawing/2014/main" val="20004"/>
                    </a:ext>
                  </a:extLst>
                </a:gridCol>
                <a:gridCol w="1433730">
                  <a:extLst>
                    <a:ext uri="{9D8B030D-6E8A-4147-A177-3AD203B41FA5}">
                      <a16:colId xmlns:a16="http://schemas.microsoft.com/office/drawing/2014/main" val="20005"/>
                    </a:ext>
                  </a:extLst>
                </a:gridCol>
                <a:gridCol w="1329286">
                  <a:extLst>
                    <a:ext uri="{9D8B030D-6E8A-4147-A177-3AD203B41FA5}">
                      <a16:colId xmlns:a16="http://schemas.microsoft.com/office/drawing/2014/main" val="20006"/>
                    </a:ext>
                  </a:extLst>
                </a:gridCol>
                <a:gridCol w="1528679">
                  <a:extLst>
                    <a:ext uri="{9D8B030D-6E8A-4147-A177-3AD203B41FA5}">
                      <a16:colId xmlns:a16="http://schemas.microsoft.com/office/drawing/2014/main" val="20007"/>
                    </a:ext>
                  </a:extLst>
                </a:gridCol>
                <a:gridCol w="1132267">
                  <a:extLst>
                    <a:ext uri="{9D8B030D-6E8A-4147-A177-3AD203B41FA5}">
                      <a16:colId xmlns:a16="http://schemas.microsoft.com/office/drawing/2014/main" val="20008"/>
                    </a:ext>
                  </a:extLst>
                </a:gridCol>
              </a:tblGrid>
              <a:tr h="142488">
                <a:tc>
                  <a:txBody>
                    <a:bodyPr/>
                    <a:lstStyle/>
                    <a:p>
                      <a:pPr algn="l" fontAlgn="b"/>
                      <a:endParaRPr lang="en-US" sz="800" b="0" i="0" u="none" strike="noStrike">
                        <a:solidFill>
                          <a:srgbClr val="000000"/>
                        </a:solidFill>
                        <a:effectLst/>
                        <a:latin typeface="Cambria" panose="02040503050406030204" pitchFamily="18" charset="0"/>
                      </a:endParaRPr>
                    </a:p>
                  </a:txBody>
                  <a:tcPr marL="7124" marR="7124" marT="7124" marB="0" anchor="b">
                    <a:lnL>
                      <a:noFill/>
                    </a:lnL>
                    <a:lnR>
                      <a:noFill/>
                    </a:lnR>
                    <a:lnT>
                      <a:noFill/>
                    </a:lnT>
                    <a:lnB>
                      <a:noFill/>
                    </a:lnB>
                  </a:tcPr>
                </a:tc>
                <a:tc>
                  <a:txBody>
                    <a:bodyPr/>
                    <a:lstStyle/>
                    <a:p>
                      <a:pPr algn="l" fontAlgn="b"/>
                      <a:r>
                        <a:rPr lang="en-US" sz="800" b="0" i="0" u="none" strike="noStrike">
                          <a:solidFill>
                            <a:srgbClr val="000000"/>
                          </a:solidFill>
                          <a:effectLst/>
                          <a:latin typeface="Cambria" panose="02040503050406030204" pitchFamily="18" charset="0"/>
                        </a:rPr>
                        <a:t> Equities down 10%</a:t>
                      </a:r>
                    </a:p>
                  </a:txBody>
                  <a:tcPr marL="7124" marR="7124" marT="7124" marB="0" anchor="b">
                    <a:lnL>
                      <a:noFill/>
                    </a:lnL>
                    <a:lnR>
                      <a:noFill/>
                    </a:lnR>
                    <a:lnT>
                      <a:noFill/>
                    </a:lnT>
                    <a:lnB>
                      <a:noFill/>
                    </a:lnB>
                  </a:tcPr>
                </a:tc>
                <a:tc>
                  <a:txBody>
                    <a:bodyPr/>
                    <a:lstStyle/>
                    <a:p>
                      <a:pPr algn="l" fontAlgn="b"/>
                      <a:r>
                        <a:rPr lang="en-US" sz="800" b="0" i="0" u="none" strike="noStrike">
                          <a:solidFill>
                            <a:srgbClr val="000000"/>
                          </a:solidFill>
                          <a:effectLst/>
                          <a:latin typeface="Cambria" panose="02040503050406030204" pitchFamily="18" charset="0"/>
                        </a:rPr>
                        <a:t> Equities up 10%</a:t>
                      </a:r>
                    </a:p>
                  </a:txBody>
                  <a:tcPr marL="7124" marR="7124" marT="7124" marB="0" anchor="b">
                    <a:lnL>
                      <a:noFill/>
                    </a:lnL>
                    <a:lnR>
                      <a:noFill/>
                    </a:lnR>
                    <a:lnT>
                      <a:noFill/>
                    </a:lnT>
                    <a:lnB>
                      <a:noFill/>
                    </a:lnB>
                  </a:tcPr>
                </a:tc>
                <a:tc>
                  <a:txBody>
                    <a:bodyPr/>
                    <a:lstStyle/>
                    <a:p>
                      <a:pPr algn="l" fontAlgn="b"/>
                      <a:r>
                        <a:rPr lang="en-US" sz="800" b="0" i="0" u="none" strike="noStrike">
                          <a:solidFill>
                            <a:srgbClr val="000000"/>
                          </a:solidFill>
                          <a:effectLst/>
                          <a:latin typeface="Cambria" panose="02040503050406030204" pitchFamily="18" charset="0"/>
                        </a:rPr>
                        <a:t> EUR down 10% vs. USD</a:t>
                      </a:r>
                    </a:p>
                  </a:txBody>
                  <a:tcPr marL="7124" marR="7124" marT="7124" marB="0" anchor="b">
                    <a:lnL>
                      <a:noFill/>
                    </a:lnL>
                    <a:lnR>
                      <a:noFill/>
                    </a:lnR>
                    <a:lnT>
                      <a:noFill/>
                    </a:lnT>
                    <a:lnB>
                      <a:noFill/>
                    </a:lnB>
                  </a:tcPr>
                </a:tc>
                <a:tc>
                  <a:txBody>
                    <a:bodyPr/>
                    <a:lstStyle/>
                    <a:p>
                      <a:pPr algn="l" fontAlgn="b"/>
                      <a:r>
                        <a:rPr lang="en-US" sz="800" b="0" i="0" u="none" strike="noStrike">
                          <a:solidFill>
                            <a:srgbClr val="000000"/>
                          </a:solidFill>
                          <a:effectLst/>
                          <a:latin typeface="Cambria" panose="02040503050406030204" pitchFamily="18" charset="0"/>
                        </a:rPr>
                        <a:t> EUR up 10% vs. USD</a:t>
                      </a:r>
                    </a:p>
                  </a:txBody>
                  <a:tcPr marL="7124" marR="7124" marT="7124" marB="0" anchor="b">
                    <a:lnL>
                      <a:noFill/>
                    </a:lnL>
                    <a:lnR>
                      <a:noFill/>
                    </a:lnR>
                    <a:lnT>
                      <a:noFill/>
                    </a:lnT>
                    <a:lnB>
                      <a:noFill/>
                    </a:lnB>
                  </a:tcPr>
                </a:tc>
                <a:tc>
                  <a:txBody>
                    <a:bodyPr/>
                    <a:lstStyle/>
                    <a:p>
                      <a:pPr algn="l" fontAlgn="b"/>
                      <a:r>
                        <a:rPr lang="en-US" sz="800" b="0" i="0" u="none" strike="noStrike">
                          <a:solidFill>
                            <a:srgbClr val="000000"/>
                          </a:solidFill>
                          <a:effectLst/>
                          <a:latin typeface="Cambria" panose="02040503050406030204" pitchFamily="18" charset="0"/>
                        </a:rPr>
                        <a:t> Greece Financial Crisis (2015)</a:t>
                      </a:r>
                    </a:p>
                  </a:txBody>
                  <a:tcPr marL="7124" marR="7124" marT="7124" marB="0" anchor="b">
                    <a:lnL>
                      <a:noFill/>
                    </a:lnL>
                    <a:lnR>
                      <a:noFill/>
                    </a:lnR>
                    <a:lnT>
                      <a:noFill/>
                    </a:lnT>
                    <a:lnB>
                      <a:noFill/>
                    </a:lnB>
                  </a:tcPr>
                </a:tc>
                <a:tc>
                  <a:txBody>
                    <a:bodyPr/>
                    <a:lstStyle/>
                    <a:p>
                      <a:pPr algn="l" fontAlgn="b"/>
                      <a:r>
                        <a:rPr lang="en-US" sz="800" b="0" i="0" u="none" strike="noStrike">
                          <a:solidFill>
                            <a:srgbClr val="000000"/>
                          </a:solidFill>
                          <a:effectLst/>
                          <a:latin typeface="Cambria" panose="02040503050406030204" pitchFamily="18" charset="0"/>
                        </a:rPr>
                        <a:t> Oil Prices Drop (May 2010)</a:t>
                      </a:r>
                    </a:p>
                  </a:txBody>
                  <a:tcPr marL="7124" marR="7124" marT="7124" marB="0" anchor="b">
                    <a:lnL>
                      <a:noFill/>
                    </a:lnL>
                    <a:lnR>
                      <a:noFill/>
                    </a:lnR>
                    <a:lnT>
                      <a:noFill/>
                    </a:lnT>
                    <a:lnB>
                      <a:noFill/>
                    </a:lnB>
                  </a:tcPr>
                </a:tc>
                <a:tc>
                  <a:txBody>
                    <a:bodyPr/>
                    <a:lstStyle/>
                    <a:p>
                      <a:pPr algn="l" fontAlgn="b"/>
                      <a:r>
                        <a:rPr lang="en-US" sz="800" b="0" i="0" u="none" strike="noStrike">
                          <a:solidFill>
                            <a:srgbClr val="000000"/>
                          </a:solidFill>
                          <a:effectLst/>
                          <a:latin typeface="Cambria" panose="02040503050406030204" pitchFamily="18" charset="0"/>
                        </a:rPr>
                        <a:t>Equity Markets Rebound (2009)</a:t>
                      </a:r>
                    </a:p>
                  </a:txBody>
                  <a:tcPr marL="7124" marR="7124" marT="7124" marB="0" anchor="b">
                    <a:lnL>
                      <a:noFill/>
                    </a:lnL>
                    <a:lnR>
                      <a:noFill/>
                    </a:lnR>
                    <a:lnT>
                      <a:noFill/>
                    </a:lnT>
                    <a:lnB>
                      <a:noFill/>
                    </a:lnB>
                  </a:tcPr>
                </a:tc>
                <a:tc>
                  <a:txBody>
                    <a:bodyPr/>
                    <a:lstStyle/>
                    <a:p>
                      <a:pPr algn="l" fontAlgn="b"/>
                      <a:r>
                        <a:rPr lang="en-US" sz="800" b="0" i="0" u="none" strike="noStrike">
                          <a:solidFill>
                            <a:srgbClr val="000000"/>
                          </a:solidFill>
                          <a:effectLst/>
                          <a:latin typeface="Cambria" panose="02040503050406030204" pitchFamily="18" charset="0"/>
                        </a:rPr>
                        <a:t> Lehman Default (2008)</a:t>
                      </a:r>
                    </a:p>
                  </a:txBody>
                  <a:tcPr marL="7124" marR="7124" marT="7124" marB="0" anchor="b">
                    <a:lnL>
                      <a:noFill/>
                    </a:lnL>
                    <a:lnR>
                      <a:noFill/>
                    </a:lnR>
                    <a:lnT>
                      <a:noFill/>
                    </a:lnT>
                    <a:lnB>
                      <a:noFill/>
                    </a:lnB>
                  </a:tcPr>
                </a:tc>
                <a:extLst>
                  <a:ext uri="{0D108BD9-81ED-4DB2-BD59-A6C34878D82A}">
                    <a16:rowId xmlns:a16="http://schemas.microsoft.com/office/drawing/2014/main" val="10000"/>
                  </a:ext>
                </a:extLst>
              </a:tr>
              <a:tr h="142488">
                <a:tc>
                  <a:txBody>
                    <a:bodyPr/>
                    <a:lstStyle/>
                    <a:p>
                      <a:pPr algn="l" fontAlgn="b"/>
                      <a:r>
                        <a:rPr lang="en-US" sz="800" b="0" i="0" u="none" strike="noStrike">
                          <a:solidFill>
                            <a:srgbClr val="000000"/>
                          </a:solidFill>
                          <a:effectLst/>
                          <a:latin typeface="Cambria" panose="02040503050406030204" pitchFamily="18" charset="0"/>
                        </a:rPr>
                        <a:t>SAP Portfolio </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-11.32%</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11.32%</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1.22%</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-1.22%</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-4.37%</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-10.67%</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38.64%</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-14.31%</a:t>
                      </a:r>
                    </a:p>
                  </a:txBody>
                  <a:tcPr marL="7124" marR="7124" marT="7124" marB="0" anchor="b">
                    <a:lnL>
                      <a:noFill/>
                    </a:lnL>
                    <a:lnR>
                      <a:noFill/>
                    </a:lnR>
                    <a:lnT>
                      <a:noFill/>
                    </a:lnT>
                    <a:lnB>
                      <a:noFill/>
                    </a:lnB>
                  </a:tcPr>
                </a:tc>
                <a:extLst>
                  <a:ext uri="{0D108BD9-81ED-4DB2-BD59-A6C34878D82A}">
                    <a16:rowId xmlns:a16="http://schemas.microsoft.com/office/drawing/2014/main" val="10001"/>
                  </a:ext>
                </a:extLst>
              </a:tr>
              <a:tr h="142488">
                <a:tc>
                  <a:txBody>
                    <a:bodyPr/>
                    <a:lstStyle/>
                    <a:p>
                      <a:pPr algn="l" fontAlgn="b"/>
                      <a:r>
                        <a:rPr lang="en-US" sz="800" b="0" i="0" u="none" strike="noStrike">
                          <a:solidFill>
                            <a:srgbClr val="000000"/>
                          </a:solidFill>
                          <a:effectLst/>
                          <a:latin typeface="Cambria" panose="02040503050406030204" pitchFamily="18" charset="0"/>
                        </a:rPr>
                        <a:t>Consumer Discretionary</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-10.90%</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10.90%</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0.93%</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-0.93%</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-2.53%</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-12.00%</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47.61%</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-23.45%</a:t>
                      </a:r>
                    </a:p>
                  </a:txBody>
                  <a:tcPr marL="7124" marR="7124" marT="7124" marB="0" anchor="b">
                    <a:lnL>
                      <a:noFill/>
                    </a:lnL>
                    <a:lnR>
                      <a:noFill/>
                    </a:lnR>
                    <a:lnT>
                      <a:noFill/>
                    </a:lnT>
                    <a:lnB>
                      <a:noFill/>
                    </a:lnB>
                  </a:tcPr>
                </a:tc>
                <a:extLst>
                  <a:ext uri="{0D108BD9-81ED-4DB2-BD59-A6C34878D82A}">
                    <a16:rowId xmlns:a16="http://schemas.microsoft.com/office/drawing/2014/main" val="10002"/>
                  </a:ext>
                </a:extLst>
              </a:tr>
              <a:tr h="142488">
                <a:tc>
                  <a:txBody>
                    <a:bodyPr/>
                    <a:lstStyle/>
                    <a:p>
                      <a:pPr algn="l" fontAlgn="b"/>
                      <a:r>
                        <a:rPr lang="en-US" sz="800" b="0" i="0" u="none" strike="noStrike">
                          <a:solidFill>
                            <a:srgbClr val="000000"/>
                          </a:solidFill>
                          <a:effectLst/>
                          <a:latin typeface="Cambria" panose="02040503050406030204" pitchFamily="18" charset="0"/>
                        </a:rPr>
                        <a:t>Consumer Staples</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-6.81%</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6.81%</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0.77%</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-0.77%</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-0.40%</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-7.22%</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12.50%</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-14.05%</a:t>
                      </a:r>
                    </a:p>
                  </a:txBody>
                  <a:tcPr marL="7124" marR="7124" marT="7124" marB="0" anchor="b">
                    <a:lnL>
                      <a:noFill/>
                    </a:lnL>
                    <a:lnR>
                      <a:noFill/>
                    </a:lnR>
                    <a:lnT>
                      <a:noFill/>
                    </a:lnT>
                    <a:lnB>
                      <a:noFill/>
                    </a:lnB>
                  </a:tcPr>
                </a:tc>
                <a:extLst>
                  <a:ext uri="{0D108BD9-81ED-4DB2-BD59-A6C34878D82A}">
                    <a16:rowId xmlns:a16="http://schemas.microsoft.com/office/drawing/2014/main" val="10003"/>
                  </a:ext>
                </a:extLst>
              </a:tr>
              <a:tr h="142488">
                <a:tc>
                  <a:txBody>
                    <a:bodyPr/>
                    <a:lstStyle/>
                    <a:p>
                      <a:pPr algn="l" fontAlgn="b"/>
                      <a:r>
                        <a:rPr lang="en-US" sz="800" b="0" i="0" u="none" strike="noStrike">
                          <a:solidFill>
                            <a:srgbClr val="000000"/>
                          </a:solidFill>
                          <a:effectLst/>
                          <a:latin typeface="Cambria" panose="02040503050406030204" pitchFamily="18" charset="0"/>
                        </a:rPr>
                        <a:t>Financials</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-12.41%</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12.41%</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0.80%</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-0.80%</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-3.86%</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-9.41%</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71.35%</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2.71%</a:t>
                      </a:r>
                    </a:p>
                  </a:txBody>
                  <a:tcPr marL="7124" marR="7124" marT="7124" marB="0" anchor="b">
                    <a:lnL>
                      <a:noFill/>
                    </a:lnL>
                    <a:lnR>
                      <a:noFill/>
                    </a:lnR>
                    <a:lnT>
                      <a:noFill/>
                    </a:lnT>
                    <a:lnB>
                      <a:noFill/>
                    </a:lnB>
                  </a:tcPr>
                </a:tc>
                <a:extLst>
                  <a:ext uri="{0D108BD9-81ED-4DB2-BD59-A6C34878D82A}">
                    <a16:rowId xmlns:a16="http://schemas.microsoft.com/office/drawing/2014/main" val="10004"/>
                  </a:ext>
                </a:extLst>
              </a:tr>
              <a:tr h="142488">
                <a:tc>
                  <a:txBody>
                    <a:bodyPr/>
                    <a:lstStyle/>
                    <a:p>
                      <a:pPr algn="l" fontAlgn="b"/>
                      <a:r>
                        <a:rPr lang="en-US" sz="800" b="0" i="0" u="none" strike="noStrike">
                          <a:solidFill>
                            <a:srgbClr val="000000"/>
                          </a:solidFill>
                          <a:effectLst/>
                          <a:latin typeface="Cambria" panose="02040503050406030204" pitchFamily="18" charset="0"/>
                        </a:rPr>
                        <a:t>Funds</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-13.32%</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13.32%</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-0.27%</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0.27%</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-4.25%</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-12.62%</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42.24%</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-14.41%</a:t>
                      </a:r>
                    </a:p>
                  </a:txBody>
                  <a:tcPr marL="7124" marR="7124" marT="7124" marB="0" anchor="b">
                    <a:lnL>
                      <a:noFill/>
                    </a:lnL>
                    <a:lnR>
                      <a:noFill/>
                    </a:lnR>
                    <a:lnT>
                      <a:noFill/>
                    </a:lnT>
                    <a:lnB>
                      <a:noFill/>
                    </a:lnB>
                  </a:tcPr>
                </a:tc>
                <a:extLst>
                  <a:ext uri="{0D108BD9-81ED-4DB2-BD59-A6C34878D82A}">
                    <a16:rowId xmlns:a16="http://schemas.microsoft.com/office/drawing/2014/main" val="10005"/>
                  </a:ext>
                </a:extLst>
              </a:tr>
              <a:tr h="142488">
                <a:tc>
                  <a:txBody>
                    <a:bodyPr/>
                    <a:lstStyle/>
                    <a:p>
                      <a:pPr algn="l" fontAlgn="b"/>
                      <a:r>
                        <a:rPr lang="en-US" sz="800" b="0" i="0" u="none" strike="noStrike">
                          <a:solidFill>
                            <a:srgbClr val="000000"/>
                          </a:solidFill>
                          <a:effectLst/>
                          <a:latin typeface="Cambria" panose="02040503050406030204" pitchFamily="18" charset="0"/>
                        </a:rPr>
                        <a:t>Health Care</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-11.07%</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11.07%</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3.99%</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-3.99%</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-4.46%</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-8.25%</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35.63%</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-15.90%</a:t>
                      </a:r>
                    </a:p>
                  </a:txBody>
                  <a:tcPr marL="7124" marR="7124" marT="7124" marB="0" anchor="b">
                    <a:lnL>
                      <a:noFill/>
                    </a:lnL>
                    <a:lnR>
                      <a:noFill/>
                    </a:lnR>
                    <a:lnT>
                      <a:noFill/>
                    </a:lnT>
                    <a:lnB>
                      <a:noFill/>
                    </a:lnB>
                  </a:tcPr>
                </a:tc>
                <a:extLst>
                  <a:ext uri="{0D108BD9-81ED-4DB2-BD59-A6C34878D82A}">
                    <a16:rowId xmlns:a16="http://schemas.microsoft.com/office/drawing/2014/main" val="10006"/>
                  </a:ext>
                </a:extLst>
              </a:tr>
              <a:tr h="142488">
                <a:tc>
                  <a:txBody>
                    <a:bodyPr/>
                    <a:lstStyle/>
                    <a:p>
                      <a:pPr algn="l" fontAlgn="b"/>
                      <a:r>
                        <a:rPr lang="en-US" sz="800" b="0" i="0" u="none" strike="noStrike">
                          <a:solidFill>
                            <a:srgbClr val="000000"/>
                          </a:solidFill>
                          <a:effectLst/>
                          <a:latin typeface="Cambria" panose="02040503050406030204" pitchFamily="18" charset="0"/>
                        </a:rPr>
                        <a:t>Industrials</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-10.68%</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10.68%</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0.47%</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-0.47%</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-4.26%</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-11.25%</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28.62%</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-21.83%</a:t>
                      </a:r>
                    </a:p>
                  </a:txBody>
                  <a:tcPr marL="7124" marR="7124" marT="7124" marB="0" anchor="b">
                    <a:lnL>
                      <a:noFill/>
                    </a:lnL>
                    <a:lnR>
                      <a:noFill/>
                    </a:lnR>
                    <a:lnT>
                      <a:noFill/>
                    </a:lnT>
                    <a:lnB>
                      <a:noFill/>
                    </a:lnB>
                  </a:tcPr>
                </a:tc>
                <a:extLst>
                  <a:ext uri="{0D108BD9-81ED-4DB2-BD59-A6C34878D82A}">
                    <a16:rowId xmlns:a16="http://schemas.microsoft.com/office/drawing/2014/main" val="10007"/>
                  </a:ext>
                </a:extLst>
              </a:tr>
              <a:tr h="142488">
                <a:tc>
                  <a:txBody>
                    <a:bodyPr/>
                    <a:lstStyle/>
                    <a:p>
                      <a:pPr algn="l" fontAlgn="b"/>
                      <a:r>
                        <a:rPr lang="en-US" sz="800" b="0" i="0" u="none" strike="noStrike">
                          <a:solidFill>
                            <a:srgbClr val="000000"/>
                          </a:solidFill>
                          <a:effectLst/>
                          <a:latin typeface="Cambria" panose="02040503050406030204" pitchFamily="18" charset="0"/>
                        </a:rPr>
                        <a:t>Information Technology</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-11.33%</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11.33%</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1.31%</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-1.31%</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-7.27%</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-12.16%</a:t>
                      </a:r>
                    </a:p>
                  </a:txBody>
                  <a:tcPr marL="7124" marR="7124" marT="7124" marB="0" anchor="b">
                    <a:lnL>
                      <a:noFill/>
                    </a:lnL>
                    <a:lnR>
                      <a:noFill/>
                    </a:lnR>
                    <a:lnT>
                      <a:noFill/>
                    </a:lnT>
                    <a:lnB>
                      <a:noFill/>
                    </a:lnB>
                  </a:tcPr>
                </a:tc>
                <a:tc>
                  <a:txBody>
                    <a:bodyPr/>
                    <a:lstStyle/>
                    <a:p>
                      <a:pPr algn="r" fontAlgn="b"/>
                      <a:r>
                        <a:rPr lang="en-US" sz="800" b="0" i="0" u="none" strike="noStrike">
                          <a:solidFill>
                            <a:srgbClr val="000000"/>
                          </a:solidFill>
                          <a:effectLst/>
                          <a:latin typeface="Cambria" panose="02040503050406030204" pitchFamily="18" charset="0"/>
                        </a:rPr>
                        <a:t>30.23%</a:t>
                      </a:r>
                    </a:p>
                  </a:txBody>
                  <a:tcPr marL="7124" marR="7124" marT="7124" marB="0" anchor="b">
                    <a:lnL>
                      <a:noFill/>
                    </a:lnL>
                    <a:lnR>
                      <a:noFill/>
                    </a:lnR>
                    <a:lnT>
                      <a:noFill/>
                    </a:lnT>
                    <a:lnB>
                      <a:noFill/>
                    </a:lnB>
                  </a:tcPr>
                </a:tc>
                <a:tc>
                  <a:txBody>
                    <a:bodyPr/>
                    <a:lstStyle/>
                    <a:p>
                      <a:pPr algn="r" fontAlgn="b"/>
                      <a:r>
                        <a:rPr lang="en-US" sz="800" b="0" i="0" u="none" strike="noStrike" dirty="0">
                          <a:solidFill>
                            <a:srgbClr val="000000"/>
                          </a:solidFill>
                          <a:effectLst/>
                          <a:latin typeface="Cambria" panose="02040503050406030204" pitchFamily="18" charset="0"/>
                        </a:rPr>
                        <a:t>-13.55%</a:t>
                      </a:r>
                    </a:p>
                  </a:txBody>
                  <a:tcPr marL="7124" marR="7124" marT="7124" marB="0" anchor="b">
                    <a:lnL>
                      <a:noFill/>
                    </a:lnL>
                    <a:lnR>
                      <a:noFill/>
                    </a:lnR>
                    <a:lnT>
                      <a:noFill/>
                    </a:lnT>
                    <a:lnB>
                      <a:noFill/>
                    </a:lnB>
                  </a:tcPr>
                </a:tc>
                <a:extLst>
                  <a:ext uri="{0D108BD9-81ED-4DB2-BD59-A6C34878D82A}">
                    <a16:rowId xmlns:a16="http://schemas.microsoft.com/office/drawing/2014/main" val="10008"/>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32617036"/>
              </p:ext>
            </p:extLst>
          </p:nvPr>
        </p:nvGraphicFramePr>
        <p:xfrm>
          <a:off x="914951" y="3379232"/>
          <a:ext cx="10515598" cy="1625785"/>
        </p:xfrm>
        <a:graphic>
          <a:graphicData uri="http://schemas.openxmlformats.org/drawingml/2006/table">
            <a:tbl>
              <a:tblPr/>
              <a:tblGrid>
                <a:gridCol w="1061984">
                  <a:extLst>
                    <a:ext uri="{9D8B030D-6E8A-4147-A177-3AD203B41FA5}">
                      <a16:colId xmlns:a16="http://schemas.microsoft.com/office/drawing/2014/main" val="20000"/>
                    </a:ext>
                  </a:extLst>
                </a:gridCol>
                <a:gridCol w="877386">
                  <a:extLst>
                    <a:ext uri="{9D8B030D-6E8A-4147-A177-3AD203B41FA5}">
                      <a16:colId xmlns:a16="http://schemas.microsoft.com/office/drawing/2014/main" val="20001"/>
                    </a:ext>
                  </a:extLst>
                </a:gridCol>
                <a:gridCol w="1059812">
                  <a:extLst>
                    <a:ext uri="{9D8B030D-6E8A-4147-A177-3AD203B41FA5}">
                      <a16:colId xmlns:a16="http://schemas.microsoft.com/office/drawing/2014/main" val="20002"/>
                    </a:ext>
                  </a:extLst>
                </a:gridCol>
                <a:gridCol w="1059812">
                  <a:extLst>
                    <a:ext uri="{9D8B030D-6E8A-4147-A177-3AD203B41FA5}">
                      <a16:colId xmlns:a16="http://schemas.microsoft.com/office/drawing/2014/main" val="20003"/>
                    </a:ext>
                  </a:extLst>
                </a:gridCol>
                <a:gridCol w="1311735">
                  <a:extLst>
                    <a:ext uri="{9D8B030D-6E8A-4147-A177-3AD203B41FA5}">
                      <a16:colId xmlns:a16="http://schemas.microsoft.com/office/drawing/2014/main" val="20004"/>
                    </a:ext>
                  </a:extLst>
                </a:gridCol>
                <a:gridCol w="1273247">
                  <a:extLst>
                    <a:ext uri="{9D8B030D-6E8A-4147-A177-3AD203B41FA5}">
                      <a16:colId xmlns:a16="http://schemas.microsoft.com/office/drawing/2014/main" val="20005"/>
                    </a:ext>
                  </a:extLst>
                </a:gridCol>
                <a:gridCol w="1437093">
                  <a:extLst>
                    <a:ext uri="{9D8B030D-6E8A-4147-A177-3AD203B41FA5}">
                      <a16:colId xmlns:a16="http://schemas.microsoft.com/office/drawing/2014/main" val="20006"/>
                    </a:ext>
                  </a:extLst>
                </a:gridCol>
                <a:gridCol w="1398605">
                  <a:extLst>
                    <a:ext uri="{9D8B030D-6E8A-4147-A177-3AD203B41FA5}">
                      <a16:colId xmlns:a16="http://schemas.microsoft.com/office/drawing/2014/main" val="20007"/>
                    </a:ext>
                  </a:extLst>
                </a:gridCol>
                <a:gridCol w="1035924">
                  <a:extLst>
                    <a:ext uri="{9D8B030D-6E8A-4147-A177-3AD203B41FA5}">
                      <a16:colId xmlns:a16="http://schemas.microsoft.com/office/drawing/2014/main" val="20008"/>
                    </a:ext>
                  </a:extLst>
                </a:gridCol>
              </a:tblGrid>
              <a:tr h="257903">
                <a:tc rowSpan="2">
                  <a:txBody>
                    <a:bodyPr/>
                    <a:lstStyle/>
                    <a:p>
                      <a:pPr algn="ctr" rtl="0" fontAlgn="ctr"/>
                      <a:r>
                        <a:rPr lang="en-US" sz="800" b="1" i="0" u="none" strike="noStrike">
                          <a:solidFill>
                            <a:srgbClr val="000000"/>
                          </a:solidFill>
                          <a:effectLst/>
                          <a:latin typeface="Cambria" panose="02040503050406030204" pitchFamily="18" charset="0"/>
                        </a:rPr>
                        <a:t>SAP Portfolio </a:t>
                      </a:r>
                    </a:p>
                  </a:txBody>
                  <a:tcPr marL="7124" marR="7124" marT="7124" marB="0" anchor="ctr">
                    <a:lnL>
                      <a:noFill/>
                    </a:lnL>
                    <a:lnR>
                      <a:noFill/>
                    </a:lnR>
                    <a:lnT>
                      <a:noFill/>
                    </a:lnT>
                    <a:lnB>
                      <a:noFill/>
                    </a:lnB>
                  </a:tcPr>
                </a:tc>
                <a:tc>
                  <a:txBody>
                    <a:bodyPr/>
                    <a:lstStyle/>
                    <a:p>
                      <a:pPr algn="ctr" rtl="0" fontAlgn="ctr"/>
                      <a:r>
                        <a:rPr lang="en-US" sz="800" b="0" i="0" u="none" strike="noStrike">
                          <a:solidFill>
                            <a:srgbClr val="000000"/>
                          </a:solidFill>
                          <a:effectLst/>
                          <a:latin typeface="Cambria" panose="02040503050406030204" pitchFamily="18" charset="0"/>
                        </a:rPr>
                        <a:t> Equities down 10%</a:t>
                      </a:r>
                    </a:p>
                  </a:txBody>
                  <a:tcPr marL="7124" marR="7124" marT="712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Cambria" panose="02040503050406030204" pitchFamily="18" charset="0"/>
                        </a:rPr>
                        <a:t> Equities up 10%</a:t>
                      </a:r>
                    </a:p>
                  </a:txBody>
                  <a:tcPr marL="7124" marR="7124" marT="712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Cambria" panose="02040503050406030204" pitchFamily="18" charset="0"/>
                        </a:rPr>
                        <a:t> EUR down 10% vs. USD</a:t>
                      </a:r>
                    </a:p>
                  </a:txBody>
                  <a:tcPr marL="7124" marR="7124" marT="712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Cambria" panose="02040503050406030204" pitchFamily="18" charset="0"/>
                        </a:rPr>
                        <a:t> EUR up 10% vs. USD</a:t>
                      </a:r>
                    </a:p>
                  </a:txBody>
                  <a:tcPr marL="7124" marR="7124" marT="712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Cambria" panose="02040503050406030204" pitchFamily="18" charset="0"/>
                        </a:rPr>
                        <a:t> Greece Financial Crisis (2015)</a:t>
                      </a:r>
                    </a:p>
                  </a:txBody>
                  <a:tcPr marL="7124" marR="7124" marT="712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Cambria" panose="02040503050406030204" pitchFamily="18" charset="0"/>
                        </a:rPr>
                        <a:t> Oil Prices Drop (May 2010)</a:t>
                      </a:r>
                    </a:p>
                  </a:txBody>
                  <a:tcPr marL="7124" marR="7124" marT="712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Cambria" panose="02040503050406030204" pitchFamily="18" charset="0"/>
                        </a:rPr>
                        <a:t>Equity Markets Rebound (2009)</a:t>
                      </a:r>
                    </a:p>
                  </a:txBody>
                  <a:tcPr marL="7124" marR="7124" marT="712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a:solidFill>
                            <a:srgbClr val="000000"/>
                          </a:solidFill>
                          <a:effectLst/>
                          <a:latin typeface="Cambria" panose="02040503050406030204" pitchFamily="18" charset="0"/>
                        </a:rPr>
                        <a:t> Lehman Default (2008)</a:t>
                      </a:r>
                    </a:p>
                  </a:txBody>
                  <a:tcPr marL="7124" marR="7124" marT="7124"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49612">
                <a:tc vMerge="1">
                  <a:txBody>
                    <a:bodyPr/>
                    <a:lstStyle/>
                    <a:p>
                      <a:endParaRPr lang="en-US"/>
                    </a:p>
                  </a:txBody>
                  <a:tcPr/>
                </a:tc>
                <a:tc>
                  <a:txBody>
                    <a:bodyPr/>
                    <a:lstStyle/>
                    <a:p>
                      <a:pPr algn="ctr" rtl="0" fontAlgn="ctr"/>
                      <a:r>
                        <a:rPr lang="en-US" sz="800" b="0" i="0" u="none" strike="noStrike">
                          <a:solidFill>
                            <a:srgbClr val="000000"/>
                          </a:solidFill>
                          <a:effectLst/>
                          <a:latin typeface="Cambria" panose="02040503050406030204" pitchFamily="18" charset="0"/>
                        </a:rPr>
                        <a:t>-11.32%</a:t>
                      </a:r>
                    </a:p>
                  </a:txBody>
                  <a:tcPr marL="7124" marR="7124" marT="71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8C97E"/>
                    </a:solidFill>
                  </a:tcPr>
                </a:tc>
                <a:tc>
                  <a:txBody>
                    <a:bodyPr/>
                    <a:lstStyle/>
                    <a:p>
                      <a:pPr algn="ctr" rtl="0" fontAlgn="ctr"/>
                      <a:r>
                        <a:rPr lang="en-US" sz="800" b="0" i="0" u="none" strike="noStrike">
                          <a:solidFill>
                            <a:srgbClr val="000000"/>
                          </a:solidFill>
                          <a:effectLst/>
                          <a:latin typeface="Calibri" panose="020F0502020204030204" pitchFamily="34" charset="0"/>
                        </a:rPr>
                        <a:t>11.32%</a:t>
                      </a:r>
                    </a:p>
                  </a:txBody>
                  <a:tcPr marL="7124" marR="7124" marT="71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tc>
                  <a:txBody>
                    <a:bodyPr/>
                    <a:lstStyle/>
                    <a:p>
                      <a:pPr algn="ctr" rtl="0" fontAlgn="ctr"/>
                      <a:r>
                        <a:rPr lang="en-US" sz="800" b="0" i="0" u="none" strike="noStrike">
                          <a:solidFill>
                            <a:srgbClr val="000000"/>
                          </a:solidFill>
                          <a:effectLst/>
                          <a:latin typeface="Cambria" panose="02040503050406030204" pitchFamily="18" charset="0"/>
                        </a:rPr>
                        <a:t>1.22%</a:t>
                      </a:r>
                    </a:p>
                  </a:txBody>
                  <a:tcPr marL="7124" marR="7124" marT="71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A84"/>
                    </a:solidFill>
                  </a:tcPr>
                </a:tc>
                <a:tc>
                  <a:txBody>
                    <a:bodyPr/>
                    <a:lstStyle/>
                    <a:p>
                      <a:pPr algn="ctr" rtl="0" fontAlgn="ctr"/>
                      <a:r>
                        <a:rPr lang="en-US" sz="800" b="0" i="0" u="none" strike="noStrike">
                          <a:solidFill>
                            <a:srgbClr val="000000"/>
                          </a:solidFill>
                          <a:effectLst/>
                          <a:latin typeface="Cambria" panose="02040503050406030204" pitchFamily="18" charset="0"/>
                        </a:rPr>
                        <a:t>-1.22%</a:t>
                      </a:r>
                    </a:p>
                  </a:txBody>
                  <a:tcPr marL="7124" marR="7124" marT="71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783"/>
                    </a:solidFill>
                  </a:tcPr>
                </a:tc>
                <a:tc>
                  <a:txBody>
                    <a:bodyPr/>
                    <a:lstStyle/>
                    <a:p>
                      <a:pPr algn="ctr" rtl="0" fontAlgn="ctr"/>
                      <a:r>
                        <a:rPr lang="en-US" sz="800" b="0" i="0" u="none" strike="noStrike">
                          <a:solidFill>
                            <a:srgbClr val="000000"/>
                          </a:solidFill>
                          <a:effectLst/>
                          <a:latin typeface="Cambria" panose="02040503050406030204" pitchFamily="18" charset="0"/>
                        </a:rPr>
                        <a:t>-4.37%</a:t>
                      </a:r>
                    </a:p>
                  </a:txBody>
                  <a:tcPr marL="7124" marR="7124" marT="71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BD881"/>
                    </a:solidFill>
                  </a:tcPr>
                </a:tc>
                <a:tc>
                  <a:txBody>
                    <a:bodyPr/>
                    <a:lstStyle/>
                    <a:p>
                      <a:pPr algn="ctr" rtl="0" fontAlgn="ctr"/>
                      <a:r>
                        <a:rPr lang="en-US" sz="800" b="0" i="0" u="none" strike="noStrike">
                          <a:solidFill>
                            <a:srgbClr val="000000"/>
                          </a:solidFill>
                          <a:effectLst/>
                          <a:latin typeface="Calibri" panose="020F0502020204030204" pitchFamily="34" charset="0"/>
                        </a:rPr>
                        <a:t>-10.67%</a:t>
                      </a:r>
                    </a:p>
                  </a:txBody>
                  <a:tcPr marL="7124" marR="7124" marT="71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tc>
                  <a:txBody>
                    <a:bodyPr/>
                    <a:lstStyle/>
                    <a:p>
                      <a:pPr algn="ctr" rtl="0" fontAlgn="ctr"/>
                      <a:r>
                        <a:rPr lang="en-US" sz="800" b="0" i="0" u="none" strike="noStrike">
                          <a:solidFill>
                            <a:srgbClr val="000000"/>
                          </a:solidFill>
                          <a:effectLst/>
                          <a:latin typeface="Cambria" panose="02040503050406030204" pitchFamily="18" charset="0"/>
                        </a:rPr>
                        <a:t>38.64%</a:t>
                      </a:r>
                    </a:p>
                  </a:txBody>
                  <a:tcPr marL="7124" marR="7124" marT="71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182"/>
                    </a:solidFill>
                  </a:tcPr>
                </a:tc>
                <a:tc>
                  <a:txBody>
                    <a:bodyPr/>
                    <a:lstStyle/>
                    <a:p>
                      <a:pPr algn="ctr" rtl="0" fontAlgn="ctr"/>
                      <a:r>
                        <a:rPr lang="en-US" sz="800" b="0" i="0" u="none" strike="noStrike">
                          <a:solidFill>
                            <a:srgbClr val="000000"/>
                          </a:solidFill>
                          <a:effectLst/>
                          <a:latin typeface="Calibri" panose="020F0502020204030204" pitchFamily="34" charset="0"/>
                        </a:rPr>
                        <a:t>-14.31%</a:t>
                      </a:r>
                    </a:p>
                  </a:txBody>
                  <a:tcPr marL="7124" marR="7124" marT="712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extLst>
                  <a:ext uri="{0D108BD9-81ED-4DB2-BD59-A6C34878D82A}">
                    <a16:rowId xmlns:a16="http://schemas.microsoft.com/office/drawing/2014/main" val="10001"/>
                  </a:ext>
                </a:extLst>
              </a:tr>
              <a:tr h="149612">
                <a:tc>
                  <a:txBody>
                    <a:bodyPr/>
                    <a:lstStyle/>
                    <a:p>
                      <a:pPr algn="l" rtl="0" fontAlgn="ctr"/>
                      <a:r>
                        <a:rPr lang="en-US" sz="700" b="0" i="0" u="none" strike="noStrike">
                          <a:solidFill>
                            <a:srgbClr val="000000"/>
                          </a:solidFill>
                          <a:effectLst/>
                          <a:latin typeface="Cambria" panose="02040503050406030204" pitchFamily="18" charset="0"/>
                        </a:rPr>
                        <a:t>Consumer Discretionary</a:t>
                      </a:r>
                    </a:p>
                  </a:txBody>
                  <a:tcPr marL="7124" marR="7124" marT="7124"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800" b="0" i="0" u="none" strike="noStrike">
                          <a:solidFill>
                            <a:srgbClr val="000000"/>
                          </a:solidFill>
                          <a:effectLst/>
                          <a:latin typeface="Cambria" panose="02040503050406030204" pitchFamily="18" charset="0"/>
                        </a:rPr>
                        <a:t>-10.90%</a:t>
                      </a:r>
                    </a:p>
                  </a:txBody>
                  <a:tcPr marL="7124" marR="7124" marT="71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8C97E"/>
                    </a:solidFill>
                  </a:tcPr>
                </a:tc>
                <a:tc>
                  <a:txBody>
                    <a:bodyPr/>
                    <a:lstStyle/>
                    <a:p>
                      <a:pPr algn="ctr" rtl="0" fontAlgn="ctr"/>
                      <a:r>
                        <a:rPr lang="en-US" sz="800" b="0" i="0" u="none" strike="noStrike">
                          <a:solidFill>
                            <a:srgbClr val="000000"/>
                          </a:solidFill>
                          <a:effectLst/>
                          <a:latin typeface="Calibri" panose="020F0502020204030204" pitchFamily="34" charset="0"/>
                        </a:rPr>
                        <a:t>10.90%</a:t>
                      </a:r>
                    </a:p>
                  </a:txBody>
                  <a:tcPr marL="7124" marR="7124" marT="71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tc>
                  <a:txBody>
                    <a:bodyPr/>
                    <a:lstStyle/>
                    <a:p>
                      <a:pPr algn="ctr" rtl="0" fontAlgn="ctr"/>
                      <a:r>
                        <a:rPr lang="en-US" sz="800" b="0" i="0" u="none" strike="noStrike">
                          <a:solidFill>
                            <a:srgbClr val="000000"/>
                          </a:solidFill>
                          <a:effectLst/>
                          <a:latin typeface="Cambria" panose="02040503050406030204" pitchFamily="18" charset="0"/>
                        </a:rPr>
                        <a:t>0.93%</a:t>
                      </a:r>
                    </a:p>
                  </a:txBody>
                  <a:tcPr marL="7124" marR="7124" marT="71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A84"/>
                    </a:solidFill>
                  </a:tcPr>
                </a:tc>
                <a:tc>
                  <a:txBody>
                    <a:bodyPr/>
                    <a:lstStyle/>
                    <a:p>
                      <a:pPr algn="ctr" rtl="0" fontAlgn="ctr"/>
                      <a:r>
                        <a:rPr lang="en-US" sz="800" b="0" i="0" u="none" strike="noStrike">
                          <a:solidFill>
                            <a:srgbClr val="000000"/>
                          </a:solidFill>
                          <a:effectLst/>
                          <a:latin typeface="Cambria" panose="02040503050406030204" pitchFamily="18" charset="0"/>
                        </a:rPr>
                        <a:t>-0.93%</a:t>
                      </a:r>
                    </a:p>
                  </a:txBody>
                  <a:tcPr marL="7124" marR="7124" marT="71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783"/>
                    </a:solidFill>
                  </a:tcPr>
                </a:tc>
                <a:tc>
                  <a:txBody>
                    <a:bodyPr/>
                    <a:lstStyle/>
                    <a:p>
                      <a:pPr algn="ctr" rtl="0" fontAlgn="ctr"/>
                      <a:r>
                        <a:rPr lang="en-US" sz="800" b="0" i="0" u="none" strike="noStrike">
                          <a:solidFill>
                            <a:srgbClr val="000000"/>
                          </a:solidFill>
                          <a:effectLst/>
                          <a:latin typeface="Cambria" panose="02040503050406030204" pitchFamily="18" charset="0"/>
                        </a:rPr>
                        <a:t>-2.53%</a:t>
                      </a:r>
                    </a:p>
                  </a:txBody>
                  <a:tcPr marL="7124" marR="7124" marT="71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BD881"/>
                    </a:solidFill>
                  </a:tcPr>
                </a:tc>
                <a:tc>
                  <a:txBody>
                    <a:bodyPr/>
                    <a:lstStyle/>
                    <a:p>
                      <a:pPr algn="ctr" rtl="0" fontAlgn="ctr"/>
                      <a:r>
                        <a:rPr lang="en-US" sz="800" b="0" i="0" u="none" strike="noStrike">
                          <a:solidFill>
                            <a:srgbClr val="000000"/>
                          </a:solidFill>
                          <a:effectLst/>
                          <a:latin typeface="Calibri" panose="020F0502020204030204" pitchFamily="34" charset="0"/>
                        </a:rPr>
                        <a:t>-12.00%</a:t>
                      </a:r>
                    </a:p>
                  </a:txBody>
                  <a:tcPr marL="7124" marR="7124" marT="71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tc>
                  <a:txBody>
                    <a:bodyPr/>
                    <a:lstStyle/>
                    <a:p>
                      <a:pPr algn="ctr" rtl="0" fontAlgn="ctr"/>
                      <a:r>
                        <a:rPr lang="en-US" sz="800" b="0" i="0" u="none" strike="noStrike">
                          <a:solidFill>
                            <a:srgbClr val="000000"/>
                          </a:solidFill>
                          <a:effectLst/>
                          <a:latin typeface="Cambria" panose="02040503050406030204" pitchFamily="18" charset="0"/>
                        </a:rPr>
                        <a:t>47.61%</a:t>
                      </a:r>
                    </a:p>
                  </a:txBody>
                  <a:tcPr marL="7124" marR="7124" marT="71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182"/>
                    </a:solidFill>
                  </a:tcPr>
                </a:tc>
                <a:tc>
                  <a:txBody>
                    <a:bodyPr/>
                    <a:lstStyle/>
                    <a:p>
                      <a:pPr algn="ctr" rtl="0" fontAlgn="ctr"/>
                      <a:r>
                        <a:rPr lang="en-US" sz="800" b="0" i="0" u="none" strike="noStrike">
                          <a:solidFill>
                            <a:srgbClr val="000000"/>
                          </a:solidFill>
                          <a:effectLst/>
                          <a:latin typeface="Calibri" panose="020F0502020204030204" pitchFamily="34" charset="0"/>
                        </a:rPr>
                        <a:t>-23.45%</a:t>
                      </a:r>
                    </a:p>
                  </a:txBody>
                  <a:tcPr marL="7124" marR="7124" marT="712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extLst>
                  <a:ext uri="{0D108BD9-81ED-4DB2-BD59-A6C34878D82A}">
                    <a16:rowId xmlns:a16="http://schemas.microsoft.com/office/drawing/2014/main" val="10002"/>
                  </a:ext>
                </a:extLst>
              </a:tr>
              <a:tr h="235105">
                <a:tc>
                  <a:txBody>
                    <a:bodyPr/>
                    <a:lstStyle/>
                    <a:p>
                      <a:pPr algn="l" rtl="0" fontAlgn="ctr"/>
                      <a:r>
                        <a:rPr lang="en-US" sz="700" b="0" i="0" u="none" strike="noStrike">
                          <a:solidFill>
                            <a:srgbClr val="000000"/>
                          </a:solidFill>
                          <a:effectLst/>
                          <a:latin typeface="Cambria" panose="02040503050406030204" pitchFamily="18" charset="0"/>
                        </a:rPr>
                        <a:t>Consumer Staples</a:t>
                      </a:r>
                    </a:p>
                  </a:txBody>
                  <a:tcPr marL="7124" marR="7124" marT="7124"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800" b="0" i="0" u="none" strike="noStrike">
                          <a:solidFill>
                            <a:srgbClr val="000000"/>
                          </a:solidFill>
                          <a:effectLst/>
                          <a:latin typeface="Cambria" panose="02040503050406030204" pitchFamily="18" charset="0"/>
                        </a:rPr>
                        <a:t>-6.81%</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rtl="0" fontAlgn="ctr"/>
                      <a:r>
                        <a:rPr lang="en-US" sz="800" b="0" i="0" u="none" strike="noStrike">
                          <a:solidFill>
                            <a:srgbClr val="000000"/>
                          </a:solidFill>
                          <a:effectLst/>
                          <a:latin typeface="Cambria" panose="02040503050406030204" pitchFamily="18" charset="0"/>
                        </a:rPr>
                        <a:t>6.81%</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algn="ctr" rtl="0" fontAlgn="ctr"/>
                      <a:r>
                        <a:rPr lang="en-US" sz="800" b="0" i="0" u="none" strike="noStrike">
                          <a:solidFill>
                            <a:srgbClr val="000000"/>
                          </a:solidFill>
                          <a:effectLst/>
                          <a:latin typeface="Cambria" panose="02040503050406030204" pitchFamily="18" charset="0"/>
                        </a:rPr>
                        <a:t>0.77%</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583"/>
                    </a:solidFill>
                  </a:tcPr>
                </a:tc>
                <a:tc>
                  <a:txBody>
                    <a:bodyPr/>
                    <a:lstStyle/>
                    <a:p>
                      <a:pPr algn="ctr" rtl="0" fontAlgn="ctr"/>
                      <a:r>
                        <a:rPr lang="en-US" sz="800" b="0" i="0" u="none" strike="noStrike">
                          <a:solidFill>
                            <a:srgbClr val="000000"/>
                          </a:solidFill>
                          <a:effectLst/>
                          <a:latin typeface="Cambria" panose="02040503050406030204" pitchFamily="18" charset="0"/>
                        </a:rPr>
                        <a:t>-0.77%</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980"/>
                    </a:solidFill>
                  </a:tcPr>
                </a:tc>
                <a:tc>
                  <a:txBody>
                    <a:bodyPr/>
                    <a:lstStyle/>
                    <a:p>
                      <a:pPr algn="ctr" rtl="0" fontAlgn="ctr"/>
                      <a:r>
                        <a:rPr lang="en-US" sz="800" b="0" i="0" u="none" strike="noStrike">
                          <a:solidFill>
                            <a:srgbClr val="000000"/>
                          </a:solidFill>
                          <a:effectLst/>
                          <a:latin typeface="Cambria" panose="02040503050406030204" pitchFamily="18" charset="0"/>
                        </a:rPr>
                        <a:t>-0.40%</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rtl="0" fontAlgn="ctr"/>
                      <a:r>
                        <a:rPr lang="en-US" sz="800" b="0" i="0" u="none" strike="noStrike">
                          <a:solidFill>
                            <a:srgbClr val="000000"/>
                          </a:solidFill>
                          <a:effectLst/>
                          <a:latin typeface="Cambria" panose="02040503050406030204" pitchFamily="18" charset="0"/>
                        </a:rPr>
                        <a:t>-7.22%</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rtl="0" fontAlgn="ctr"/>
                      <a:r>
                        <a:rPr lang="en-US" sz="800" b="0" i="0" u="none" strike="noStrike">
                          <a:solidFill>
                            <a:srgbClr val="000000"/>
                          </a:solidFill>
                          <a:effectLst/>
                          <a:latin typeface="Calibri" panose="020F0502020204030204" pitchFamily="34" charset="0"/>
                        </a:rPr>
                        <a:t>12.50%</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tc>
                  <a:txBody>
                    <a:bodyPr/>
                    <a:lstStyle/>
                    <a:p>
                      <a:pPr algn="ctr" rtl="0" fontAlgn="ctr"/>
                      <a:r>
                        <a:rPr lang="en-US" sz="800" b="0" i="0" u="none" strike="noStrike">
                          <a:solidFill>
                            <a:srgbClr val="000000"/>
                          </a:solidFill>
                          <a:effectLst/>
                          <a:latin typeface="Cambria" panose="02040503050406030204" pitchFamily="18" charset="0"/>
                        </a:rPr>
                        <a:t>-14.05%</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483"/>
                    </a:solidFill>
                  </a:tcPr>
                </a:tc>
                <a:extLst>
                  <a:ext uri="{0D108BD9-81ED-4DB2-BD59-A6C34878D82A}">
                    <a16:rowId xmlns:a16="http://schemas.microsoft.com/office/drawing/2014/main" val="10003"/>
                  </a:ext>
                </a:extLst>
              </a:tr>
              <a:tr h="149612">
                <a:tc>
                  <a:txBody>
                    <a:bodyPr/>
                    <a:lstStyle/>
                    <a:p>
                      <a:pPr algn="l" rtl="0" fontAlgn="ctr"/>
                      <a:r>
                        <a:rPr lang="en-US" sz="700" b="0" i="0" u="none" strike="noStrike">
                          <a:solidFill>
                            <a:srgbClr val="000000"/>
                          </a:solidFill>
                          <a:effectLst/>
                          <a:latin typeface="Cambria" panose="02040503050406030204" pitchFamily="18" charset="0"/>
                        </a:rPr>
                        <a:t>Financials</a:t>
                      </a:r>
                    </a:p>
                  </a:txBody>
                  <a:tcPr marL="7124" marR="7124" marT="7124"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800" b="0" i="0" u="none" strike="noStrike">
                          <a:solidFill>
                            <a:srgbClr val="000000"/>
                          </a:solidFill>
                          <a:effectLst/>
                          <a:latin typeface="Cambria" panose="02040503050406030204" pitchFamily="18" charset="0"/>
                        </a:rPr>
                        <a:t>-12.41%</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BC7B"/>
                    </a:solidFill>
                  </a:tcPr>
                </a:tc>
                <a:tc>
                  <a:txBody>
                    <a:bodyPr/>
                    <a:lstStyle/>
                    <a:p>
                      <a:pPr algn="ctr" rtl="0" fontAlgn="ctr"/>
                      <a:r>
                        <a:rPr lang="en-US" sz="800" b="0" i="0" u="none" strike="noStrike">
                          <a:solidFill>
                            <a:srgbClr val="000000"/>
                          </a:solidFill>
                          <a:effectLst/>
                          <a:latin typeface="Cambria" panose="02040503050406030204" pitchFamily="18" charset="0"/>
                        </a:rPr>
                        <a:t>12.41%</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8DB81"/>
                    </a:solidFill>
                  </a:tcPr>
                </a:tc>
                <a:tc>
                  <a:txBody>
                    <a:bodyPr/>
                    <a:lstStyle/>
                    <a:p>
                      <a:pPr algn="ctr" rtl="0" fontAlgn="ctr"/>
                      <a:r>
                        <a:rPr lang="en-US" sz="800" b="0" i="0" u="none" strike="noStrike">
                          <a:solidFill>
                            <a:srgbClr val="000000"/>
                          </a:solidFill>
                          <a:effectLst/>
                          <a:latin typeface="Cambria" panose="02040503050406030204" pitchFamily="18" charset="0"/>
                        </a:rPr>
                        <a:t>0.80%</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BF7B"/>
                    </a:solidFill>
                  </a:tcPr>
                </a:tc>
                <a:tc>
                  <a:txBody>
                    <a:bodyPr/>
                    <a:lstStyle/>
                    <a:p>
                      <a:pPr algn="ctr" rtl="0" fontAlgn="ctr"/>
                      <a:r>
                        <a:rPr lang="en-US" sz="800" b="0" i="0" u="none" strike="noStrike">
                          <a:solidFill>
                            <a:srgbClr val="000000"/>
                          </a:solidFill>
                          <a:effectLst/>
                          <a:latin typeface="Cambria" panose="02040503050406030204" pitchFamily="18" charset="0"/>
                        </a:rPr>
                        <a:t>-0.80%</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DC81"/>
                    </a:solidFill>
                  </a:tcPr>
                </a:tc>
                <a:tc>
                  <a:txBody>
                    <a:bodyPr/>
                    <a:lstStyle/>
                    <a:p>
                      <a:pPr algn="ctr" rtl="0" fontAlgn="ctr"/>
                      <a:r>
                        <a:rPr lang="en-US" sz="800" b="0" i="0" u="none" strike="noStrike">
                          <a:solidFill>
                            <a:srgbClr val="000000"/>
                          </a:solidFill>
                          <a:effectLst/>
                          <a:latin typeface="Cambria" panose="02040503050406030204" pitchFamily="18" charset="0"/>
                        </a:rPr>
                        <a:t>-3.86%</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E884"/>
                    </a:solidFill>
                  </a:tcPr>
                </a:tc>
                <a:tc>
                  <a:txBody>
                    <a:bodyPr/>
                    <a:lstStyle/>
                    <a:p>
                      <a:pPr algn="ctr" rtl="0" fontAlgn="ctr"/>
                      <a:r>
                        <a:rPr lang="en-US" sz="800" b="0" i="0" u="none" strike="noStrike">
                          <a:solidFill>
                            <a:srgbClr val="000000"/>
                          </a:solidFill>
                          <a:effectLst/>
                          <a:latin typeface="Cambria" panose="02040503050406030204" pitchFamily="18" charset="0"/>
                        </a:rPr>
                        <a:t>-9.41%</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380"/>
                    </a:solidFill>
                  </a:tcPr>
                </a:tc>
                <a:tc>
                  <a:txBody>
                    <a:bodyPr/>
                    <a:lstStyle/>
                    <a:p>
                      <a:pPr algn="ctr" rtl="0" fontAlgn="ctr"/>
                      <a:r>
                        <a:rPr lang="en-US" sz="800" b="0" i="0" u="none" strike="noStrike">
                          <a:solidFill>
                            <a:srgbClr val="000000"/>
                          </a:solidFill>
                          <a:effectLst/>
                          <a:latin typeface="Cambria" panose="02040503050406030204" pitchFamily="18" charset="0"/>
                        </a:rPr>
                        <a:t>71.35%</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rtl="0" fontAlgn="ctr"/>
                      <a:r>
                        <a:rPr lang="en-US" sz="800" b="0" i="0" u="none" strike="noStrike">
                          <a:solidFill>
                            <a:srgbClr val="000000"/>
                          </a:solidFill>
                          <a:effectLst/>
                          <a:latin typeface="Cambria" panose="02040503050406030204" pitchFamily="18" charset="0"/>
                        </a:rPr>
                        <a:t>2.71%</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0004"/>
                  </a:ext>
                </a:extLst>
              </a:tr>
              <a:tr h="149612">
                <a:tc>
                  <a:txBody>
                    <a:bodyPr/>
                    <a:lstStyle/>
                    <a:p>
                      <a:pPr algn="l" rtl="0" fontAlgn="ctr"/>
                      <a:r>
                        <a:rPr lang="en-US" sz="700" b="0" i="0" u="none" strike="noStrike">
                          <a:solidFill>
                            <a:srgbClr val="000000"/>
                          </a:solidFill>
                          <a:effectLst/>
                          <a:latin typeface="Cambria" panose="02040503050406030204" pitchFamily="18" charset="0"/>
                        </a:rPr>
                        <a:t>Funds</a:t>
                      </a:r>
                    </a:p>
                  </a:txBody>
                  <a:tcPr marL="7124" marR="7124" marT="7124"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800" b="0" i="0" u="none" strike="noStrike">
                          <a:solidFill>
                            <a:srgbClr val="000000"/>
                          </a:solidFill>
                          <a:effectLst/>
                          <a:latin typeface="Cambria" panose="02040503050406030204" pitchFamily="18" charset="0"/>
                        </a:rPr>
                        <a:t>-13.32%</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983"/>
                    </a:solidFill>
                  </a:tcPr>
                </a:tc>
                <a:tc>
                  <a:txBody>
                    <a:bodyPr/>
                    <a:lstStyle/>
                    <a:p>
                      <a:pPr algn="ctr" rtl="0" fontAlgn="ctr"/>
                      <a:r>
                        <a:rPr lang="en-US" sz="800" b="0" i="0" u="none" strike="noStrike">
                          <a:solidFill>
                            <a:srgbClr val="000000"/>
                          </a:solidFill>
                          <a:effectLst/>
                          <a:latin typeface="Cambria" panose="02040503050406030204" pitchFamily="18" charset="0"/>
                        </a:rPr>
                        <a:t>13.32%</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B84"/>
                    </a:solidFill>
                  </a:tcPr>
                </a:tc>
                <a:tc>
                  <a:txBody>
                    <a:bodyPr/>
                    <a:lstStyle/>
                    <a:p>
                      <a:pPr algn="ctr" rtl="0" fontAlgn="ctr"/>
                      <a:r>
                        <a:rPr lang="en-US" sz="800" b="0" i="0" u="none" strike="noStrike">
                          <a:solidFill>
                            <a:srgbClr val="000000"/>
                          </a:solidFill>
                          <a:effectLst/>
                          <a:latin typeface="Cambria" panose="02040503050406030204" pitchFamily="18" charset="0"/>
                        </a:rPr>
                        <a:t>-0.27%</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algn="ctr" rtl="0" fontAlgn="ctr"/>
                      <a:r>
                        <a:rPr lang="en-US" sz="800" b="0" i="0" u="none" strike="noStrike">
                          <a:solidFill>
                            <a:srgbClr val="000000"/>
                          </a:solidFill>
                          <a:effectLst/>
                          <a:latin typeface="Cambria" panose="02040503050406030204" pitchFamily="18" charset="0"/>
                        </a:rPr>
                        <a:t>0.27%</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rtl="0" fontAlgn="ctr"/>
                      <a:r>
                        <a:rPr lang="en-US" sz="800" b="0" i="0" u="none" strike="noStrike">
                          <a:solidFill>
                            <a:srgbClr val="000000"/>
                          </a:solidFill>
                          <a:effectLst/>
                          <a:latin typeface="Cambria" panose="02040503050406030204" pitchFamily="18" charset="0"/>
                        </a:rPr>
                        <a:t>-4.25%</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E984"/>
                    </a:solidFill>
                  </a:tcPr>
                </a:tc>
                <a:tc>
                  <a:txBody>
                    <a:bodyPr/>
                    <a:lstStyle/>
                    <a:p>
                      <a:pPr algn="ctr" rtl="0" fontAlgn="ctr"/>
                      <a:r>
                        <a:rPr lang="en-US" sz="800" b="0" i="0" u="none" strike="noStrike">
                          <a:solidFill>
                            <a:srgbClr val="000000"/>
                          </a:solidFill>
                          <a:effectLst/>
                          <a:latin typeface="Cambria" panose="02040503050406030204" pitchFamily="18" charset="0"/>
                        </a:rPr>
                        <a:t>-12.62%</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algn="ctr" rtl="0" fontAlgn="ctr"/>
                      <a:r>
                        <a:rPr lang="en-US" sz="800" b="0" i="0" u="none" strike="noStrike">
                          <a:solidFill>
                            <a:srgbClr val="000000"/>
                          </a:solidFill>
                          <a:effectLst/>
                          <a:latin typeface="Cambria" panose="02040503050406030204" pitchFamily="18" charset="0"/>
                        </a:rPr>
                        <a:t>42.24%</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283"/>
                    </a:solidFill>
                  </a:tcPr>
                </a:tc>
                <a:tc>
                  <a:txBody>
                    <a:bodyPr/>
                    <a:lstStyle/>
                    <a:p>
                      <a:pPr algn="ctr" rtl="0" fontAlgn="ctr"/>
                      <a:r>
                        <a:rPr lang="en-US" sz="800" b="0" i="0" u="none" strike="noStrike">
                          <a:solidFill>
                            <a:srgbClr val="000000"/>
                          </a:solidFill>
                          <a:effectLst/>
                          <a:latin typeface="Cambria" panose="02040503050406030204" pitchFamily="18" charset="0"/>
                        </a:rPr>
                        <a:t>-14.41%</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082"/>
                    </a:solidFill>
                  </a:tcPr>
                </a:tc>
                <a:extLst>
                  <a:ext uri="{0D108BD9-81ED-4DB2-BD59-A6C34878D82A}">
                    <a16:rowId xmlns:a16="http://schemas.microsoft.com/office/drawing/2014/main" val="10005"/>
                  </a:ext>
                </a:extLst>
              </a:tr>
              <a:tr h="149612">
                <a:tc>
                  <a:txBody>
                    <a:bodyPr/>
                    <a:lstStyle/>
                    <a:p>
                      <a:pPr algn="l" rtl="0" fontAlgn="ctr"/>
                      <a:r>
                        <a:rPr lang="en-US" sz="700" b="0" i="0" u="none" strike="noStrike">
                          <a:solidFill>
                            <a:srgbClr val="000000"/>
                          </a:solidFill>
                          <a:effectLst/>
                          <a:latin typeface="Cambria" panose="02040503050406030204" pitchFamily="18" charset="0"/>
                        </a:rPr>
                        <a:t>Health Care</a:t>
                      </a:r>
                    </a:p>
                  </a:txBody>
                  <a:tcPr marL="7124" marR="7124" marT="7124"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800" b="0" i="0" u="none" strike="noStrike">
                          <a:solidFill>
                            <a:srgbClr val="000000"/>
                          </a:solidFill>
                          <a:effectLst/>
                          <a:latin typeface="Cambria" panose="02040503050406030204" pitchFamily="18" charset="0"/>
                        </a:rPr>
                        <a:t>-11.07%</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B84"/>
                    </a:solidFill>
                  </a:tcPr>
                </a:tc>
                <a:tc>
                  <a:txBody>
                    <a:bodyPr/>
                    <a:lstStyle/>
                    <a:p>
                      <a:pPr algn="ctr" rtl="0" fontAlgn="ctr"/>
                      <a:r>
                        <a:rPr lang="en-US" sz="800" b="0" i="0" u="none" strike="noStrike">
                          <a:solidFill>
                            <a:srgbClr val="000000"/>
                          </a:solidFill>
                          <a:effectLst/>
                          <a:latin typeface="Cambria" panose="02040503050406030204" pitchFamily="18" charset="0"/>
                        </a:rPr>
                        <a:t>11.07%</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983"/>
                    </a:solidFill>
                  </a:tcPr>
                </a:tc>
                <a:tc>
                  <a:txBody>
                    <a:bodyPr/>
                    <a:lstStyle/>
                    <a:p>
                      <a:pPr algn="ctr" rtl="0" fontAlgn="ctr"/>
                      <a:r>
                        <a:rPr lang="en-US" sz="800" b="0" i="0" u="none" strike="noStrike">
                          <a:solidFill>
                            <a:srgbClr val="000000"/>
                          </a:solidFill>
                          <a:effectLst/>
                          <a:latin typeface="Cambria" panose="02040503050406030204" pitchFamily="18" charset="0"/>
                        </a:rPr>
                        <a:t>3.99%</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rtl="0" fontAlgn="ctr"/>
                      <a:r>
                        <a:rPr lang="en-US" sz="800" b="0" i="0" u="none" strike="noStrike">
                          <a:solidFill>
                            <a:srgbClr val="000000"/>
                          </a:solidFill>
                          <a:effectLst/>
                          <a:latin typeface="Calibri" panose="020F0502020204030204" pitchFamily="34" charset="0"/>
                        </a:rPr>
                        <a:t>-3.99%</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ctr" rtl="0" fontAlgn="ctr"/>
                      <a:r>
                        <a:rPr lang="en-US" sz="800" b="0" i="0" u="none" strike="noStrike">
                          <a:solidFill>
                            <a:srgbClr val="000000"/>
                          </a:solidFill>
                          <a:effectLst/>
                          <a:latin typeface="Cambria" panose="02040503050406030204" pitchFamily="18" charset="0"/>
                        </a:rPr>
                        <a:t>-4.46%</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783"/>
                    </a:solidFill>
                  </a:tcPr>
                </a:tc>
                <a:tc>
                  <a:txBody>
                    <a:bodyPr/>
                    <a:lstStyle/>
                    <a:p>
                      <a:pPr algn="ctr" rtl="0" fontAlgn="ctr"/>
                      <a:r>
                        <a:rPr lang="en-US" sz="800" b="0" i="0" u="none" strike="noStrike">
                          <a:solidFill>
                            <a:srgbClr val="000000"/>
                          </a:solidFill>
                          <a:effectLst/>
                          <a:latin typeface="Cambria" panose="02040503050406030204" pitchFamily="18" charset="0"/>
                        </a:rPr>
                        <a:t>-8.25%</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A84"/>
                    </a:solidFill>
                  </a:tcPr>
                </a:tc>
                <a:tc>
                  <a:txBody>
                    <a:bodyPr/>
                    <a:lstStyle/>
                    <a:p>
                      <a:pPr algn="ctr" rtl="0" fontAlgn="ctr"/>
                      <a:r>
                        <a:rPr lang="en-US" sz="800" b="0" i="0" u="none" strike="noStrike">
                          <a:solidFill>
                            <a:srgbClr val="000000"/>
                          </a:solidFill>
                          <a:effectLst/>
                          <a:latin typeface="Calibri" panose="020F0502020204030204" pitchFamily="34" charset="0"/>
                        </a:rPr>
                        <a:t>35.63%</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tc>
                  <a:txBody>
                    <a:bodyPr/>
                    <a:lstStyle/>
                    <a:p>
                      <a:pPr algn="ctr" rtl="0" fontAlgn="ctr"/>
                      <a:r>
                        <a:rPr lang="en-US" sz="800" b="0" i="0" u="none" strike="noStrike">
                          <a:solidFill>
                            <a:srgbClr val="000000"/>
                          </a:solidFill>
                          <a:effectLst/>
                          <a:latin typeface="Cambria" panose="02040503050406030204" pitchFamily="18" charset="0"/>
                        </a:rPr>
                        <a:t>-15.90%</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984"/>
                    </a:solidFill>
                  </a:tcPr>
                </a:tc>
                <a:extLst>
                  <a:ext uri="{0D108BD9-81ED-4DB2-BD59-A6C34878D82A}">
                    <a16:rowId xmlns:a16="http://schemas.microsoft.com/office/drawing/2014/main" val="10006"/>
                  </a:ext>
                </a:extLst>
              </a:tr>
              <a:tr h="149612">
                <a:tc>
                  <a:txBody>
                    <a:bodyPr/>
                    <a:lstStyle/>
                    <a:p>
                      <a:pPr algn="l" rtl="0" fontAlgn="ctr"/>
                      <a:r>
                        <a:rPr lang="en-US" sz="700" b="0" i="0" u="none" strike="noStrike">
                          <a:solidFill>
                            <a:srgbClr val="000000"/>
                          </a:solidFill>
                          <a:effectLst/>
                          <a:latin typeface="Cambria" panose="02040503050406030204" pitchFamily="18" charset="0"/>
                        </a:rPr>
                        <a:t>Industrials</a:t>
                      </a:r>
                    </a:p>
                  </a:txBody>
                  <a:tcPr marL="7124" marR="7124" marT="7124"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800" b="0" i="0" u="none" strike="noStrike">
                          <a:solidFill>
                            <a:srgbClr val="000000"/>
                          </a:solidFill>
                          <a:effectLst/>
                          <a:latin typeface="Cambria" panose="02040503050406030204" pitchFamily="18" charset="0"/>
                        </a:rPr>
                        <a:t>-10.68%</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B178"/>
                    </a:solidFill>
                  </a:tcPr>
                </a:tc>
                <a:tc>
                  <a:txBody>
                    <a:bodyPr/>
                    <a:lstStyle/>
                    <a:p>
                      <a:pPr algn="ctr" rtl="0" fontAlgn="ctr"/>
                      <a:r>
                        <a:rPr lang="en-US" sz="800" b="0" i="0" u="none" strike="noStrike">
                          <a:solidFill>
                            <a:srgbClr val="000000"/>
                          </a:solidFill>
                          <a:effectLst/>
                          <a:latin typeface="Cambria" panose="02040503050406030204" pitchFamily="18" charset="0"/>
                        </a:rPr>
                        <a:t>10.68%</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AD780"/>
                    </a:solidFill>
                  </a:tcPr>
                </a:tc>
                <a:tc>
                  <a:txBody>
                    <a:bodyPr/>
                    <a:lstStyle/>
                    <a:p>
                      <a:pPr algn="ctr" rtl="0" fontAlgn="ctr"/>
                      <a:r>
                        <a:rPr lang="en-US" sz="800" b="0" i="0" u="none" strike="noStrike">
                          <a:solidFill>
                            <a:srgbClr val="000000"/>
                          </a:solidFill>
                          <a:effectLst/>
                          <a:latin typeface="Cambria" panose="02040503050406030204" pitchFamily="18" charset="0"/>
                        </a:rPr>
                        <a:t>0.47%</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D78"/>
                    </a:solidFill>
                  </a:tcPr>
                </a:tc>
                <a:tc>
                  <a:txBody>
                    <a:bodyPr/>
                    <a:lstStyle/>
                    <a:p>
                      <a:pPr algn="ctr" rtl="0" fontAlgn="ctr"/>
                      <a:r>
                        <a:rPr lang="en-US" sz="800" b="0" i="0" u="none" strike="noStrike">
                          <a:solidFill>
                            <a:srgbClr val="000000"/>
                          </a:solidFill>
                          <a:effectLst/>
                          <a:latin typeface="Cambria" panose="02040503050406030204" pitchFamily="18" charset="0"/>
                        </a:rPr>
                        <a:t>-0.47%</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680"/>
                    </a:solidFill>
                  </a:tcPr>
                </a:tc>
                <a:tc>
                  <a:txBody>
                    <a:bodyPr/>
                    <a:lstStyle/>
                    <a:p>
                      <a:pPr algn="ctr" rtl="0" fontAlgn="ctr"/>
                      <a:r>
                        <a:rPr lang="en-US" sz="800" b="0" i="0" u="none" strike="noStrike">
                          <a:solidFill>
                            <a:srgbClr val="000000"/>
                          </a:solidFill>
                          <a:effectLst/>
                          <a:latin typeface="Cambria" panose="02040503050406030204" pitchFamily="18" charset="0"/>
                        </a:rPr>
                        <a:t>-4.26%</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47F"/>
                    </a:solidFill>
                  </a:tcPr>
                </a:tc>
                <a:tc>
                  <a:txBody>
                    <a:bodyPr/>
                    <a:lstStyle/>
                    <a:p>
                      <a:pPr algn="ctr" rtl="0" fontAlgn="ctr"/>
                      <a:r>
                        <a:rPr lang="en-US" sz="800" b="0" i="0" u="none" strike="noStrike">
                          <a:solidFill>
                            <a:srgbClr val="000000"/>
                          </a:solidFill>
                          <a:effectLst/>
                          <a:latin typeface="Cambria" panose="02040503050406030204" pitchFamily="18" charset="0"/>
                        </a:rPr>
                        <a:t>-11.25%</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7A6E"/>
                    </a:solidFill>
                  </a:tcPr>
                </a:tc>
                <a:tc>
                  <a:txBody>
                    <a:bodyPr/>
                    <a:lstStyle/>
                    <a:p>
                      <a:pPr algn="ctr" rtl="0" fontAlgn="ctr"/>
                      <a:r>
                        <a:rPr lang="en-US" sz="800" b="0" i="0" u="none" strike="noStrike">
                          <a:solidFill>
                            <a:srgbClr val="000000"/>
                          </a:solidFill>
                          <a:effectLst/>
                          <a:latin typeface="Calibri" panose="020F0502020204030204" pitchFamily="34" charset="0"/>
                        </a:rPr>
                        <a:t>28.62%</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tc>
                  <a:txBody>
                    <a:bodyPr/>
                    <a:lstStyle/>
                    <a:p>
                      <a:pPr algn="ctr" rtl="0" fontAlgn="ctr"/>
                      <a:r>
                        <a:rPr lang="en-US" sz="800" b="0" i="0" u="none" strike="noStrike">
                          <a:solidFill>
                            <a:srgbClr val="000000"/>
                          </a:solidFill>
                          <a:effectLst/>
                          <a:latin typeface="Calibri" panose="020F0502020204030204" pitchFamily="34" charset="0"/>
                        </a:rPr>
                        <a:t>-21.83%</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extLst>
                  <a:ext uri="{0D108BD9-81ED-4DB2-BD59-A6C34878D82A}">
                    <a16:rowId xmlns:a16="http://schemas.microsoft.com/office/drawing/2014/main" val="10007"/>
                  </a:ext>
                </a:extLst>
              </a:tr>
              <a:tr h="235105">
                <a:tc>
                  <a:txBody>
                    <a:bodyPr/>
                    <a:lstStyle/>
                    <a:p>
                      <a:pPr algn="l" rtl="0" fontAlgn="ctr"/>
                      <a:r>
                        <a:rPr lang="en-US" sz="700" b="0" i="0" u="none" strike="noStrike">
                          <a:solidFill>
                            <a:srgbClr val="000000"/>
                          </a:solidFill>
                          <a:effectLst/>
                          <a:latin typeface="Cambria" panose="02040503050406030204" pitchFamily="18" charset="0"/>
                        </a:rPr>
                        <a:t>Information Technology</a:t>
                      </a:r>
                    </a:p>
                  </a:txBody>
                  <a:tcPr marL="7124" marR="7124" marT="7124"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800" b="0" i="0" u="none" strike="noStrike">
                          <a:solidFill>
                            <a:srgbClr val="000000"/>
                          </a:solidFill>
                          <a:effectLst/>
                          <a:latin typeface="Cambria" panose="02040503050406030204" pitchFamily="18" charset="0"/>
                        </a:rPr>
                        <a:t>-11.33%</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algn="ctr" rtl="0" fontAlgn="ctr"/>
                      <a:r>
                        <a:rPr lang="en-US" sz="800" b="0" i="0" u="none" strike="noStrike">
                          <a:solidFill>
                            <a:srgbClr val="000000"/>
                          </a:solidFill>
                          <a:effectLst/>
                          <a:latin typeface="Cambria" panose="02040503050406030204" pitchFamily="18" charset="0"/>
                        </a:rPr>
                        <a:t>11.33%</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rtl="0" fontAlgn="ctr"/>
                      <a:r>
                        <a:rPr lang="en-US" sz="800" b="0" i="0" u="none" strike="noStrike">
                          <a:solidFill>
                            <a:srgbClr val="000000"/>
                          </a:solidFill>
                          <a:effectLst/>
                          <a:latin typeface="Cambria" panose="02040503050406030204" pitchFamily="18" charset="0"/>
                        </a:rPr>
                        <a:t>1.31%</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E81"/>
                    </a:solidFill>
                  </a:tcPr>
                </a:tc>
                <a:tc>
                  <a:txBody>
                    <a:bodyPr/>
                    <a:lstStyle/>
                    <a:p>
                      <a:pPr algn="ctr" rtl="0" fontAlgn="ctr"/>
                      <a:r>
                        <a:rPr lang="en-US" sz="800" b="0" i="0" u="none" strike="noStrike">
                          <a:solidFill>
                            <a:srgbClr val="000000"/>
                          </a:solidFill>
                          <a:effectLst/>
                          <a:latin typeface="Cambria" panose="02040503050406030204" pitchFamily="18" charset="0"/>
                        </a:rPr>
                        <a:t>-1.31%</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E784"/>
                    </a:solidFill>
                  </a:tcPr>
                </a:tc>
                <a:tc>
                  <a:txBody>
                    <a:bodyPr/>
                    <a:lstStyle/>
                    <a:p>
                      <a:pPr algn="ctr" rtl="0" fontAlgn="ctr"/>
                      <a:r>
                        <a:rPr lang="en-US" sz="800" b="0" i="0" u="none" strike="noStrike">
                          <a:solidFill>
                            <a:srgbClr val="000000"/>
                          </a:solidFill>
                          <a:effectLst/>
                          <a:latin typeface="Cambria" panose="02040503050406030204" pitchFamily="18" charset="0"/>
                        </a:rPr>
                        <a:t>-7.27%</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algn="ctr" rtl="0" fontAlgn="ctr"/>
                      <a:r>
                        <a:rPr lang="en-US" sz="800" b="0" i="0" u="none" strike="noStrike">
                          <a:solidFill>
                            <a:srgbClr val="000000"/>
                          </a:solidFill>
                          <a:effectLst/>
                          <a:latin typeface="Cambria" panose="02040503050406030204" pitchFamily="18" charset="0"/>
                        </a:rPr>
                        <a:t>-12.16%</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D6B"/>
                    </a:solidFill>
                  </a:tcPr>
                </a:tc>
                <a:tc>
                  <a:txBody>
                    <a:bodyPr/>
                    <a:lstStyle/>
                    <a:p>
                      <a:pPr algn="ctr" rtl="0" fontAlgn="ctr"/>
                      <a:r>
                        <a:rPr lang="en-US" sz="800" b="0" i="0" u="none" strike="noStrike">
                          <a:solidFill>
                            <a:srgbClr val="000000"/>
                          </a:solidFill>
                          <a:effectLst/>
                          <a:latin typeface="Cambria" panose="02040503050406030204" pitchFamily="18" charset="0"/>
                        </a:rPr>
                        <a:t>30.23%</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F81"/>
                    </a:solidFill>
                  </a:tcPr>
                </a:tc>
                <a:tc>
                  <a:txBody>
                    <a:bodyPr/>
                    <a:lstStyle/>
                    <a:p>
                      <a:pPr algn="ctr" rtl="0" fontAlgn="ctr"/>
                      <a:r>
                        <a:rPr lang="en-US" sz="800" b="0" i="0" u="none" strike="noStrike" dirty="0">
                          <a:solidFill>
                            <a:srgbClr val="000000"/>
                          </a:solidFill>
                          <a:effectLst/>
                          <a:latin typeface="Cambria" panose="02040503050406030204" pitchFamily="18" charset="0"/>
                        </a:rPr>
                        <a:t>-13.55%</a:t>
                      </a:r>
                    </a:p>
                  </a:txBody>
                  <a:tcPr marL="7124" marR="7124" marT="71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582"/>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909165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124744" y="2891528"/>
            <a:ext cx="4248106" cy="750005"/>
          </a:xfrm>
        </p:spPr>
        <p:txBody>
          <a:bodyPr lIns="91440" tIns="45720" rIns="91440" bIns="45720" anchor="t"/>
          <a:lstStyle/>
          <a:p>
            <a:r>
              <a:rPr lang="en-US" sz="4500" dirty="0">
                <a:latin typeface="Cambria" charset="0"/>
                <a:ea typeface="Cambria" charset="0"/>
                <a:cs typeface="Cambria" charset="0"/>
              </a:rPr>
              <a:t>Performance</a:t>
            </a:r>
            <a:endParaRPr lang="en-US" sz="4267" dirty="0">
              <a:latin typeface="Calibri"/>
            </a:endParaRPr>
          </a:p>
        </p:txBody>
      </p:sp>
      <p:sp>
        <p:nvSpPr>
          <p:cNvPr id="6" name="Text Placeholder 5"/>
          <p:cNvSpPr>
            <a:spLocks noGrp="1"/>
          </p:cNvSpPr>
          <p:nvPr>
            <p:ph type="body" idx="1"/>
          </p:nvPr>
        </p:nvSpPr>
        <p:spPr>
          <a:xfrm>
            <a:off x="7124744" y="2505075"/>
            <a:ext cx="2019256" cy="550073"/>
          </a:xfrm>
        </p:spPr>
        <p:txBody>
          <a:bodyPr lIns="91440" tIns="45720" rIns="91440" bIns="45720" anchor="b"/>
          <a:lstStyle/>
          <a:p>
            <a:r>
              <a:rPr lang="en-US" sz="2500" dirty="0">
                <a:solidFill>
                  <a:srgbClr val="005A3C"/>
                </a:solidFill>
                <a:latin typeface="Cambria" charset="0"/>
                <a:ea typeface="Cambria" charset="0"/>
                <a:cs typeface="Cambria" charset="0"/>
              </a:rPr>
              <a:t>Spring 2016</a:t>
            </a:r>
            <a:endParaRPr lang="en-US" dirty="0">
              <a:latin typeface="Calibri"/>
            </a:endParaRPr>
          </a:p>
        </p:txBody>
      </p:sp>
      <p:sp>
        <p:nvSpPr>
          <p:cNvPr id="7" name="Slide Number Placeholder 17"/>
          <p:cNvSpPr>
            <a:spLocks noGrp="1"/>
          </p:cNvSpPr>
          <p:nvPr>
            <p:ph type="sldNum" sz="quarter" idx="12"/>
          </p:nvPr>
        </p:nvSpPr>
        <p:spPr>
          <a:xfrm>
            <a:off x="11478491"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55</a:t>
            </a:fld>
            <a:endParaRPr lang="en-US" dirty="0">
              <a:solidFill>
                <a:prstClr val="black"/>
              </a:solidFill>
            </a:endParaRPr>
          </a:p>
        </p:txBody>
      </p:sp>
      <p:graphicFrame>
        <p:nvGraphicFramePr>
          <p:cNvPr id="8" name="Diagram 1"/>
          <p:cNvGraphicFramePr/>
          <p:nvPr>
            <p:extLst>
              <p:ext uri="{D42A27DB-BD31-4B8C-83A1-F6EECF244321}">
                <p14:modId xmlns:p14="http://schemas.microsoft.com/office/powerpoint/2010/main" val="3477910173"/>
              </p:ext>
            </p:extLst>
          </p:nvPr>
        </p:nvGraphicFramePr>
        <p:xfrm>
          <a:off x="266701" y="5816601"/>
          <a:ext cx="11658600" cy="461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8"/>
          <p:cNvPicPr>
            <a:picLocks noChangeAspect="1"/>
          </p:cNvPicPr>
          <p:nvPr/>
        </p:nvPicPr>
        <p:blipFill>
          <a:blip r:embed="rId8"/>
          <a:stretch>
            <a:fillRect/>
          </a:stretch>
        </p:blipFill>
        <p:spPr>
          <a:xfrm>
            <a:off x="1104328" y="891933"/>
            <a:ext cx="4401693" cy="4749196"/>
          </a:xfrm>
          <a:prstGeom prst="rect">
            <a:avLst/>
          </a:prstGeom>
        </p:spPr>
      </p:pic>
    </p:spTree>
    <p:extLst>
      <p:ext uri="{BB962C8B-B14F-4D97-AF65-F5344CB8AC3E}">
        <p14:creationId xmlns:p14="http://schemas.microsoft.com/office/powerpoint/2010/main" val="11079356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0000" y="6496050"/>
            <a:ext cx="508000" cy="228600"/>
          </a:xfrm>
        </p:spPr>
        <p:txBody>
          <a:bodyPr/>
          <a:lstStyle/>
          <a:p>
            <a:fld id="{C4C5411A-C02D-49EF-A313-6C2D6A9C6A32}" type="slidenum">
              <a:rPr lang="en-US" smtClean="0">
                <a:solidFill>
                  <a:prstClr val="black"/>
                </a:solidFill>
              </a:rPr>
              <a:pPr/>
              <a:t>56</a:t>
            </a:fld>
            <a:endParaRPr lang="en-US" dirty="0">
              <a:solidFill>
                <a:prstClr val="black"/>
              </a:solidFill>
            </a:endParaRPr>
          </a:p>
        </p:txBody>
      </p:sp>
      <p:sp>
        <p:nvSpPr>
          <p:cNvPr id="5" name="TextBox 4"/>
          <p:cNvSpPr txBox="1"/>
          <p:nvPr/>
        </p:nvSpPr>
        <p:spPr>
          <a:xfrm>
            <a:off x="658189" y="3821885"/>
            <a:ext cx="4267204" cy="297454"/>
          </a:xfrm>
          <a:prstGeom prst="rect">
            <a:avLst/>
          </a:prstGeom>
          <a:noFill/>
        </p:spPr>
        <p:txBody>
          <a:bodyPr wrap="square" rtlCol="0">
            <a:spAutoFit/>
          </a:bodyPr>
          <a:lstStyle/>
          <a:p>
            <a:pPr lvl="0"/>
            <a:r>
              <a:rPr lang="en-US" sz="1333" dirty="0">
                <a:latin typeface="Cambria" panose="02040503050406030204" pitchFamily="18" charset="0"/>
              </a:rPr>
              <a:t>Performance as of: (02/02/2016) – (04/27/2016)</a:t>
            </a:r>
            <a:endParaRPr lang="en-US" sz="1333" dirty="0"/>
          </a:p>
        </p:txBody>
      </p:sp>
      <p:sp>
        <p:nvSpPr>
          <p:cNvPr id="6" name="Title 10"/>
          <p:cNvSpPr txBox="1">
            <a:spLocks/>
          </p:cNvSpPr>
          <p:nvPr/>
        </p:nvSpPr>
        <p:spPr bwMode="auto">
          <a:xfrm>
            <a:off x="658191" y="4140077"/>
            <a:ext cx="4267203" cy="609600"/>
          </a:xfrm>
          <a:prstGeom prst="rect">
            <a:avLst/>
          </a:prstGeom>
          <a:solidFill>
            <a:srgbClr val="005A3C"/>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lgn="l" defTabSz="914400" rtl="0" eaLnBrk="1" latinLnBrk="0" hangingPunct="1">
              <a:spcBef>
                <a:spcPct val="0"/>
              </a:spcBef>
              <a:buNone/>
              <a:defRPr sz="26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000" dirty="0">
                <a:solidFill>
                  <a:schemeClr val="bg1"/>
                </a:solidFill>
                <a:latin typeface="Cambria" panose="02040503050406030204" pitchFamily="18" charset="0"/>
                <a:ea typeface="+mj-ea"/>
                <a:cs typeface="+mj-cs"/>
              </a:rPr>
              <a:t>Performance Difference</a:t>
            </a:r>
            <a:endParaRPr lang="en-US" sz="2000" dirty="0">
              <a:solidFill>
                <a:schemeClr val="bg1"/>
              </a:solidFill>
              <a:latin typeface="Cambria" panose="02040503050406030204" pitchFamily="18" charset="0"/>
            </a:endParaRPr>
          </a:p>
        </p:txBody>
      </p:sp>
      <p:sp>
        <p:nvSpPr>
          <p:cNvPr id="7" name="TextBox 6"/>
          <p:cNvSpPr txBox="1"/>
          <p:nvPr/>
        </p:nvSpPr>
        <p:spPr>
          <a:xfrm>
            <a:off x="658190" y="4749677"/>
            <a:ext cx="4267204" cy="1323439"/>
          </a:xfrm>
          <a:prstGeom prst="rect">
            <a:avLst/>
          </a:prstGeom>
          <a:noFill/>
        </p:spPr>
        <p:txBody>
          <a:bodyPr wrap="square" rtlCol="0">
            <a:spAutoFit/>
          </a:bodyPr>
          <a:lstStyle/>
          <a:p>
            <a:pPr marL="228594" indent="-228594">
              <a:buFont typeface="Arial" panose="020B0604020202020204" pitchFamily="34" charset="0"/>
              <a:buChar char="•"/>
            </a:pPr>
            <a:r>
              <a:rPr lang="en-US" sz="1600" dirty="0">
                <a:latin typeface="Cambria" panose="02040503050406030204" pitchFamily="18" charset="0"/>
              </a:rPr>
              <a:t>The bottom graph depicts the performance difference relative to the benchmark. Our portfolio outperformed early on, while experiencing turbulent market conditions  in the recent months. </a:t>
            </a:r>
          </a:p>
        </p:txBody>
      </p:sp>
      <p:graphicFrame>
        <p:nvGraphicFramePr>
          <p:cNvPr id="8" name="Diagram 2"/>
          <p:cNvGraphicFramePr/>
          <p:nvPr>
            <p:extLst>
              <p:ext uri="{D42A27DB-BD31-4B8C-83A1-F6EECF244321}">
                <p14:modId xmlns:p14="http://schemas.microsoft.com/office/powerpoint/2010/main" val="280163781"/>
              </p:ext>
            </p:extLst>
          </p:nvPr>
        </p:nvGraphicFramePr>
        <p:xfrm>
          <a:off x="914951" y="1282285"/>
          <a:ext cx="3518504" cy="2703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7"/>
          <p:cNvSpPr txBox="1">
            <a:spLocks/>
          </p:cNvSpPr>
          <p:nvPr/>
        </p:nvSpPr>
        <p:spPr bwMode="auto">
          <a:xfrm>
            <a:off x="914951" y="464599"/>
            <a:ext cx="9956800" cy="740664"/>
          </a:xfrm>
          <a:prstGeom prst="rect">
            <a:avLst/>
          </a:prstGeom>
        </p:spPr>
        <p:txBody>
          <a:bodyPr lIns="121917" tIns="60959" rIns="121917" bIns="60959">
            <a:noAutofit/>
          </a:bodyPr>
          <a:lstStyle/>
          <a:p>
            <a:pPr defTabSz="1219140">
              <a:spcBef>
                <a:spcPct val="0"/>
              </a:spcBef>
              <a:defRPr/>
            </a:pPr>
            <a:r>
              <a:rPr lang="en-US" sz="3000" b="1" dirty="0">
                <a:latin typeface="Cambria" panose="02040503050406030204" pitchFamily="18" charset="0"/>
                <a:ea typeface="+mj-ea"/>
                <a:cs typeface="+mj-cs"/>
              </a:rPr>
              <a:t>Portfolio Performance Spring Semester 2016</a:t>
            </a:r>
            <a:endParaRPr lang="en-US" sz="3000" b="1" dirty="0">
              <a:solidFill>
                <a:srgbClr val="FF0000"/>
              </a:solidFill>
              <a:latin typeface="Cambria" panose="02040503050406030204" pitchFamily="18" charset="0"/>
              <a:ea typeface="+mj-ea"/>
              <a:cs typeface="+mj-cs"/>
            </a:endParaRPr>
          </a:p>
        </p:txBody>
      </p:sp>
      <p:pic>
        <p:nvPicPr>
          <p:cNvPr id="11" name="Picture 10"/>
          <p:cNvPicPr>
            <a:picLocks noChangeAspect="1"/>
          </p:cNvPicPr>
          <p:nvPr/>
        </p:nvPicPr>
        <p:blipFill>
          <a:blip r:embed="rId7"/>
          <a:stretch>
            <a:fillRect/>
          </a:stretch>
        </p:blipFill>
        <p:spPr>
          <a:xfrm>
            <a:off x="5421105" y="2724536"/>
            <a:ext cx="6346063" cy="2025141"/>
          </a:xfrm>
          <a:prstGeom prst="rect">
            <a:avLst/>
          </a:prstGeom>
        </p:spPr>
      </p:pic>
    </p:spTree>
    <p:extLst>
      <p:ext uri="{BB962C8B-B14F-4D97-AF65-F5344CB8AC3E}">
        <p14:creationId xmlns:p14="http://schemas.microsoft.com/office/powerpoint/2010/main" val="796407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59845" y="6508191"/>
            <a:ext cx="508000" cy="228600"/>
          </a:xfrm>
        </p:spPr>
        <p:txBody>
          <a:bodyPr/>
          <a:lstStyle/>
          <a:p>
            <a:fld id="{C4C5411A-C02D-49EF-A313-6C2D6A9C6A32}" type="slidenum">
              <a:rPr lang="en-US" smtClean="0">
                <a:solidFill>
                  <a:prstClr val="black"/>
                </a:solidFill>
              </a:rPr>
              <a:pPr/>
              <a:t>57</a:t>
            </a:fld>
            <a:endParaRPr lang="en-US" dirty="0">
              <a:solidFill>
                <a:prstClr val="black"/>
              </a:solidFill>
            </a:endParaRPr>
          </a:p>
        </p:txBody>
      </p:sp>
      <p:sp>
        <p:nvSpPr>
          <p:cNvPr id="20" name="Rectangle 19"/>
          <p:cNvSpPr/>
          <p:nvPr/>
        </p:nvSpPr>
        <p:spPr>
          <a:xfrm>
            <a:off x="4261920" y="4538700"/>
            <a:ext cx="3904618" cy="382809"/>
          </a:xfrm>
          <a:prstGeom prst="rect">
            <a:avLst/>
          </a:prstGeom>
          <a:solidFill>
            <a:srgbClr val="005A3C"/>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Consumer Discretionary    	14.45%</a:t>
            </a:r>
            <a:endParaRPr kumimoji="0" lang="en-US" sz="16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1" name="Rectangle 20"/>
          <p:cNvSpPr/>
          <p:nvPr/>
        </p:nvSpPr>
        <p:spPr>
          <a:xfrm>
            <a:off x="188197" y="3757502"/>
            <a:ext cx="3632200" cy="317500"/>
          </a:xfrm>
          <a:prstGeom prst="rect">
            <a:avLst/>
          </a:prstGeom>
          <a:solidFill>
            <a:srgbClr val="00704B"/>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mbria" panose="02040503050406030204" pitchFamily="18" charset="0"/>
                <a:ea typeface="+mn-ea"/>
                <a:cs typeface="+mn-cs"/>
              </a:rPr>
              <a:t>Consumer Staples	      	13.41%</a:t>
            </a:r>
          </a:p>
        </p:txBody>
      </p:sp>
      <p:sp>
        <p:nvSpPr>
          <p:cNvPr id="22" name="TextBox 21"/>
          <p:cNvSpPr txBox="1"/>
          <p:nvPr/>
        </p:nvSpPr>
        <p:spPr>
          <a:xfrm>
            <a:off x="188197" y="4075001"/>
            <a:ext cx="3632200" cy="1117935"/>
          </a:xfrm>
          <a:prstGeom prst="rect">
            <a:avLst/>
          </a:prstGeom>
          <a:noFill/>
        </p:spPr>
        <p:txBody>
          <a:bodyPr wrap="square" rtlCol="0">
            <a:spAutoFit/>
          </a:bodyPr>
          <a:lstStyle/>
          <a:p>
            <a:r>
              <a:rPr lang="en-US" sz="1333" dirty="0">
                <a:solidFill>
                  <a:prstClr val="black"/>
                </a:solidFill>
                <a:latin typeface="Cambria" panose="02040503050406030204" pitchFamily="18" charset="0"/>
              </a:rPr>
              <a:t>Consumer Staples ETF		2.02%</a:t>
            </a:r>
          </a:p>
          <a:p>
            <a:r>
              <a:rPr lang="en-US" sz="1333" dirty="0">
                <a:solidFill>
                  <a:prstClr val="black"/>
                </a:solidFill>
                <a:latin typeface="Cambria" panose="02040503050406030204" pitchFamily="18" charset="0"/>
              </a:rPr>
              <a:t>Costco			4.03%</a:t>
            </a:r>
          </a:p>
          <a:p>
            <a:r>
              <a:rPr lang="en-US" sz="1333" dirty="0">
                <a:solidFill>
                  <a:prstClr val="black"/>
                </a:solidFill>
                <a:latin typeface="Cambria" panose="02040503050406030204" pitchFamily="18" charset="0"/>
              </a:rPr>
              <a:t>CVS Health Corp.		3.76%</a:t>
            </a:r>
          </a:p>
          <a:p>
            <a:r>
              <a:rPr lang="en-US" sz="1333" dirty="0" err="1">
                <a:solidFill>
                  <a:prstClr val="black"/>
                </a:solidFill>
                <a:latin typeface="Cambria" panose="02040503050406030204" pitchFamily="18" charset="0"/>
              </a:rPr>
              <a:t>Pepsico</a:t>
            </a:r>
            <a:r>
              <a:rPr lang="en-US" sz="1333" dirty="0">
                <a:solidFill>
                  <a:prstClr val="black"/>
                </a:solidFill>
                <a:latin typeface="Cambria" panose="02040503050406030204" pitchFamily="18" charset="0"/>
              </a:rPr>
              <a:t> Inc.			0.97%</a:t>
            </a:r>
          </a:p>
          <a:p>
            <a:r>
              <a:rPr lang="en-US" sz="1333" dirty="0">
                <a:solidFill>
                  <a:prstClr val="black"/>
                </a:solidFill>
                <a:latin typeface="Cambria" panose="02040503050406030204" pitchFamily="18" charset="0"/>
              </a:rPr>
              <a:t>Estee Lauder Companies		2.64%</a:t>
            </a:r>
          </a:p>
        </p:txBody>
      </p:sp>
      <p:sp>
        <p:nvSpPr>
          <p:cNvPr id="23" name="Rectangle 22"/>
          <p:cNvSpPr/>
          <p:nvPr/>
        </p:nvSpPr>
        <p:spPr>
          <a:xfrm>
            <a:off x="8335645" y="4772883"/>
            <a:ext cx="3632200" cy="382809"/>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Energy		        	11.45</a:t>
            </a:r>
            <a:endParaRPr kumimoji="0" lang="en-US" sz="16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4" name="TextBox 23"/>
          <p:cNvSpPr txBox="1"/>
          <p:nvPr/>
        </p:nvSpPr>
        <p:spPr>
          <a:xfrm>
            <a:off x="8335645" y="5162533"/>
            <a:ext cx="3632200" cy="502573"/>
          </a:xfrm>
          <a:prstGeom prst="rect">
            <a:avLst/>
          </a:prstGeom>
          <a:noFill/>
        </p:spPr>
        <p:txBody>
          <a:bodyPr wrap="square" rtlCol="0">
            <a:spAutoFit/>
          </a:bodyPr>
          <a:lstStyle/>
          <a:p>
            <a:r>
              <a:rPr lang="en-US" sz="1333" dirty="0">
                <a:solidFill>
                  <a:prstClr val="black"/>
                </a:solidFill>
                <a:latin typeface="Cambria" panose="02040503050406030204" pitchFamily="18" charset="0"/>
              </a:rPr>
              <a:t>Energy ETF			9.80%</a:t>
            </a:r>
          </a:p>
          <a:p>
            <a:r>
              <a:rPr lang="en-US" sz="1333" dirty="0" err="1">
                <a:solidFill>
                  <a:prstClr val="black"/>
                </a:solidFill>
                <a:latin typeface="Cambria" panose="02040503050406030204" pitchFamily="18" charset="0"/>
              </a:rPr>
              <a:t>SeaDrill</a:t>
            </a:r>
            <a:r>
              <a:rPr lang="en-US" sz="1333" dirty="0">
                <a:solidFill>
                  <a:prstClr val="black"/>
                </a:solidFill>
                <a:latin typeface="Cambria" panose="02040503050406030204" pitchFamily="18" charset="0"/>
              </a:rPr>
              <a:t> Partners LLC		1.65%</a:t>
            </a:r>
          </a:p>
        </p:txBody>
      </p:sp>
      <p:sp>
        <p:nvSpPr>
          <p:cNvPr id="25" name="Rectangle 24"/>
          <p:cNvSpPr/>
          <p:nvPr/>
        </p:nvSpPr>
        <p:spPr>
          <a:xfrm>
            <a:off x="188197" y="5184865"/>
            <a:ext cx="3632200" cy="317500"/>
          </a:xfrm>
          <a:prstGeom prst="rect">
            <a:avLst/>
          </a:prstGeom>
          <a:solidFill>
            <a:srgbClr val="008A5C"/>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mbria" panose="02040503050406030204" pitchFamily="18" charset="0"/>
                <a:ea typeface="+mn-ea"/>
                <a:cs typeface="+mn-cs"/>
              </a:rPr>
              <a:t>Financials			18.13%</a:t>
            </a:r>
          </a:p>
        </p:txBody>
      </p:sp>
      <p:sp>
        <p:nvSpPr>
          <p:cNvPr id="26" name="TextBox 25"/>
          <p:cNvSpPr txBox="1"/>
          <p:nvPr/>
        </p:nvSpPr>
        <p:spPr>
          <a:xfrm>
            <a:off x="188197" y="5502365"/>
            <a:ext cx="3632200" cy="912814"/>
          </a:xfrm>
          <a:prstGeom prst="rect">
            <a:avLst/>
          </a:prstGeom>
          <a:noFill/>
        </p:spPr>
        <p:txBody>
          <a:bodyPr wrap="square" rtlCol="0">
            <a:spAutoFit/>
          </a:bodyPr>
          <a:lstStyle/>
          <a:p>
            <a:r>
              <a:rPr lang="en-US" sz="1333" dirty="0">
                <a:solidFill>
                  <a:prstClr val="black"/>
                </a:solidFill>
                <a:latin typeface="Cambria" panose="02040503050406030204" pitchFamily="18" charset="0"/>
              </a:rPr>
              <a:t>Financials ETF		7.95%</a:t>
            </a:r>
          </a:p>
          <a:p>
            <a:r>
              <a:rPr lang="en-US" sz="1333" dirty="0">
                <a:solidFill>
                  <a:prstClr val="black"/>
                </a:solidFill>
                <a:latin typeface="Cambria" panose="02040503050406030204" pitchFamily="18" charset="0"/>
              </a:rPr>
              <a:t>BlackRock			4.26%</a:t>
            </a:r>
          </a:p>
          <a:p>
            <a:r>
              <a:rPr lang="en-US" sz="1333" dirty="0">
                <a:solidFill>
                  <a:prstClr val="black"/>
                </a:solidFill>
                <a:latin typeface="Cambria" panose="02040503050406030204" pitchFamily="18" charset="0"/>
              </a:rPr>
              <a:t>MetLife, Inc.			3.69%</a:t>
            </a:r>
          </a:p>
          <a:p>
            <a:r>
              <a:rPr lang="en-US" sz="1333" dirty="0">
                <a:solidFill>
                  <a:prstClr val="black"/>
                </a:solidFill>
                <a:latin typeface="Cambria" panose="02040503050406030204" pitchFamily="18" charset="0"/>
              </a:rPr>
              <a:t>Regions Financial Co.		2.24%</a:t>
            </a:r>
          </a:p>
        </p:txBody>
      </p:sp>
      <p:sp>
        <p:nvSpPr>
          <p:cNvPr id="27" name="Rectangle 26"/>
          <p:cNvSpPr/>
          <p:nvPr/>
        </p:nvSpPr>
        <p:spPr>
          <a:xfrm>
            <a:off x="8385627" y="1559091"/>
            <a:ext cx="3632200" cy="317500"/>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Health Care	      	13.37%</a:t>
            </a:r>
            <a:endParaRPr kumimoji="0" lang="en-US" sz="16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8" name="TextBox 27"/>
          <p:cNvSpPr txBox="1"/>
          <p:nvPr/>
        </p:nvSpPr>
        <p:spPr>
          <a:xfrm>
            <a:off x="8385627" y="1877050"/>
            <a:ext cx="3632200" cy="1733295"/>
          </a:xfrm>
          <a:prstGeom prst="rect">
            <a:avLst/>
          </a:prstGeom>
          <a:noFill/>
        </p:spPr>
        <p:txBody>
          <a:bodyPr wrap="square" rtlCol="0">
            <a:spAutoFit/>
          </a:bodyPr>
          <a:lstStyle/>
          <a:p>
            <a:r>
              <a:rPr lang="en-US" sz="1333" dirty="0">
                <a:solidFill>
                  <a:prstClr val="black"/>
                </a:solidFill>
                <a:latin typeface="Cambria" panose="02040503050406030204" pitchFamily="18" charset="0"/>
              </a:rPr>
              <a:t>Johnson &amp; Johnson		2.38%</a:t>
            </a:r>
          </a:p>
          <a:p>
            <a:r>
              <a:rPr lang="en-US" sz="1333" dirty="0">
                <a:solidFill>
                  <a:prstClr val="black"/>
                </a:solidFill>
                <a:latin typeface="Cambria" panose="02040503050406030204" pitchFamily="18" charset="0"/>
              </a:rPr>
              <a:t>Merck &amp; Co.			3.16%</a:t>
            </a:r>
          </a:p>
          <a:p>
            <a:r>
              <a:rPr lang="en-US" sz="1333" dirty="0">
                <a:solidFill>
                  <a:prstClr val="black"/>
                </a:solidFill>
                <a:latin typeface="Cambria" panose="02040503050406030204" pitchFamily="18" charset="0"/>
              </a:rPr>
              <a:t>Gilead Sciences Inc.		2.20%</a:t>
            </a:r>
          </a:p>
          <a:p>
            <a:r>
              <a:rPr lang="en-US" sz="1333" dirty="0">
                <a:solidFill>
                  <a:prstClr val="black"/>
                </a:solidFill>
                <a:latin typeface="Cambria" panose="02040503050406030204" pitchFamily="18" charset="0"/>
              </a:rPr>
              <a:t>Anthem Inc.			2.00%</a:t>
            </a:r>
          </a:p>
          <a:p>
            <a:r>
              <a:rPr lang="en-US" sz="1333" dirty="0">
                <a:solidFill>
                  <a:prstClr val="black"/>
                </a:solidFill>
                <a:latin typeface="Cambria" panose="02040503050406030204" pitchFamily="18" charset="0"/>
              </a:rPr>
              <a:t>Becton, Dickinson and Company	1.54%</a:t>
            </a:r>
          </a:p>
          <a:p>
            <a:r>
              <a:rPr lang="en-US" sz="1333" dirty="0">
                <a:solidFill>
                  <a:prstClr val="black"/>
                </a:solidFill>
                <a:latin typeface="Cambria" panose="02040503050406030204" pitchFamily="18" charset="0"/>
              </a:rPr>
              <a:t>Abbott Laboratories		0.01%</a:t>
            </a:r>
          </a:p>
          <a:p>
            <a:r>
              <a:rPr lang="en-US" sz="1333" dirty="0" err="1">
                <a:solidFill>
                  <a:prstClr val="black"/>
                </a:solidFill>
                <a:latin typeface="Cambria" panose="02040503050406030204" pitchFamily="18" charset="0"/>
              </a:rPr>
              <a:t>Sucampo</a:t>
            </a:r>
            <a:r>
              <a:rPr lang="en-US" sz="1333" dirty="0">
                <a:solidFill>
                  <a:prstClr val="black"/>
                </a:solidFill>
                <a:latin typeface="Cambria" panose="02040503050406030204" pitchFamily="18" charset="0"/>
              </a:rPr>
              <a:t> Pharmaceuticals, Inc.	2.07%	            0.01%</a:t>
            </a:r>
          </a:p>
        </p:txBody>
      </p:sp>
      <p:sp>
        <p:nvSpPr>
          <p:cNvPr id="29" name="Rectangle 28"/>
          <p:cNvSpPr/>
          <p:nvPr/>
        </p:nvSpPr>
        <p:spPr>
          <a:xfrm>
            <a:off x="8385627" y="3399174"/>
            <a:ext cx="3632200" cy="317500"/>
          </a:xfrm>
          <a:prstGeom prst="rect">
            <a:avLst/>
          </a:prstGeom>
          <a:solidFill>
            <a:sysClr val="window" lastClr="FFFFFF">
              <a:lumMod val="75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Industrials	        	6.18%</a:t>
            </a:r>
            <a:endParaRPr kumimoji="0" lang="en-US" sz="16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30" name="TextBox 29"/>
          <p:cNvSpPr txBox="1"/>
          <p:nvPr/>
        </p:nvSpPr>
        <p:spPr>
          <a:xfrm>
            <a:off x="8385627" y="3716674"/>
            <a:ext cx="3582218" cy="707694"/>
          </a:xfrm>
          <a:prstGeom prst="rect">
            <a:avLst/>
          </a:prstGeom>
          <a:noFill/>
        </p:spPr>
        <p:txBody>
          <a:bodyPr wrap="square" rtlCol="0">
            <a:spAutoFit/>
          </a:bodyPr>
          <a:lstStyle/>
          <a:p>
            <a:r>
              <a:rPr lang="en-US" sz="1333" dirty="0">
                <a:solidFill>
                  <a:prstClr val="black"/>
                </a:solidFill>
                <a:latin typeface="Cambria" panose="02040503050406030204" pitchFamily="18" charset="0"/>
              </a:rPr>
              <a:t>Stanley Black &amp; Decker Inc.	3.29%</a:t>
            </a:r>
          </a:p>
          <a:p>
            <a:r>
              <a:rPr lang="en-US" sz="1333" dirty="0">
                <a:solidFill>
                  <a:prstClr val="black"/>
                </a:solidFill>
                <a:latin typeface="Cambria" panose="02040503050406030204" pitchFamily="18" charset="0"/>
              </a:rPr>
              <a:t>Southwest Airlines		2.24%</a:t>
            </a:r>
          </a:p>
          <a:p>
            <a:r>
              <a:rPr lang="en-US" sz="1333" dirty="0">
                <a:solidFill>
                  <a:prstClr val="black"/>
                </a:solidFill>
                <a:latin typeface="Cambria" panose="02040503050406030204" pitchFamily="18" charset="0"/>
              </a:rPr>
              <a:t>Industrials ETF		0.65%</a:t>
            </a:r>
          </a:p>
        </p:txBody>
      </p:sp>
      <p:sp>
        <p:nvSpPr>
          <p:cNvPr id="31" name="Rectangle 30"/>
          <p:cNvSpPr/>
          <p:nvPr/>
        </p:nvSpPr>
        <p:spPr>
          <a:xfrm>
            <a:off x="188197" y="1485572"/>
            <a:ext cx="3632200" cy="317500"/>
          </a:xfrm>
          <a:prstGeom prst="rect">
            <a:avLst/>
          </a:prstGeom>
          <a:solidFill>
            <a:sysClr val="window" lastClr="FFFFFF">
              <a:lumMod val="65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mbria" panose="02040503050406030204" pitchFamily="18" charset="0"/>
                <a:ea typeface="+mn-ea"/>
                <a:cs typeface="+mn-cs"/>
              </a:rPr>
              <a:t>Information Technology             22.29 %</a:t>
            </a:r>
          </a:p>
        </p:txBody>
      </p:sp>
      <p:sp>
        <p:nvSpPr>
          <p:cNvPr id="32" name="TextBox 31"/>
          <p:cNvSpPr txBox="1"/>
          <p:nvPr/>
        </p:nvSpPr>
        <p:spPr>
          <a:xfrm>
            <a:off x="188198" y="1760393"/>
            <a:ext cx="3632199" cy="2143536"/>
          </a:xfrm>
          <a:prstGeom prst="rect">
            <a:avLst/>
          </a:prstGeom>
          <a:noFill/>
        </p:spPr>
        <p:txBody>
          <a:bodyPr wrap="square" rtlCol="0">
            <a:spAutoFit/>
          </a:bodyPr>
          <a:lstStyle/>
          <a:p>
            <a:r>
              <a:rPr lang="en-US" sz="1333" dirty="0">
                <a:solidFill>
                  <a:prstClr val="black"/>
                </a:solidFill>
                <a:latin typeface="Cambria" panose="02040503050406030204" pitchFamily="18" charset="0"/>
              </a:rPr>
              <a:t>Apple Inc. 			2.03%</a:t>
            </a:r>
          </a:p>
          <a:p>
            <a:r>
              <a:rPr lang="en-US" sz="1333" dirty="0">
                <a:solidFill>
                  <a:prstClr val="black"/>
                </a:solidFill>
                <a:latin typeface="Cambria" panose="02040503050406030204" pitchFamily="18" charset="0"/>
              </a:rPr>
              <a:t>Broadcom, Ltd. 		3.52%</a:t>
            </a:r>
          </a:p>
          <a:p>
            <a:r>
              <a:rPr lang="en-US" sz="1333" dirty="0">
                <a:solidFill>
                  <a:prstClr val="black"/>
                </a:solidFill>
                <a:latin typeface="Cambria" panose="02040503050406030204" pitchFamily="18" charset="0"/>
              </a:rPr>
              <a:t>Cisco			4.22%</a:t>
            </a:r>
          </a:p>
          <a:p>
            <a:r>
              <a:rPr lang="en-US" sz="1333" dirty="0">
                <a:solidFill>
                  <a:prstClr val="black"/>
                </a:solidFill>
                <a:latin typeface="Cambria" panose="02040503050406030204" pitchFamily="18" charset="0"/>
              </a:rPr>
              <a:t>Facebook	            		2.14%</a:t>
            </a:r>
          </a:p>
          <a:p>
            <a:r>
              <a:rPr lang="en-US" sz="1333" dirty="0" err="1">
                <a:solidFill>
                  <a:prstClr val="black"/>
                </a:solidFill>
                <a:latin typeface="Cambria" panose="02040503050406030204" pitchFamily="18" charset="0"/>
              </a:rPr>
              <a:t>Flir</a:t>
            </a:r>
            <a:r>
              <a:rPr lang="en-US" sz="1333" dirty="0">
                <a:solidFill>
                  <a:prstClr val="black"/>
                </a:solidFill>
                <a:latin typeface="Cambria" panose="02040503050406030204" pitchFamily="18" charset="0"/>
              </a:rPr>
              <a:t> Systems, Inc.		2.82%</a:t>
            </a:r>
          </a:p>
          <a:p>
            <a:r>
              <a:rPr lang="en-US" sz="1333" dirty="0">
                <a:solidFill>
                  <a:prstClr val="black"/>
                </a:solidFill>
                <a:latin typeface="Cambria" panose="02040503050406030204" pitchFamily="18" charset="0"/>
              </a:rPr>
              <a:t>Intel Corp		            	2.34%</a:t>
            </a:r>
          </a:p>
          <a:p>
            <a:r>
              <a:rPr lang="en-US" sz="1333" dirty="0">
                <a:solidFill>
                  <a:prstClr val="black"/>
                </a:solidFill>
                <a:latin typeface="Cambria" panose="02040503050406030204" pitchFamily="18" charset="0"/>
              </a:rPr>
              <a:t>Microsoft, Corp.	            	1.92%</a:t>
            </a:r>
          </a:p>
          <a:p>
            <a:r>
              <a:rPr lang="en-US" sz="1333" dirty="0">
                <a:solidFill>
                  <a:prstClr val="black"/>
                </a:solidFill>
                <a:latin typeface="Cambria" panose="02040503050406030204" pitchFamily="18" charset="0"/>
              </a:rPr>
              <a:t>Texas Instruments 		2.16%</a:t>
            </a:r>
          </a:p>
          <a:p>
            <a:r>
              <a:rPr lang="en-US" sz="1333" dirty="0">
                <a:solidFill>
                  <a:prstClr val="black"/>
                </a:solidFill>
                <a:latin typeface="Cambria" panose="02040503050406030204" pitchFamily="18" charset="0"/>
              </a:rPr>
              <a:t>Technology ETF		1.15%            </a:t>
            </a:r>
          </a:p>
          <a:p>
            <a:endParaRPr lang="en-US" sz="1333" dirty="0">
              <a:solidFill>
                <a:prstClr val="black"/>
              </a:solidFill>
              <a:latin typeface="Cambria" panose="02040503050406030204" pitchFamily="18" charset="0"/>
            </a:endParaRPr>
          </a:p>
        </p:txBody>
      </p:sp>
      <p:sp>
        <p:nvSpPr>
          <p:cNvPr id="33" name="Rectangle 29"/>
          <p:cNvSpPr/>
          <p:nvPr/>
        </p:nvSpPr>
        <p:spPr>
          <a:xfrm>
            <a:off x="8385627" y="6066350"/>
            <a:ext cx="3632200" cy="317500"/>
          </a:xfrm>
          <a:prstGeom prst="rect">
            <a:avLst/>
          </a:prstGeom>
          <a:solidFill>
            <a:sysClr val="windowText" lastClr="0000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mbria" panose="02040503050406030204" pitchFamily="18" charset="0"/>
                <a:ea typeface="+mn-ea"/>
                <a:cs typeface="+mn-cs"/>
              </a:rPr>
              <a:t>Cash		       	 0.72%</a:t>
            </a:r>
          </a:p>
        </p:txBody>
      </p:sp>
      <p:sp>
        <p:nvSpPr>
          <p:cNvPr id="34" name="Title 7"/>
          <p:cNvSpPr txBox="1">
            <a:spLocks/>
          </p:cNvSpPr>
          <p:nvPr/>
        </p:nvSpPr>
        <p:spPr bwMode="auto">
          <a:xfrm>
            <a:off x="1141185" y="538167"/>
            <a:ext cx="9956800" cy="740664"/>
          </a:xfrm>
          <a:prstGeom prst="rect">
            <a:avLst/>
          </a:prstGeom>
        </p:spPr>
        <p:txBody>
          <a:bodyPr lIns="121917" tIns="60959" rIns="121917" bIns="60959">
            <a:noAutofit/>
          </a:bodyPr>
          <a:lstStyle/>
          <a:p>
            <a:pPr algn="ctr" defTabSz="1219140">
              <a:spcBef>
                <a:spcPct val="0"/>
              </a:spcBef>
              <a:defRPr/>
            </a:pPr>
            <a:r>
              <a:rPr lang="en-US" sz="3000" b="1" dirty="0">
                <a:solidFill>
                  <a:prstClr val="black"/>
                </a:solidFill>
                <a:latin typeface="Cambria" panose="02040503050406030204" pitchFamily="18" charset="0"/>
              </a:rPr>
              <a:t>Portfolio Allocation</a:t>
            </a:r>
            <a:endParaRPr lang="en-US" sz="3467" dirty="0">
              <a:solidFill>
                <a:srgbClr val="FF0000"/>
              </a:solidFill>
              <a:latin typeface="Cambria" panose="02040503050406030204" pitchFamily="18" charset="0"/>
            </a:endParaRPr>
          </a:p>
        </p:txBody>
      </p:sp>
      <p:graphicFrame>
        <p:nvGraphicFramePr>
          <p:cNvPr id="35" name="Chart 1"/>
          <p:cNvGraphicFramePr/>
          <p:nvPr>
            <p:extLst>
              <p:ext uri="{D42A27DB-BD31-4B8C-83A1-F6EECF244321}">
                <p14:modId xmlns:p14="http://schemas.microsoft.com/office/powerpoint/2010/main" val="3593727366"/>
              </p:ext>
            </p:extLst>
          </p:nvPr>
        </p:nvGraphicFramePr>
        <p:xfrm>
          <a:off x="4190167" y="1055549"/>
          <a:ext cx="4048125" cy="3376295"/>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4"/>
          <p:cNvSpPr txBox="1"/>
          <p:nvPr/>
        </p:nvSpPr>
        <p:spPr>
          <a:xfrm>
            <a:off x="4261920" y="5020651"/>
            <a:ext cx="3904618" cy="1528175"/>
          </a:xfrm>
          <a:prstGeom prst="rect">
            <a:avLst/>
          </a:prstGeom>
          <a:noFill/>
        </p:spPr>
        <p:txBody>
          <a:bodyPr wrap="square" rtlCol="0">
            <a:spAutoFit/>
          </a:bodyPr>
          <a:lstStyle/>
          <a:p>
            <a:r>
              <a:rPr lang="en-US" sz="1333" dirty="0">
                <a:latin typeface="Cambria" panose="02040503050406030204" pitchFamily="18" charset="0"/>
              </a:rPr>
              <a:t>Priceline			4.34%</a:t>
            </a:r>
          </a:p>
          <a:p>
            <a:r>
              <a:rPr lang="en-US" sz="1333" dirty="0">
                <a:latin typeface="Cambria" panose="02040503050406030204" pitchFamily="18" charset="0"/>
              </a:rPr>
              <a:t>Whirlpool Corporation		2.56%</a:t>
            </a:r>
          </a:p>
          <a:p>
            <a:r>
              <a:rPr lang="en-US" sz="1333" dirty="0">
                <a:latin typeface="Cambria" panose="02040503050406030204" pitchFamily="18" charset="0"/>
              </a:rPr>
              <a:t>Time Warner Inc.		2.47%</a:t>
            </a:r>
          </a:p>
          <a:p>
            <a:r>
              <a:rPr lang="en-US" sz="1333" dirty="0">
                <a:latin typeface="Cambria" panose="02040503050406030204" pitchFamily="18" charset="0"/>
              </a:rPr>
              <a:t>Starbucks Corporation  	           	0.02%</a:t>
            </a:r>
          </a:p>
          <a:p>
            <a:r>
              <a:rPr lang="en-US" sz="1333" dirty="0">
                <a:latin typeface="Cambria" panose="02040503050406030204" pitchFamily="18" charset="0"/>
              </a:rPr>
              <a:t>New Media 			2.23%</a:t>
            </a:r>
          </a:p>
          <a:p>
            <a:r>
              <a:rPr lang="en-US" sz="1333" dirty="0">
                <a:latin typeface="Cambria" panose="02040503050406030204" pitchFamily="18" charset="0"/>
              </a:rPr>
              <a:t>Johnson Controls Inc.		1.68%</a:t>
            </a:r>
          </a:p>
          <a:p>
            <a:r>
              <a:rPr lang="en-US" sz="1333" dirty="0">
                <a:latin typeface="Cambria" panose="02040503050406030204" pitchFamily="18" charset="0"/>
              </a:rPr>
              <a:t>Hasbro, Inc. 			1.15%</a:t>
            </a:r>
          </a:p>
        </p:txBody>
      </p:sp>
    </p:spTree>
    <p:extLst>
      <p:ext uri="{BB962C8B-B14F-4D97-AF65-F5344CB8AC3E}">
        <p14:creationId xmlns:p14="http://schemas.microsoft.com/office/powerpoint/2010/main" val="29251043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68100" y="6524625"/>
            <a:ext cx="508000" cy="228600"/>
          </a:xfrm>
        </p:spPr>
        <p:txBody>
          <a:bodyPr/>
          <a:lstStyle/>
          <a:p>
            <a:fld id="{C4C5411A-C02D-49EF-A313-6C2D6A9C6A32}" type="slidenum">
              <a:rPr lang="en-US" smtClean="0">
                <a:solidFill>
                  <a:prstClr val="black"/>
                </a:solidFill>
              </a:rPr>
              <a:pPr/>
              <a:t>58</a:t>
            </a:fld>
            <a:endParaRPr lang="en-US" dirty="0">
              <a:solidFill>
                <a:prstClr val="black"/>
              </a:solidFill>
            </a:endParaRPr>
          </a:p>
        </p:txBody>
      </p:sp>
      <p:sp>
        <p:nvSpPr>
          <p:cNvPr id="3" name="Text Placeholder 7"/>
          <p:cNvSpPr txBox="1">
            <a:spLocks/>
          </p:cNvSpPr>
          <p:nvPr/>
        </p:nvSpPr>
        <p:spPr>
          <a:xfrm>
            <a:off x="5024468" y="1633930"/>
            <a:ext cx="1806729" cy="332131"/>
          </a:xfrm>
          <a:prstGeom prst="rect">
            <a:avLst/>
          </a:prstGeom>
        </p:spPr>
        <p:txBody>
          <a:bodyPr lIns="121917" tIns="60959" rIns="121917" bIns="60959"/>
          <a:lstStyle/>
          <a:p>
            <a:pPr marL="457178" indent="-457178">
              <a:spcBef>
                <a:spcPct val="20000"/>
              </a:spcBef>
              <a:defRPr/>
            </a:pPr>
            <a:r>
              <a:rPr lang="en-US" sz="1067" dirty="0">
                <a:solidFill>
                  <a:prstClr val="black"/>
                </a:solidFill>
                <a:latin typeface="Cambria" charset="0"/>
                <a:ea typeface="Cambria" charset="0"/>
                <a:cs typeface="Cambria" charset="0"/>
              </a:rPr>
              <a:t>As of April 10, 2016</a:t>
            </a:r>
            <a:endParaRPr lang="en-US" sz="1067" dirty="0">
              <a:solidFill>
                <a:prstClr val="black"/>
              </a:solidFill>
              <a:latin typeface="Calibri" panose="020F0502020204030204"/>
            </a:endParaRPr>
          </a:p>
        </p:txBody>
      </p:sp>
      <p:sp>
        <p:nvSpPr>
          <p:cNvPr id="5" name="Title 7"/>
          <p:cNvSpPr txBox="1">
            <a:spLocks/>
          </p:cNvSpPr>
          <p:nvPr/>
        </p:nvSpPr>
        <p:spPr bwMode="auto">
          <a:xfrm>
            <a:off x="955152" y="496652"/>
            <a:ext cx="9956800" cy="740664"/>
          </a:xfrm>
          <a:prstGeom prst="rect">
            <a:avLst/>
          </a:prstGeom>
        </p:spPr>
        <p:txBody>
          <a:bodyPr lIns="121917" tIns="60959" rIns="121917" bIns="60959">
            <a:noAutofit/>
          </a:bodyPr>
          <a:lstStyle/>
          <a:p>
            <a:pPr algn="ctr" defTabSz="1219140">
              <a:spcBef>
                <a:spcPct val="0"/>
              </a:spcBef>
              <a:defRPr/>
            </a:pPr>
            <a:r>
              <a:rPr lang="en-US" sz="3000" b="1" dirty="0">
                <a:solidFill>
                  <a:prstClr val="black"/>
                </a:solidFill>
                <a:latin typeface="Cambria" panose="02040503050406030204" pitchFamily="18" charset="0"/>
              </a:rPr>
              <a:t>Portfolio Allocation </a:t>
            </a:r>
            <a:endParaRPr lang="en-US" sz="3467" dirty="0">
              <a:solidFill>
                <a:srgbClr val="FF0000"/>
              </a:solidFill>
              <a:latin typeface="Cambria" panose="02040503050406030204" pitchFamily="18" charset="0"/>
            </a:endParaRPr>
          </a:p>
        </p:txBody>
      </p:sp>
      <p:sp>
        <p:nvSpPr>
          <p:cNvPr id="6" name="Rectangle 2"/>
          <p:cNvSpPr/>
          <p:nvPr/>
        </p:nvSpPr>
        <p:spPr>
          <a:xfrm>
            <a:off x="3478217" y="1164459"/>
            <a:ext cx="4910667" cy="455083"/>
          </a:xfrm>
          <a:prstGeom prst="rect">
            <a:avLst/>
          </a:prstGeom>
          <a:solidFill>
            <a:srgbClr val="005A3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457178" marR="0" lvl="0" indent="-457178" algn="ctr" defTabSz="1219140" eaLnBrk="1" fontAlgn="auto" latinLnBrk="0" hangingPunct="1">
              <a:lnSpc>
                <a:spcPct val="100000"/>
              </a:lnSpc>
              <a:spcBef>
                <a:spcPct val="20000"/>
              </a:spcBef>
              <a:spcAft>
                <a:spcPts val="0"/>
              </a:spcAft>
              <a:buClrTx/>
              <a:buSzTx/>
              <a:buFontTx/>
              <a:buNone/>
              <a:tabLst/>
              <a:defRPr/>
            </a:pPr>
            <a:r>
              <a:rPr kumimoji="0" lang="en-US" sz="2133" b="1" i="0" u="none" strike="noStrike" kern="0" cap="none" spc="0" normalizeH="0" baseline="0" noProof="0" dirty="0">
                <a:ln>
                  <a:noFill/>
                </a:ln>
                <a:solidFill>
                  <a:prstClr val="white"/>
                </a:solidFill>
                <a:effectLst/>
                <a:uLnTx/>
                <a:uFillTx/>
                <a:latin typeface="Cambria" charset="0"/>
                <a:ea typeface="Cambria" charset="0"/>
                <a:cs typeface="Cambria" charset="0"/>
              </a:rPr>
              <a:t>PORTFOLIO WEIGHTS</a:t>
            </a:r>
          </a:p>
        </p:txBody>
      </p:sp>
      <p:graphicFrame>
        <p:nvGraphicFramePr>
          <p:cNvPr id="7" name="Chart 1"/>
          <p:cNvGraphicFramePr/>
          <p:nvPr>
            <p:extLst>
              <p:ext uri="{D42A27DB-BD31-4B8C-83A1-F6EECF244321}">
                <p14:modId xmlns:p14="http://schemas.microsoft.com/office/powerpoint/2010/main" val="1728719850"/>
              </p:ext>
            </p:extLst>
          </p:nvPr>
        </p:nvGraphicFramePr>
        <p:xfrm>
          <a:off x="1045778" y="2287349"/>
          <a:ext cx="4882055" cy="33041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9"/>
          <p:cNvGraphicFramePr/>
          <p:nvPr>
            <p:extLst>
              <p:ext uri="{D42A27DB-BD31-4B8C-83A1-F6EECF244321}">
                <p14:modId xmlns:p14="http://schemas.microsoft.com/office/powerpoint/2010/main" val="4245592679"/>
              </p:ext>
            </p:extLst>
          </p:nvPr>
        </p:nvGraphicFramePr>
        <p:xfrm>
          <a:off x="5764924" y="2062909"/>
          <a:ext cx="5147028" cy="35285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56811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77625" y="6528284"/>
            <a:ext cx="508000" cy="228600"/>
          </a:xfrm>
        </p:spPr>
        <p:txBody>
          <a:bodyPr/>
          <a:lstStyle/>
          <a:p>
            <a:fld id="{C4C5411A-C02D-49EF-A313-6C2D6A9C6A32}" type="slidenum">
              <a:rPr lang="en-US" smtClean="0">
                <a:solidFill>
                  <a:prstClr val="black"/>
                </a:solidFill>
              </a:rPr>
              <a:pPr/>
              <a:t>59</a:t>
            </a:fld>
            <a:endParaRPr lang="en-US" dirty="0">
              <a:solidFill>
                <a:prstClr val="black"/>
              </a:solidFill>
            </a:endParaRPr>
          </a:p>
        </p:txBody>
      </p:sp>
      <p:sp>
        <p:nvSpPr>
          <p:cNvPr id="3" name="Text Placeholder 7"/>
          <p:cNvSpPr txBox="1">
            <a:spLocks/>
          </p:cNvSpPr>
          <p:nvPr/>
        </p:nvSpPr>
        <p:spPr>
          <a:xfrm>
            <a:off x="5053568" y="1676022"/>
            <a:ext cx="1727328" cy="335548"/>
          </a:xfrm>
          <a:prstGeom prst="rect">
            <a:avLst/>
          </a:prstGeom>
        </p:spPr>
        <p:txBody>
          <a:bodyPr lIns="121917" tIns="60959" rIns="121917" bIns="60959"/>
          <a:lstStyle/>
          <a:p>
            <a:pPr marL="457178" indent="-457178" defTabSz="1219140">
              <a:spcBef>
                <a:spcPct val="20000"/>
              </a:spcBef>
              <a:defRPr/>
            </a:pPr>
            <a:r>
              <a:rPr lang="en-US" sz="1067" dirty="0">
                <a:solidFill>
                  <a:prstClr val="black"/>
                </a:solidFill>
                <a:latin typeface="Cambria" charset="0"/>
                <a:ea typeface="Cambria" charset="0"/>
                <a:cs typeface="Cambria" charset="0"/>
              </a:rPr>
              <a:t>As of April 10, 2016</a:t>
            </a:r>
            <a:endParaRPr lang="en-US" sz="1067" dirty="0">
              <a:solidFill>
                <a:prstClr val="black"/>
              </a:solidFill>
              <a:latin typeface="Calibri" panose="020F0502020204030204"/>
            </a:endParaRPr>
          </a:p>
        </p:txBody>
      </p:sp>
      <p:sp>
        <p:nvSpPr>
          <p:cNvPr id="5" name="Rectangle 2"/>
          <p:cNvSpPr/>
          <p:nvPr/>
        </p:nvSpPr>
        <p:spPr>
          <a:xfrm>
            <a:off x="3910632" y="1220773"/>
            <a:ext cx="4013200" cy="455249"/>
          </a:xfrm>
          <a:prstGeom prst="rect">
            <a:avLst/>
          </a:prstGeom>
          <a:solidFill>
            <a:srgbClr val="005A3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457178" marR="0" lvl="0" indent="-457178" algn="ctr" defTabSz="1219140" eaLnBrk="1" fontAlgn="auto" latinLnBrk="0" hangingPunct="1">
              <a:lnSpc>
                <a:spcPct val="100000"/>
              </a:lnSpc>
              <a:spcBef>
                <a:spcPct val="20000"/>
              </a:spcBef>
              <a:spcAft>
                <a:spcPts val="0"/>
              </a:spcAft>
              <a:buClrTx/>
              <a:buSzTx/>
              <a:buFontTx/>
              <a:buNone/>
              <a:tabLst/>
              <a:defRPr/>
            </a:pPr>
            <a:r>
              <a:rPr kumimoji="0" lang="en-US" sz="2133" b="1" i="0" u="none" strike="noStrike" kern="0" cap="none" spc="0" normalizeH="0" baseline="0" noProof="0" dirty="0">
                <a:ln>
                  <a:noFill/>
                </a:ln>
                <a:solidFill>
                  <a:prstClr val="white"/>
                </a:solidFill>
                <a:effectLst/>
                <a:uLnTx/>
                <a:uFillTx/>
                <a:latin typeface="Cambria" charset="0"/>
                <a:ea typeface="Cambria" charset="0"/>
                <a:cs typeface="Cambria" charset="0"/>
              </a:rPr>
              <a:t>SAP</a:t>
            </a:r>
            <a:r>
              <a:rPr kumimoji="0" lang="en-US" sz="2133" b="1" i="0" u="none" strike="noStrike" kern="0" cap="none" spc="0" normalizeH="0" baseline="0" noProof="0">
                <a:ln>
                  <a:noFill/>
                </a:ln>
                <a:solidFill>
                  <a:prstClr val="white"/>
                </a:solidFill>
                <a:effectLst/>
                <a:uLnTx/>
                <a:uFillTx/>
                <a:latin typeface="Cambria" charset="0"/>
                <a:ea typeface="Cambria" charset="0"/>
                <a:cs typeface="Cambria" charset="0"/>
              </a:rPr>
              <a:t> vs. S&amp;P 500</a:t>
            </a:r>
            <a:endParaRPr kumimoji="0" lang="en-US" sz="2133" b="1" i="0" u="none" strike="noStrike" kern="0" cap="none" spc="0" normalizeH="0" baseline="0" noProof="0" dirty="0">
              <a:ln>
                <a:noFill/>
              </a:ln>
              <a:solidFill>
                <a:prstClr val="white"/>
              </a:solidFill>
              <a:effectLst/>
              <a:uLnTx/>
              <a:uFillTx/>
              <a:latin typeface="Cambria" charset="0"/>
              <a:ea typeface="Cambria" charset="0"/>
              <a:cs typeface="Cambria" charset="0"/>
            </a:endParaRPr>
          </a:p>
        </p:txBody>
      </p:sp>
      <p:sp>
        <p:nvSpPr>
          <p:cNvPr id="6" name="Title 7"/>
          <p:cNvSpPr txBox="1">
            <a:spLocks/>
          </p:cNvSpPr>
          <p:nvPr/>
        </p:nvSpPr>
        <p:spPr bwMode="auto">
          <a:xfrm>
            <a:off x="938833" y="539837"/>
            <a:ext cx="9956800" cy="740664"/>
          </a:xfrm>
          <a:prstGeom prst="rect">
            <a:avLst/>
          </a:prstGeom>
        </p:spPr>
        <p:txBody>
          <a:bodyPr lIns="121917" tIns="60959" rIns="121917" bIns="60959">
            <a:noAutofit/>
          </a:bodyPr>
          <a:lstStyle/>
          <a:p>
            <a:pPr algn="ctr" defTabSz="1219140">
              <a:spcBef>
                <a:spcPct val="0"/>
              </a:spcBef>
              <a:defRPr/>
            </a:pPr>
            <a:r>
              <a:rPr lang="en-US" sz="3000" b="1" dirty="0">
                <a:solidFill>
                  <a:prstClr val="black"/>
                </a:solidFill>
                <a:latin typeface="Cambria" panose="02040503050406030204" pitchFamily="18" charset="0"/>
              </a:rPr>
              <a:t>Sector Allocation</a:t>
            </a:r>
            <a:endParaRPr lang="en-US" sz="3467" dirty="0">
              <a:solidFill>
                <a:srgbClr val="FF0000"/>
              </a:solidFill>
              <a:latin typeface="Cambria" panose="02040503050406030204" pitchFamily="18" charset="0"/>
            </a:endParaRPr>
          </a:p>
        </p:txBody>
      </p:sp>
      <p:graphicFrame>
        <p:nvGraphicFramePr>
          <p:cNvPr id="7" name="Chart 1"/>
          <p:cNvGraphicFramePr>
            <a:graphicFrameLocks/>
          </p:cNvGraphicFramePr>
          <p:nvPr>
            <p:extLst>
              <p:ext uri="{D42A27DB-BD31-4B8C-83A1-F6EECF244321}">
                <p14:modId xmlns:p14="http://schemas.microsoft.com/office/powerpoint/2010/main" val="3065454127"/>
              </p:ext>
            </p:extLst>
          </p:nvPr>
        </p:nvGraphicFramePr>
        <p:xfrm>
          <a:off x="1717827" y="1843796"/>
          <a:ext cx="8398809" cy="47445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5108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7"/>
          <p:cNvSpPr>
            <a:spLocks noGrp="1"/>
          </p:cNvSpPr>
          <p:nvPr>
            <p:ph type="sldNum" sz="quarter" idx="12"/>
          </p:nvPr>
        </p:nvSpPr>
        <p:spPr>
          <a:xfrm>
            <a:off x="11480800" y="6400800"/>
            <a:ext cx="812800" cy="471171"/>
          </a:xfrm>
          <a:prstGeom prst="rect">
            <a:avLst/>
          </a:prstGeom>
        </p:spPr>
        <p:txBody>
          <a:bodyPr anchor="ctr" anchorCtr="0"/>
          <a:lstStyle/>
          <a:p>
            <a:fld id="{C4C5411A-C02D-49EF-A313-6C2D6A9C6A32}" type="slidenum">
              <a:rPr lang="en-US" smtClean="0">
                <a:solidFill>
                  <a:prstClr val="black"/>
                </a:solidFill>
                <a:latin typeface="Cambria" charset="0"/>
                <a:ea typeface="Cambria" charset="0"/>
                <a:cs typeface="Cambria" charset="0"/>
              </a:rPr>
              <a:pPr/>
              <a:t>6</a:t>
            </a:fld>
            <a:endParaRPr lang="en-US" dirty="0">
              <a:solidFill>
                <a:prstClr val="black"/>
              </a:solidFill>
            </a:endParaRPr>
          </a:p>
        </p:txBody>
      </p:sp>
      <p:graphicFrame>
        <p:nvGraphicFramePr>
          <p:cNvPr id="7" name="Diagram 1"/>
          <p:cNvGraphicFramePr/>
          <p:nvPr>
            <p:extLst>
              <p:ext uri="{D42A27DB-BD31-4B8C-83A1-F6EECF244321}">
                <p14:modId xmlns:p14="http://schemas.microsoft.com/office/powerpoint/2010/main" val="8983"/>
              </p:ext>
            </p:extLst>
          </p:nvPr>
        </p:nvGraphicFramePr>
        <p:xfrm>
          <a:off x="266701" y="5816601"/>
          <a:ext cx="11658600" cy="461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a:off x="7131841" y="2478370"/>
            <a:ext cx="3800854" cy="1470942"/>
          </a:xfrm>
        </p:spPr>
        <p:txBody>
          <a:bodyPr/>
          <a:lstStyle/>
          <a:p>
            <a:r>
              <a:rPr lang="en-US" sz="4500">
                <a:latin typeface="Cambria" charset="0"/>
                <a:ea typeface="Cambria" charset="0"/>
                <a:cs typeface="Cambria" charset="0"/>
              </a:rPr>
              <a:t>Economic Conditions</a:t>
            </a:r>
            <a:endParaRPr lang="en-US" sz="4267" dirty="0">
              <a:latin typeface="Calibri"/>
            </a:endParaRPr>
          </a:p>
        </p:txBody>
      </p:sp>
      <p:sp>
        <p:nvSpPr>
          <p:cNvPr id="6" name="Text Placeholder 5"/>
          <p:cNvSpPr>
            <a:spLocks noGrp="1"/>
          </p:cNvSpPr>
          <p:nvPr>
            <p:ph type="body" idx="1"/>
          </p:nvPr>
        </p:nvSpPr>
        <p:spPr>
          <a:xfrm>
            <a:off x="7131841" y="2251318"/>
            <a:ext cx="2058412" cy="454103"/>
          </a:xfrm>
        </p:spPr>
        <p:txBody>
          <a:bodyPr/>
          <a:lstStyle/>
          <a:p>
            <a:r>
              <a:rPr lang="en-US" sz="2500" dirty="0">
                <a:solidFill>
                  <a:srgbClr val="005A3C"/>
                </a:solidFill>
                <a:latin typeface="Cambria" charset="0"/>
                <a:ea typeface="Cambria" charset="0"/>
                <a:cs typeface="Cambria" charset="0"/>
              </a:rPr>
              <a:t>Spring 2016</a:t>
            </a:r>
            <a:endParaRPr lang="en-US" dirty="0">
              <a:latin typeface="Calibri"/>
            </a:endParaRPr>
          </a:p>
        </p:txBody>
      </p:sp>
      <p:pic>
        <p:nvPicPr>
          <p:cNvPr id="12" name="Picture 2" descr="http://www.loyolagreyhounds.com/graphics/LoyolaMD_Ath_BlockL_RGB.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7303" y="840377"/>
            <a:ext cx="4402096" cy="474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816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58575" y="6505575"/>
            <a:ext cx="508000" cy="228600"/>
          </a:xfrm>
        </p:spPr>
        <p:txBody>
          <a:bodyPr/>
          <a:lstStyle/>
          <a:p>
            <a:fld id="{C4C5411A-C02D-49EF-A313-6C2D6A9C6A32}" type="slidenum">
              <a:rPr lang="en-US" smtClean="0">
                <a:solidFill>
                  <a:prstClr val="black"/>
                </a:solidFill>
              </a:rPr>
              <a:pPr/>
              <a:t>60</a:t>
            </a:fld>
            <a:endParaRPr lang="en-US" dirty="0">
              <a:solidFill>
                <a:prstClr val="black"/>
              </a:solidFill>
            </a:endParaRPr>
          </a:p>
        </p:txBody>
      </p:sp>
      <p:sp>
        <p:nvSpPr>
          <p:cNvPr id="3" name="Shape 225"/>
          <p:cNvSpPr txBox="1"/>
          <p:nvPr/>
        </p:nvSpPr>
        <p:spPr>
          <a:xfrm>
            <a:off x="914401" y="685801"/>
            <a:ext cx="9956799" cy="740663"/>
          </a:xfrm>
          <a:prstGeom prst="rect">
            <a:avLst/>
          </a:prstGeom>
          <a:noFill/>
          <a:ln>
            <a:noFill/>
          </a:ln>
        </p:spPr>
        <p:txBody>
          <a:bodyPr lIns="121900" tIns="60967" rIns="121900" bIns="60967" anchor="t" anchorCtr="0">
            <a:noAutofit/>
          </a:bodyPr>
          <a:lstStyle/>
          <a:p>
            <a:pPr algn="ctr">
              <a:buSzPct val="25000"/>
            </a:pPr>
            <a:r>
              <a:rPr lang="en" sz="3000" b="1" dirty="0">
                <a:solidFill>
                  <a:schemeClr val="dk1"/>
                </a:solidFill>
                <a:latin typeface="Cambria"/>
                <a:ea typeface="Cambria"/>
                <a:cs typeface="Cambria"/>
                <a:sym typeface="Cambria"/>
              </a:rPr>
              <a:t>Performance Attribution</a:t>
            </a:r>
          </a:p>
        </p:txBody>
      </p:sp>
      <p:sp>
        <p:nvSpPr>
          <p:cNvPr id="5" name="Shape 226"/>
          <p:cNvSpPr txBox="1"/>
          <p:nvPr/>
        </p:nvSpPr>
        <p:spPr>
          <a:xfrm>
            <a:off x="938832" y="1295400"/>
            <a:ext cx="4165600" cy="228600"/>
          </a:xfrm>
          <a:prstGeom prst="rect">
            <a:avLst/>
          </a:prstGeom>
          <a:noFill/>
          <a:ln>
            <a:noFill/>
          </a:ln>
        </p:spPr>
        <p:txBody>
          <a:bodyPr lIns="121900" tIns="60967" rIns="121900" bIns="60967" anchor="t" anchorCtr="0">
            <a:noAutofit/>
          </a:bodyPr>
          <a:lstStyle/>
          <a:p>
            <a:pPr marL="457189" indent="-457189">
              <a:buSzPct val="25000"/>
            </a:pPr>
            <a:r>
              <a:rPr lang="en" sz="1067">
                <a:solidFill>
                  <a:schemeClr val="dk1"/>
                </a:solidFill>
                <a:latin typeface="Cambria"/>
                <a:ea typeface="Cambria"/>
                <a:cs typeface="Cambria"/>
                <a:sym typeface="Cambria"/>
              </a:rPr>
              <a:t>As of April 27, 2016</a:t>
            </a:r>
          </a:p>
        </p:txBody>
      </p:sp>
      <p:grpSp>
        <p:nvGrpSpPr>
          <p:cNvPr id="6" name="Shape 227"/>
          <p:cNvGrpSpPr/>
          <p:nvPr/>
        </p:nvGrpSpPr>
        <p:grpSpPr>
          <a:xfrm>
            <a:off x="1254445" y="2618041"/>
            <a:ext cx="4009260" cy="3462527"/>
            <a:chOff x="60428" y="0"/>
            <a:chExt cx="4009261" cy="3462527"/>
          </a:xfrm>
        </p:grpSpPr>
        <p:sp>
          <p:nvSpPr>
            <p:cNvPr id="7" name="Shape 228"/>
            <p:cNvSpPr/>
            <p:nvPr/>
          </p:nvSpPr>
          <p:spPr>
            <a:xfrm>
              <a:off x="60428" y="0"/>
              <a:ext cx="3462527" cy="3462527"/>
            </a:xfrm>
            <a:prstGeom prst="triangle">
              <a:avLst>
                <a:gd name="adj" fmla="val 50000"/>
              </a:avLst>
            </a:prstGeom>
            <a:solidFill>
              <a:srgbClr val="005A3C">
                <a:alpha val="85882"/>
              </a:srgbClr>
            </a:solidFill>
            <a:ln w="19050" cap="flat" cmpd="sng">
              <a:solidFill>
                <a:schemeClr val="lt1"/>
              </a:solidFill>
              <a:prstDash val="solid"/>
              <a:miter/>
              <a:headEnd type="none" w="med" len="med"/>
              <a:tailEnd type="none" w="med" len="med"/>
            </a:ln>
          </p:spPr>
          <p:txBody>
            <a:bodyPr lIns="91433" tIns="91433" rIns="91433" bIns="91433" anchor="ctr" anchorCtr="0">
              <a:noAutofit/>
            </a:bodyPr>
            <a:lstStyle/>
            <a:p>
              <a:endParaRPr sz="2400"/>
            </a:p>
          </p:txBody>
        </p:sp>
        <p:sp>
          <p:nvSpPr>
            <p:cNvPr id="8" name="Shape 229"/>
            <p:cNvSpPr/>
            <p:nvPr/>
          </p:nvSpPr>
          <p:spPr>
            <a:xfrm>
              <a:off x="1819046" y="346589"/>
              <a:ext cx="2250643" cy="492328"/>
            </a:xfrm>
            <a:prstGeom prst="roundRect">
              <a:avLst>
                <a:gd name="adj" fmla="val 16667"/>
              </a:avLst>
            </a:prstGeom>
            <a:solidFill>
              <a:srgbClr val="F2F2F2">
                <a:alpha val="89803"/>
              </a:srgbClr>
            </a:solidFill>
            <a:ln w="12700" cap="flat" cmpd="sng">
              <a:solidFill>
                <a:srgbClr val="D8D8D8"/>
              </a:solidFill>
              <a:prstDash val="solid"/>
              <a:miter/>
              <a:headEnd type="none" w="med" len="med"/>
              <a:tailEnd type="none" w="med" len="med"/>
            </a:ln>
          </p:spPr>
          <p:txBody>
            <a:bodyPr lIns="91433" tIns="91433" rIns="91433" bIns="91433" anchor="ctr" anchorCtr="0">
              <a:noAutofit/>
            </a:bodyPr>
            <a:lstStyle/>
            <a:p>
              <a:endParaRPr sz="2400"/>
            </a:p>
          </p:txBody>
        </p:sp>
        <p:sp>
          <p:nvSpPr>
            <p:cNvPr id="9" name="Shape 230"/>
            <p:cNvSpPr txBox="1"/>
            <p:nvPr/>
          </p:nvSpPr>
          <p:spPr>
            <a:xfrm>
              <a:off x="1843078" y="370622"/>
              <a:ext cx="2202576" cy="444262"/>
            </a:xfrm>
            <a:prstGeom prst="rect">
              <a:avLst/>
            </a:prstGeom>
            <a:noFill/>
            <a:ln>
              <a:noFill/>
            </a:ln>
          </p:spPr>
          <p:txBody>
            <a:bodyPr lIns="41900" tIns="41900" rIns="41900" bIns="41900" anchor="ctr" anchorCtr="0">
              <a:noAutofit/>
            </a:bodyPr>
            <a:lstStyle/>
            <a:p>
              <a:pPr algn="ctr">
                <a:lnSpc>
                  <a:spcPct val="90000"/>
                </a:lnSpc>
                <a:buSzPct val="25000"/>
              </a:pPr>
              <a:r>
                <a:rPr lang="en" sz="1067">
                  <a:solidFill>
                    <a:schemeClr val="dk1"/>
                  </a:solidFill>
                  <a:latin typeface="Cambria"/>
                  <a:ea typeface="Cambria"/>
                  <a:cs typeface="Cambria"/>
                  <a:sym typeface="Cambria"/>
                </a:rPr>
                <a:t>SDLP | SeaDrill Partners LLC</a:t>
              </a:r>
            </a:p>
          </p:txBody>
        </p:sp>
        <p:sp>
          <p:nvSpPr>
            <p:cNvPr id="10" name="Shape 231"/>
            <p:cNvSpPr/>
            <p:nvPr/>
          </p:nvSpPr>
          <p:spPr>
            <a:xfrm>
              <a:off x="1819046" y="900459"/>
              <a:ext cx="2250643" cy="492328"/>
            </a:xfrm>
            <a:prstGeom prst="roundRect">
              <a:avLst>
                <a:gd name="adj" fmla="val 16667"/>
              </a:avLst>
            </a:prstGeom>
            <a:solidFill>
              <a:srgbClr val="F2F2F2">
                <a:alpha val="89803"/>
              </a:srgbClr>
            </a:solidFill>
            <a:ln w="12700" cap="flat" cmpd="sng">
              <a:solidFill>
                <a:srgbClr val="D8D8D8"/>
              </a:solidFill>
              <a:prstDash val="solid"/>
              <a:miter/>
              <a:headEnd type="none" w="med" len="med"/>
              <a:tailEnd type="none" w="med" len="med"/>
            </a:ln>
          </p:spPr>
          <p:txBody>
            <a:bodyPr lIns="91433" tIns="91433" rIns="91433" bIns="91433" anchor="ctr" anchorCtr="0">
              <a:noAutofit/>
            </a:bodyPr>
            <a:lstStyle/>
            <a:p>
              <a:endParaRPr sz="2400"/>
            </a:p>
          </p:txBody>
        </p:sp>
        <p:sp>
          <p:nvSpPr>
            <p:cNvPr id="11" name="Shape 232"/>
            <p:cNvSpPr txBox="1"/>
            <p:nvPr/>
          </p:nvSpPr>
          <p:spPr>
            <a:xfrm>
              <a:off x="1843078" y="924492"/>
              <a:ext cx="2202576" cy="444262"/>
            </a:xfrm>
            <a:prstGeom prst="rect">
              <a:avLst/>
            </a:prstGeom>
            <a:noFill/>
            <a:ln>
              <a:noFill/>
            </a:ln>
          </p:spPr>
          <p:txBody>
            <a:bodyPr lIns="41900" tIns="41900" rIns="41900" bIns="41900" anchor="ctr" anchorCtr="0">
              <a:noAutofit/>
            </a:bodyPr>
            <a:lstStyle/>
            <a:p>
              <a:pPr algn="ctr">
                <a:lnSpc>
                  <a:spcPct val="90000"/>
                </a:lnSpc>
                <a:buSzPct val="25000"/>
              </a:pPr>
              <a:r>
                <a:rPr lang="en" sz="1067">
                  <a:solidFill>
                    <a:schemeClr val="dk1"/>
                  </a:solidFill>
                  <a:latin typeface="Cambria"/>
                  <a:ea typeface="Cambria"/>
                  <a:cs typeface="Cambria"/>
                  <a:sym typeface="Cambria"/>
                </a:rPr>
                <a:t>RF | Regions Financial</a:t>
              </a:r>
            </a:p>
          </p:txBody>
        </p:sp>
        <p:sp>
          <p:nvSpPr>
            <p:cNvPr id="12" name="Shape 233"/>
            <p:cNvSpPr/>
            <p:nvPr/>
          </p:nvSpPr>
          <p:spPr>
            <a:xfrm>
              <a:off x="1819046" y="1454329"/>
              <a:ext cx="2250643" cy="492328"/>
            </a:xfrm>
            <a:prstGeom prst="roundRect">
              <a:avLst>
                <a:gd name="adj" fmla="val 16667"/>
              </a:avLst>
            </a:prstGeom>
            <a:solidFill>
              <a:srgbClr val="F2F2F2">
                <a:alpha val="89803"/>
              </a:srgbClr>
            </a:solidFill>
            <a:ln w="12700" cap="flat" cmpd="sng">
              <a:solidFill>
                <a:srgbClr val="D8D8D8"/>
              </a:solidFill>
              <a:prstDash val="solid"/>
              <a:miter/>
              <a:headEnd type="none" w="med" len="med"/>
              <a:tailEnd type="none" w="med" len="med"/>
            </a:ln>
          </p:spPr>
          <p:txBody>
            <a:bodyPr lIns="91433" tIns="91433" rIns="91433" bIns="91433" anchor="ctr" anchorCtr="0">
              <a:noAutofit/>
            </a:bodyPr>
            <a:lstStyle/>
            <a:p>
              <a:endParaRPr sz="2400"/>
            </a:p>
          </p:txBody>
        </p:sp>
        <p:sp>
          <p:nvSpPr>
            <p:cNvPr id="13" name="Shape 234"/>
            <p:cNvSpPr txBox="1"/>
            <p:nvPr/>
          </p:nvSpPr>
          <p:spPr>
            <a:xfrm>
              <a:off x="1843078" y="1478362"/>
              <a:ext cx="2202576" cy="444262"/>
            </a:xfrm>
            <a:prstGeom prst="rect">
              <a:avLst/>
            </a:prstGeom>
            <a:noFill/>
            <a:ln>
              <a:noFill/>
            </a:ln>
          </p:spPr>
          <p:txBody>
            <a:bodyPr lIns="41900" tIns="41900" rIns="41900" bIns="41900" anchor="ctr" anchorCtr="0">
              <a:noAutofit/>
            </a:bodyPr>
            <a:lstStyle/>
            <a:p>
              <a:pPr algn="ctr">
                <a:lnSpc>
                  <a:spcPct val="90000"/>
                </a:lnSpc>
                <a:buSzPct val="25000"/>
              </a:pPr>
              <a:r>
                <a:rPr lang="en" sz="1067">
                  <a:solidFill>
                    <a:schemeClr val="dk1"/>
                  </a:solidFill>
                  <a:latin typeface="Cambria"/>
                  <a:ea typeface="Cambria"/>
                  <a:cs typeface="Cambria"/>
                  <a:sym typeface="Cambria"/>
                </a:rPr>
                <a:t>SWK | Stanley Black &amp; Decker</a:t>
              </a:r>
            </a:p>
          </p:txBody>
        </p:sp>
        <p:sp>
          <p:nvSpPr>
            <p:cNvPr id="14" name="Shape 235"/>
            <p:cNvSpPr/>
            <p:nvPr/>
          </p:nvSpPr>
          <p:spPr>
            <a:xfrm>
              <a:off x="1819046" y="2008198"/>
              <a:ext cx="2250643" cy="492328"/>
            </a:xfrm>
            <a:prstGeom prst="roundRect">
              <a:avLst>
                <a:gd name="adj" fmla="val 16667"/>
              </a:avLst>
            </a:prstGeom>
            <a:solidFill>
              <a:srgbClr val="F2F2F2">
                <a:alpha val="89803"/>
              </a:srgbClr>
            </a:solidFill>
            <a:ln w="12700" cap="flat" cmpd="sng">
              <a:solidFill>
                <a:srgbClr val="D8D8D8"/>
              </a:solidFill>
              <a:prstDash val="solid"/>
              <a:miter/>
              <a:headEnd type="none" w="med" len="med"/>
              <a:tailEnd type="none" w="med" len="med"/>
            </a:ln>
          </p:spPr>
          <p:txBody>
            <a:bodyPr lIns="91433" tIns="91433" rIns="91433" bIns="91433" anchor="ctr" anchorCtr="0">
              <a:noAutofit/>
            </a:bodyPr>
            <a:lstStyle/>
            <a:p>
              <a:endParaRPr sz="2400"/>
            </a:p>
          </p:txBody>
        </p:sp>
        <p:sp>
          <p:nvSpPr>
            <p:cNvPr id="15" name="Shape 236"/>
            <p:cNvSpPr txBox="1"/>
            <p:nvPr/>
          </p:nvSpPr>
          <p:spPr>
            <a:xfrm>
              <a:off x="1843078" y="2032231"/>
              <a:ext cx="2202576" cy="444262"/>
            </a:xfrm>
            <a:prstGeom prst="rect">
              <a:avLst/>
            </a:prstGeom>
            <a:noFill/>
            <a:ln>
              <a:noFill/>
            </a:ln>
          </p:spPr>
          <p:txBody>
            <a:bodyPr lIns="41900" tIns="41900" rIns="41900" bIns="41900" anchor="ctr" anchorCtr="0">
              <a:noAutofit/>
            </a:bodyPr>
            <a:lstStyle/>
            <a:p>
              <a:pPr algn="ctr">
                <a:lnSpc>
                  <a:spcPct val="90000"/>
                </a:lnSpc>
                <a:buSzPct val="25000"/>
              </a:pPr>
              <a:r>
                <a:rPr lang="en" sz="1067">
                  <a:solidFill>
                    <a:schemeClr val="dk1"/>
                  </a:solidFill>
                  <a:latin typeface="Cambria"/>
                  <a:ea typeface="Cambria"/>
                  <a:cs typeface="Cambria"/>
                  <a:sym typeface="Cambria"/>
                </a:rPr>
                <a:t>HAS | Hasbro, Inc.</a:t>
              </a:r>
            </a:p>
          </p:txBody>
        </p:sp>
        <p:sp>
          <p:nvSpPr>
            <p:cNvPr id="16" name="Shape 237"/>
            <p:cNvSpPr/>
            <p:nvPr/>
          </p:nvSpPr>
          <p:spPr>
            <a:xfrm>
              <a:off x="1819046" y="2562066"/>
              <a:ext cx="2250643" cy="492328"/>
            </a:xfrm>
            <a:prstGeom prst="roundRect">
              <a:avLst>
                <a:gd name="adj" fmla="val 16667"/>
              </a:avLst>
            </a:prstGeom>
            <a:solidFill>
              <a:srgbClr val="F2F2F2">
                <a:alpha val="89803"/>
              </a:srgbClr>
            </a:solidFill>
            <a:ln w="12700" cap="flat" cmpd="sng">
              <a:solidFill>
                <a:srgbClr val="D8D8D8"/>
              </a:solidFill>
              <a:prstDash val="solid"/>
              <a:miter/>
              <a:headEnd type="none" w="med" len="med"/>
              <a:tailEnd type="none" w="med" len="med"/>
            </a:ln>
          </p:spPr>
          <p:txBody>
            <a:bodyPr lIns="91433" tIns="91433" rIns="91433" bIns="91433" anchor="ctr" anchorCtr="0">
              <a:noAutofit/>
            </a:bodyPr>
            <a:lstStyle/>
            <a:p>
              <a:endParaRPr sz="2400"/>
            </a:p>
          </p:txBody>
        </p:sp>
        <p:sp>
          <p:nvSpPr>
            <p:cNvPr id="17" name="Shape 238"/>
            <p:cNvSpPr txBox="1"/>
            <p:nvPr/>
          </p:nvSpPr>
          <p:spPr>
            <a:xfrm>
              <a:off x="1843078" y="2586100"/>
              <a:ext cx="2202576" cy="444262"/>
            </a:xfrm>
            <a:prstGeom prst="rect">
              <a:avLst/>
            </a:prstGeom>
            <a:noFill/>
            <a:ln>
              <a:noFill/>
            </a:ln>
          </p:spPr>
          <p:txBody>
            <a:bodyPr lIns="41900" tIns="41900" rIns="41900" bIns="41900" anchor="ctr" anchorCtr="0">
              <a:noAutofit/>
            </a:bodyPr>
            <a:lstStyle/>
            <a:p>
              <a:pPr algn="ctr">
                <a:lnSpc>
                  <a:spcPct val="90000"/>
                </a:lnSpc>
                <a:buSzPct val="25000"/>
              </a:pPr>
              <a:r>
                <a:rPr lang="en" sz="1067">
                  <a:solidFill>
                    <a:schemeClr val="dk1"/>
                  </a:solidFill>
                  <a:latin typeface="Cambria"/>
                  <a:ea typeface="Cambria"/>
                  <a:cs typeface="Cambria"/>
                  <a:sym typeface="Cambria"/>
                </a:rPr>
                <a:t>AVGO | Broadcom, Ltd.</a:t>
              </a:r>
            </a:p>
          </p:txBody>
        </p:sp>
      </p:grpSp>
      <p:sp>
        <p:nvSpPr>
          <p:cNvPr id="18" name="Shape 239"/>
          <p:cNvSpPr txBox="1"/>
          <p:nvPr/>
        </p:nvSpPr>
        <p:spPr>
          <a:xfrm>
            <a:off x="745067" y="1880759"/>
            <a:ext cx="4939807" cy="420563"/>
          </a:xfrm>
          <a:prstGeom prst="rect">
            <a:avLst/>
          </a:prstGeom>
          <a:solidFill>
            <a:srgbClr val="D8D8D8"/>
          </a:solidFill>
          <a:ln>
            <a:noFill/>
          </a:ln>
        </p:spPr>
        <p:txBody>
          <a:bodyPr lIns="91433" tIns="45700" rIns="91433" bIns="45700" anchor="t" anchorCtr="0">
            <a:noAutofit/>
          </a:bodyPr>
          <a:lstStyle/>
          <a:p>
            <a:pPr algn="ctr">
              <a:buSzPct val="25000"/>
            </a:pPr>
            <a:r>
              <a:rPr lang="en" sz="2133" b="1" dirty="0">
                <a:solidFill>
                  <a:srgbClr val="005A3C"/>
                </a:solidFill>
                <a:latin typeface="Cambria"/>
                <a:ea typeface="Cambria"/>
                <a:cs typeface="Cambria"/>
                <a:sym typeface="Cambria"/>
              </a:rPr>
              <a:t>TOP OUTPERFORMERS</a:t>
            </a:r>
            <a:endParaRPr lang="en" sz="2133" b="1">
              <a:solidFill>
                <a:srgbClr val="436C3C"/>
              </a:solidFill>
              <a:latin typeface="Cambria"/>
              <a:ea typeface="Cambria"/>
              <a:cs typeface="Cambria"/>
              <a:sym typeface="Cambria"/>
            </a:endParaRPr>
          </a:p>
        </p:txBody>
      </p:sp>
      <p:sp>
        <p:nvSpPr>
          <p:cNvPr id="19" name="Shape 240"/>
          <p:cNvSpPr txBox="1"/>
          <p:nvPr/>
        </p:nvSpPr>
        <p:spPr>
          <a:xfrm>
            <a:off x="6197601" y="1880759"/>
            <a:ext cx="4934295" cy="420563"/>
          </a:xfrm>
          <a:prstGeom prst="rect">
            <a:avLst/>
          </a:prstGeom>
          <a:solidFill>
            <a:srgbClr val="D8D8D8"/>
          </a:solidFill>
          <a:ln>
            <a:noFill/>
          </a:ln>
        </p:spPr>
        <p:txBody>
          <a:bodyPr lIns="91433" tIns="45700" rIns="91433" bIns="45700" anchor="t" anchorCtr="0">
            <a:noAutofit/>
          </a:bodyPr>
          <a:lstStyle/>
          <a:p>
            <a:pPr algn="ctr">
              <a:buSzPct val="25000"/>
            </a:pPr>
            <a:r>
              <a:rPr lang="en" sz="2133" b="1">
                <a:solidFill>
                  <a:srgbClr val="C00000"/>
                </a:solidFill>
                <a:latin typeface="Cambria"/>
                <a:ea typeface="Cambria"/>
                <a:cs typeface="Cambria"/>
                <a:sym typeface="Cambria"/>
              </a:rPr>
              <a:t>TOP UNDERPERFORMERS</a:t>
            </a:r>
          </a:p>
        </p:txBody>
      </p:sp>
      <p:grpSp>
        <p:nvGrpSpPr>
          <p:cNvPr id="20" name="Shape 241"/>
          <p:cNvGrpSpPr/>
          <p:nvPr/>
        </p:nvGrpSpPr>
        <p:grpSpPr>
          <a:xfrm>
            <a:off x="6849392" y="2651051"/>
            <a:ext cx="4067264" cy="3459124"/>
            <a:chOff x="30378" y="0"/>
            <a:chExt cx="4067265" cy="3459125"/>
          </a:xfrm>
        </p:grpSpPr>
        <p:sp>
          <p:nvSpPr>
            <p:cNvPr id="21" name="Shape 242"/>
            <p:cNvSpPr/>
            <p:nvPr/>
          </p:nvSpPr>
          <p:spPr>
            <a:xfrm rot="10800000">
              <a:off x="30378" y="0"/>
              <a:ext cx="3459125" cy="3459125"/>
            </a:xfrm>
            <a:prstGeom prst="triangle">
              <a:avLst>
                <a:gd name="adj" fmla="val 50000"/>
              </a:avLst>
            </a:prstGeom>
            <a:solidFill>
              <a:srgbClr val="C00000">
                <a:alpha val="85882"/>
              </a:srgbClr>
            </a:solidFill>
            <a:ln w="19050" cap="flat" cmpd="sng">
              <a:solidFill>
                <a:schemeClr val="lt1"/>
              </a:solidFill>
              <a:prstDash val="solid"/>
              <a:miter/>
              <a:headEnd type="none" w="med" len="med"/>
              <a:tailEnd type="none" w="med" len="med"/>
            </a:ln>
          </p:spPr>
          <p:txBody>
            <a:bodyPr lIns="91433" tIns="91433" rIns="91433" bIns="91433" anchor="ctr" anchorCtr="0">
              <a:noAutofit/>
            </a:bodyPr>
            <a:lstStyle/>
            <a:p>
              <a:endParaRPr sz="2400"/>
            </a:p>
          </p:txBody>
        </p:sp>
        <p:sp>
          <p:nvSpPr>
            <p:cNvPr id="22" name="Shape 243"/>
            <p:cNvSpPr/>
            <p:nvPr/>
          </p:nvSpPr>
          <p:spPr>
            <a:xfrm>
              <a:off x="1726459" y="346250"/>
              <a:ext cx="2370047" cy="491843"/>
            </a:xfrm>
            <a:prstGeom prst="roundRect">
              <a:avLst>
                <a:gd name="adj" fmla="val 16667"/>
              </a:avLst>
            </a:prstGeom>
            <a:solidFill>
              <a:srgbClr val="F2F2F2">
                <a:alpha val="89803"/>
              </a:srgbClr>
            </a:solidFill>
            <a:ln w="12700" cap="flat" cmpd="sng">
              <a:solidFill>
                <a:srgbClr val="D8D8D8"/>
              </a:solidFill>
              <a:prstDash val="solid"/>
              <a:miter/>
              <a:headEnd type="none" w="med" len="med"/>
              <a:tailEnd type="none" w="med" len="med"/>
            </a:ln>
          </p:spPr>
          <p:txBody>
            <a:bodyPr lIns="91433" tIns="91433" rIns="91433" bIns="91433" anchor="ctr" anchorCtr="0">
              <a:noAutofit/>
            </a:bodyPr>
            <a:lstStyle/>
            <a:p>
              <a:endParaRPr sz="2400"/>
            </a:p>
          </p:txBody>
        </p:sp>
        <p:sp>
          <p:nvSpPr>
            <p:cNvPr id="23" name="Shape 244"/>
            <p:cNvSpPr txBox="1"/>
            <p:nvPr/>
          </p:nvSpPr>
          <p:spPr>
            <a:xfrm>
              <a:off x="1750469" y="370260"/>
              <a:ext cx="2322028" cy="443824"/>
            </a:xfrm>
            <a:prstGeom prst="rect">
              <a:avLst/>
            </a:prstGeom>
            <a:noFill/>
            <a:ln>
              <a:noFill/>
            </a:ln>
          </p:spPr>
          <p:txBody>
            <a:bodyPr lIns="41900" tIns="41900" rIns="41900" bIns="41900" anchor="ctr" anchorCtr="0">
              <a:noAutofit/>
            </a:bodyPr>
            <a:lstStyle/>
            <a:p>
              <a:pPr algn="ctr">
                <a:lnSpc>
                  <a:spcPct val="90000"/>
                </a:lnSpc>
                <a:buSzPct val="25000"/>
              </a:pPr>
              <a:r>
                <a:rPr lang="en" sz="1067">
                  <a:solidFill>
                    <a:schemeClr val="dk1"/>
                  </a:solidFill>
                  <a:latin typeface="Cambria"/>
                  <a:ea typeface="Cambria"/>
                  <a:cs typeface="Cambria"/>
                  <a:sym typeface="Cambria"/>
                </a:rPr>
                <a:t>SCMP | Sucampo Pharmaceuticals, Inc.</a:t>
              </a:r>
            </a:p>
          </p:txBody>
        </p:sp>
        <p:sp>
          <p:nvSpPr>
            <p:cNvPr id="24" name="Shape 245"/>
            <p:cNvSpPr/>
            <p:nvPr/>
          </p:nvSpPr>
          <p:spPr>
            <a:xfrm>
              <a:off x="1725325" y="899575"/>
              <a:ext cx="2372318" cy="491843"/>
            </a:xfrm>
            <a:prstGeom prst="roundRect">
              <a:avLst>
                <a:gd name="adj" fmla="val 16667"/>
              </a:avLst>
            </a:prstGeom>
            <a:solidFill>
              <a:srgbClr val="F2F2F2">
                <a:alpha val="89803"/>
              </a:srgbClr>
            </a:solidFill>
            <a:ln w="12700" cap="flat" cmpd="sng">
              <a:solidFill>
                <a:srgbClr val="D8D8D8"/>
              </a:solidFill>
              <a:prstDash val="solid"/>
              <a:miter/>
              <a:headEnd type="none" w="med" len="med"/>
              <a:tailEnd type="none" w="med" len="med"/>
            </a:ln>
          </p:spPr>
          <p:txBody>
            <a:bodyPr lIns="91433" tIns="91433" rIns="91433" bIns="91433" anchor="ctr" anchorCtr="0">
              <a:noAutofit/>
            </a:bodyPr>
            <a:lstStyle/>
            <a:p>
              <a:endParaRPr sz="2400"/>
            </a:p>
          </p:txBody>
        </p:sp>
        <p:sp>
          <p:nvSpPr>
            <p:cNvPr id="25" name="Shape 246"/>
            <p:cNvSpPr txBox="1"/>
            <p:nvPr/>
          </p:nvSpPr>
          <p:spPr>
            <a:xfrm>
              <a:off x="1749334" y="923584"/>
              <a:ext cx="2324298" cy="443824"/>
            </a:xfrm>
            <a:prstGeom prst="rect">
              <a:avLst/>
            </a:prstGeom>
            <a:noFill/>
            <a:ln>
              <a:noFill/>
            </a:ln>
          </p:spPr>
          <p:txBody>
            <a:bodyPr lIns="41900" tIns="41900" rIns="41900" bIns="41900" anchor="ctr" anchorCtr="0">
              <a:noAutofit/>
            </a:bodyPr>
            <a:lstStyle/>
            <a:p>
              <a:pPr algn="ctr">
                <a:lnSpc>
                  <a:spcPct val="90000"/>
                </a:lnSpc>
                <a:buSzPct val="25000"/>
              </a:pPr>
              <a:r>
                <a:rPr lang="en" sz="1067">
                  <a:solidFill>
                    <a:schemeClr val="dk1"/>
                  </a:solidFill>
                  <a:latin typeface="Cambria"/>
                  <a:ea typeface="Cambria"/>
                  <a:cs typeface="Cambria"/>
                  <a:sym typeface="Cambria"/>
                </a:rPr>
                <a:t>AAPL | Apple Inc.</a:t>
              </a:r>
            </a:p>
          </p:txBody>
        </p:sp>
        <p:sp>
          <p:nvSpPr>
            <p:cNvPr id="26" name="Shape 247"/>
            <p:cNvSpPr/>
            <p:nvPr/>
          </p:nvSpPr>
          <p:spPr>
            <a:xfrm>
              <a:off x="1746921" y="1452900"/>
              <a:ext cx="2329126" cy="491843"/>
            </a:xfrm>
            <a:prstGeom prst="roundRect">
              <a:avLst>
                <a:gd name="adj" fmla="val 16667"/>
              </a:avLst>
            </a:prstGeom>
            <a:solidFill>
              <a:srgbClr val="F2F2F2">
                <a:alpha val="89803"/>
              </a:srgbClr>
            </a:solidFill>
            <a:ln w="12700" cap="flat" cmpd="sng">
              <a:solidFill>
                <a:srgbClr val="D8D8D8"/>
              </a:solidFill>
              <a:prstDash val="solid"/>
              <a:miter/>
              <a:headEnd type="none" w="med" len="med"/>
              <a:tailEnd type="none" w="med" len="med"/>
            </a:ln>
          </p:spPr>
          <p:txBody>
            <a:bodyPr lIns="91433" tIns="91433" rIns="91433" bIns="91433" anchor="ctr" anchorCtr="0">
              <a:noAutofit/>
            </a:bodyPr>
            <a:lstStyle/>
            <a:p>
              <a:endParaRPr sz="2400"/>
            </a:p>
          </p:txBody>
        </p:sp>
        <p:sp>
          <p:nvSpPr>
            <p:cNvPr id="27" name="Shape 248"/>
            <p:cNvSpPr txBox="1"/>
            <p:nvPr/>
          </p:nvSpPr>
          <p:spPr>
            <a:xfrm>
              <a:off x="1770931" y="1476909"/>
              <a:ext cx="2281107" cy="443824"/>
            </a:xfrm>
            <a:prstGeom prst="rect">
              <a:avLst/>
            </a:prstGeom>
            <a:noFill/>
            <a:ln>
              <a:noFill/>
            </a:ln>
          </p:spPr>
          <p:txBody>
            <a:bodyPr lIns="41900" tIns="41900" rIns="41900" bIns="41900" anchor="ctr" anchorCtr="0">
              <a:noAutofit/>
            </a:bodyPr>
            <a:lstStyle/>
            <a:p>
              <a:pPr algn="ctr">
                <a:lnSpc>
                  <a:spcPct val="90000"/>
                </a:lnSpc>
                <a:buSzPct val="25000"/>
              </a:pPr>
              <a:r>
                <a:rPr lang="en" sz="1067">
                  <a:solidFill>
                    <a:schemeClr val="dk1"/>
                  </a:solidFill>
                  <a:latin typeface="Cambria"/>
                  <a:ea typeface="Cambria"/>
                  <a:cs typeface="Cambria"/>
                  <a:sym typeface="Cambria"/>
                </a:rPr>
                <a:t>GILD |Gilead Sciences Inc.</a:t>
              </a:r>
            </a:p>
          </p:txBody>
        </p:sp>
        <p:sp>
          <p:nvSpPr>
            <p:cNvPr id="28" name="Shape 249"/>
            <p:cNvSpPr/>
            <p:nvPr/>
          </p:nvSpPr>
          <p:spPr>
            <a:xfrm>
              <a:off x="1746921" y="2006224"/>
              <a:ext cx="2329126" cy="491843"/>
            </a:xfrm>
            <a:prstGeom prst="roundRect">
              <a:avLst>
                <a:gd name="adj" fmla="val 16667"/>
              </a:avLst>
            </a:prstGeom>
            <a:solidFill>
              <a:srgbClr val="F2F2F2">
                <a:alpha val="89803"/>
              </a:srgbClr>
            </a:solidFill>
            <a:ln w="12700" cap="flat" cmpd="sng">
              <a:solidFill>
                <a:srgbClr val="D8D8D8"/>
              </a:solidFill>
              <a:prstDash val="solid"/>
              <a:miter/>
              <a:headEnd type="none" w="med" len="med"/>
              <a:tailEnd type="none" w="med" len="med"/>
            </a:ln>
          </p:spPr>
          <p:txBody>
            <a:bodyPr lIns="91433" tIns="91433" rIns="91433" bIns="91433" anchor="ctr" anchorCtr="0">
              <a:noAutofit/>
            </a:bodyPr>
            <a:lstStyle/>
            <a:p>
              <a:endParaRPr sz="2400"/>
            </a:p>
          </p:txBody>
        </p:sp>
        <p:sp>
          <p:nvSpPr>
            <p:cNvPr id="29" name="Shape 250"/>
            <p:cNvSpPr txBox="1"/>
            <p:nvPr/>
          </p:nvSpPr>
          <p:spPr>
            <a:xfrm>
              <a:off x="1770931" y="2030233"/>
              <a:ext cx="2281107" cy="443824"/>
            </a:xfrm>
            <a:prstGeom prst="rect">
              <a:avLst/>
            </a:prstGeom>
            <a:noFill/>
            <a:ln>
              <a:noFill/>
            </a:ln>
          </p:spPr>
          <p:txBody>
            <a:bodyPr lIns="41900" tIns="41900" rIns="41900" bIns="41900" anchor="ctr" anchorCtr="0">
              <a:noAutofit/>
            </a:bodyPr>
            <a:lstStyle/>
            <a:p>
              <a:pPr algn="ctr">
                <a:lnSpc>
                  <a:spcPct val="90000"/>
                </a:lnSpc>
                <a:buSzPct val="25000"/>
              </a:pPr>
              <a:r>
                <a:rPr lang="en" sz="1067">
                  <a:solidFill>
                    <a:schemeClr val="dk1"/>
                  </a:solidFill>
                  <a:latin typeface="Cambria"/>
                  <a:ea typeface="Cambria"/>
                  <a:cs typeface="Cambria"/>
                  <a:sym typeface="Cambria"/>
                </a:rPr>
                <a:t>MET | MetLife, Inc.</a:t>
              </a:r>
            </a:p>
          </p:txBody>
        </p:sp>
        <p:sp>
          <p:nvSpPr>
            <p:cNvPr id="30" name="Shape 251"/>
            <p:cNvSpPr/>
            <p:nvPr/>
          </p:nvSpPr>
          <p:spPr>
            <a:xfrm>
              <a:off x="1787268" y="2559549"/>
              <a:ext cx="2248431" cy="491843"/>
            </a:xfrm>
            <a:prstGeom prst="roundRect">
              <a:avLst>
                <a:gd name="adj" fmla="val 16667"/>
              </a:avLst>
            </a:prstGeom>
            <a:solidFill>
              <a:srgbClr val="F2F2F2">
                <a:alpha val="89803"/>
              </a:srgbClr>
            </a:solidFill>
            <a:ln w="12700" cap="flat" cmpd="sng">
              <a:solidFill>
                <a:srgbClr val="D8D8D8"/>
              </a:solidFill>
              <a:prstDash val="solid"/>
              <a:miter/>
              <a:headEnd type="none" w="med" len="med"/>
              <a:tailEnd type="none" w="med" len="med"/>
            </a:ln>
          </p:spPr>
          <p:txBody>
            <a:bodyPr lIns="91433" tIns="91433" rIns="91433" bIns="91433" anchor="ctr" anchorCtr="0">
              <a:noAutofit/>
            </a:bodyPr>
            <a:lstStyle/>
            <a:p>
              <a:endParaRPr sz="2400"/>
            </a:p>
          </p:txBody>
        </p:sp>
        <p:sp>
          <p:nvSpPr>
            <p:cNvPr id="31" name="Shape 252"/>
            <p:cNvSpPr txBox="1"/>
            <p:nvPr/>
          </p:nvSpPr>
          <p:spPr>
            <a:xfrm>
              <a:off x="1811278" y="2583558"/>
              <a:ext cx="2200410" cy="443824"/>
            </a:xfrm>
            <a:prstGeom prst="rect">
              <a:avLst/>
            </a:prstGeom>
            <a:noFill/>
            <a:ln>
              <a:noFill/>
            </a:ln>
          </p:spPr>
          <p:txBody>
            <a:bodyPr lIns="41900" tIns="41900" rIns="41900" bIns="41900" anchor="ctr" anchorCtr="0">
              <a:noAutofit/>
            </a:bodyPr>
            <a:lstStyle/>
            <a:p>
              <a:pPr algn="ctr">
                <a:lnSpc>
                  <a:spcPct val="90000"/>
                </a:lnSpc>
                <a:buSzPct val="25000"/>
              </a:pPr>
              <a:r>
                <a:rPr lang="en" sz="1067">
                  <a:solidFill>
                    <a:schemeClr val="dk1"/>
                  </a:solidFill>
                  <a:latin typeface="Cambria"/>
                  <a:ea typeface="Cambria"/>
                  <a:cs typeface="Cambria"/>
                  <a:sym typeface="Cambria"/>
                </a:rPr>
                <a:t>NEWM | New Media </a:t>
              </a:r>
            </a:p>
          </p:txBody>
        </p:sp>
      </p:grpSp>
    </p:spTree>
    <p:extLst>
      <p:ext uri="{BB962C8B-B14F-4D97-AF65-F5344CB8AC3E}">
        <p14:creationId xmlns:p14="http://schemas.microsoft.com/office/powerpoint/2010/main" val="20545725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77625" y="6496050"/>
            <a:ext cx="508000" cy="228600"/>
          </a:xfrm>
        </p:spPr>
        <p:txBody>
          <a:bodyPr/>
          <a:lstStyle/>
          <a:p>
            <a:fld id="{C4C5411A-C02D-49EF-A313-6C2D6A9C6A32}" type="slidenum">
              <a:rPr lang="en-US" smtClean="0">
                <a:solidFill>
                  <a:prstClr val="black"/>
                </a:solidFill>
              </a:rPr>
              <a:pPr/>
              <a:t>61</a:t>
            </a:fld>
            <a:endParaRPr lang="en-US" dirty="0">
              <a:solidFill>
                <a:prstClr val="black"/>
              </a:solidFill>
            </a:endParaRPr>
          </a:p>
        </p:txBody>
      </p:sp>
      <p:sp>
        <p:nvSpPr>
          <p:cNvPr id="3" name="Shape 257"/>
          <p:cNvSpPr txBox="1"/>
          <p:nvPr/>
        </p:nvSpPr>
        <p:spPr>
          <a:xfrm>
            <a:off x="346360" y="589636"/>
            <a:ext cx="10363200" cy="1362075"/>
          </a:xfrm>
          <a:prstGeom prst="rect">
            <a:avLst/>
          </a:prstGeom>
          <a:noFill/>
          <a:ln>
            <a:noFill/>
          </a:ln>
        </p:spPr>
        <p:txBody>
          <a:bodyPr lIns="121900" tIns="60967" rIns="121900" bIns="60967" anchor="t" anchorCtr="0">
            <a:noAutofit/>
          </a:bodyPr>
          <a:lstStyle/>
          <a:p>
            <a:pPr>
              <a:lnSpc>
                <a:spcPct val="95000"/>
              </a:lnSpc>
              <a:buClr>
                <a:prstClr val="black"/>
              </a:buClr>
              <a:buSzPct val="25000"/>
            </a:pPr>
            <a:r>
              <a:rPr lang="en" sz="3000" b="1" dirty="0">
                <a:solidFill>
                  <a:prstClr val="black"/>
                </a:solidFill>
                <a:latin typeface="Cambria"/>
                <a:ea typeface="Cambria"/>
                <a:cs typeface="Cambria"/>
                <a:sym typeface="Cambria"/>
              </a:rPr>
              <a:t>TOP OUTPERFORMERS</a:t>
            </a:r>
            <a:endParaRPr lang="en" sz="4267">
              <a:solidFill>
                <a:prstClr val="black"/>
              </a:solidFill>
              <a:latin typeface="Cambria"/>
              <a:ea typeface="Cambria"/>
              <a:cs typeface="Cambria"/>
              <a:sym typeface="Cambria"/>
            </a:endParaRPr>
          </a:p>
        </p:txBody>
      </p:sp>
      <p:grpSp>
        <p:nvGrpSpPr>
          <p:cNvPr id="5" name="Shape 258"/>
          <p:cNvGrpSpPr/>
          <p:nvPr/>
        </p:nvGrpSpPr>
        <p:grpSpPr>
          <a:xfrm>
            <a:off x="1242288" y="2127838"/>
            <a:ext cx="8908472" cy="3840767"/>
            <a:chOff x="0" y="1406"/>
            <a:chExt cx="8908472" cy="3840767"/>
          </a:xfrm>
        </p:grpSpPr>
        <p:sp>
          <p:nvSpPr>
            <p:cNvPr id="6" name="Shape 259"/>
            <p:cNvSpPr/>
            <p:nvPr/>
          </p:nvSpPr>
          <p:spPr>
            <a:xfrm>
              <a:off x="1459705" y="2399725"/>
              <a:ext cx="1680138" cy="1442448"/>
            </a:xfrm>
            <a:prstGeom prst="hexagon">
              <a:avLst>
                <a:gd name="adj" fmla="val 25000"/>
                <a:gd name="vf" fmla="val 115470"/>
              </a:avLst>
            </a:prstGeom>
            <a:solidFill>
              <a:srgbClr val="005A3C"/>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7" name="Shape 260"/>
            <p:cNvSpPr txBox="1"/>
            <p:nvPr/>
          </p:nvSpPr>
          <p:spPr>
            <a:xfrm>
              <a:off x="1719922" y="2623128"/>
              <a:ext cx="1159706" cy="995641"/>
            </a:xfrm>
            <a:prstGeom prst="rect">
              <a:avLst/>
            </a:prstGeom>
            <a:noFill/>
            <a:ln>
              <a:noFill/>
            </a:ln>
          </p:spPr>
          <p:txBody>
            <a:bodyPr lIns="0" tIns="17767" rIns="0" bIns="177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SeaDrill</a:t>
              </a:r>
            </a:p>
          </p:txBody>
        </p:sp>
        <p:sp>
          <p:nvSpPr>
            <p:cNvPr id="8" name="Shape 261"/>
            <p:cNvSpPr/>
            <p:nvPr/>
          </p:nvSpPr>
          <p:spPr>
            <a:xfrm>
              <a:off x="1485933" y="3043333"/>
              <a:ext cx="195985" cy="168930"/>
            </a:xfrm>
            <a:prstGeom prst="hexagon">
              <a:avLst>
                <a:gd name="adj" fmla="val 25000"/>
                <a:gd name="vf" fmla="val 115470"/>
              </a:avLst>
            </a:prstGeom>
            <a:solidFill>
              <a:sysClr val="window" lastClr="FFFFFF"/>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9" name="Shape 262"/>
            <p:cNvSpPr/>
            <p:nvPr/>
          </p:nvSpPr>
          <p:spPr>
            <a:xfrm>
              <a:off x="0" y="1600883"/>
              <a:ext cx="1680138" cy="1442448"/>
            </a:xfrm>
            <a:prstGeom prst="hexagon">
              <a:avLst>
                <a:gd name="adj" fmla="val 25000"/>
                <a:gd name="vf" fmla="val 115470"/>
              </a:avLst>
            </a:prstGeom>
            <a:blipFill dpi="0" rotWithShape="1">
              <a:blip r:embed="rId2"/>
              <a:srcRect/>
              <a:stretch>
                <a:fillRect l="-1000" r="-2000"/>
              </a:stretch>
            </a:blip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0" name="Shape 263"/>
            <p:cNvSpPr/>
            <p:nvPr/>
          </p:nvSpPr>
          <p:spPr>
            <a:xfrm>
              <a:off x="1150974" y="2851748"/>
              <a:ext cx="195985" cy="168930"/>
            </a:xfrm>
            <a:prstGeom prst="hexagon">
              <a:avLst>
                <a:gd name="adj" fmla="val 25000"/>
                <a:gd name="vf" fmla="val 115470"/>
              </a:avLst>
            </a:prstGeom>
            <a:solidFill>
              <a:sysClr val="window" lastClr="FFFFFF"/>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1" name="Shape 264"/>
            <p:cNvSpPr/>
            <p:nvPr/>
          </p:nvSpPr>
          <p:spPr>
            <a:xfrm>
              <a:off x="2891690" y="1596276"/>
              <a:ext cx="1680138" cy="1442448"/>
            </a:xfrm>
            <a:prstGeom prst="hexagon">
              <a:avLst>
                <a:gd name="adj" fmla="val 25000"/>
                <a:gd name="vf" fmla="val 115470"/>
              </a:avLst>
            </a:prstGeom>
            <a:solidFill>
              <a:srgbClr val="005A3C"/>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2" name="Shape 265"/>
            <p:cNvSpPr txBox="1"/>
            <p:nvPr/>
          </p:nvSpPr>
          <p:spPr>
            <a:xfrm>
              <a:off x="3151906" y="1819680"/>
              <a:ext cx="1159706" cy="995641"/>
            </a:xfrm>
            <a:prstGeom prst="rect">
              <a:avLst/>
            </a:prstGeom>
            <a:noFill/>
            <a:ln>
              <a:noFill/>
            </a:ln>
          </p:spPr>
          <p:txBody>
            <a:bodyPr lIns="0" tIns="17767" rIns="0" bIns="177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Stanley Black &amp; Decker</a:t>
              </a:r>
            </a:p>
          </p:txBody>
        </p:sp>
        <p:sp>
          <p:nvSpPr>
            <p:cNvPr id="13" name="Shape 266"/>
            <p:cNvSpPr/>
            <p:nvPr/>
          </p:nvSpPr>
          <p:spPr>
            <a:xfrm>
              <a:off x="4048010" y="2844069"/>
              <a:ext cx="195985" cy="168930"/>
            </a:xfrm>
            <a:prstGeom prst="hexagon">
              <a:avLst>
                <a:gd name="adj" fmla="val 25000"/>
                <a:gd name="vf" fmla="val 115470"/>
              </a:avLst>
            </a:prstGeom>
            <a:solidFill>
              <a:sysClr val="window" lastClr="FFFFFF"/>
            </a:solidFill>
            <a:ln w="12700" cap="flat" cmpd="sng">
              <a:solidFill>
                <a:srgbClr val="599BD5"/>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4" name="Shape 267"/>
            <p:cNvSpPr/>
            <p:nvPr/>
          </p:nvSpPr>
          <p:spPr>
            <a:xfrm>
              <a:off x="4341532" y="2399725"/>
              <a:ext cx="1680138" cy="1442448"/>
            </a:xfrm>
            <a:prstGeom prst="hexagon">
              <a:avLst>
                <a:gd name="adj" fmla="val 25000"/>
                <a:gd name="vf" fmla="val 115470"/>
              </a:avLst>
            </a:prstGeom>
            <a:blipFill dpi="0" rotWithShape="1">
              <a:blip r:embed="rId3">
                <a:alphaModFix amt="95000"/>
              </a:blip>
              <a:srcRect/>
              <a:stretch>
                <a:fillRect l="14000" t="16000" r="15000" b="9000"/>
              </a:stretch>
            </a:blipFill>
            <a:ln w="12700" cap="flat" cmpd="sng">
              <a:solidFill>
                <a:srgbClr val="599BD5"/>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5" name="Shape 268"/>
            <p:cNvSpPr/>
            <p:nvPr/>
          </p:nvSpPr>
          <p:spPr>
            <a:xfrm>
              <a:off x="4377623" y="3037190"/>
              <a:ext cx="195985" cy="168930"/>
            </a:xfrm>
            <a:prstGeom prst="hexagon">
              <a:avLst>
                <a:gd name="adj" fmla="val 25000"/>
                <a:gd name="vf" fmla="val 115470"/>
              </a:avLst>
            </a:prstGeom>
            <a:solidFill>
              <a:sysClr val="window" lastClr="FFFFFF"/>
            </a:solidFill>
            <a:ln w="12700" cap="flat" cmpd="sng">
              <a:solidFill>
                <a:srgbClr val="599BD5"/>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6" name="Shape 269"/>
            <p:cNvSpPr/>
            <p:nvPr/>
          </p:nvSpPr>
          <p:spPr>
            <a:xfrm>
              <a:off x="1445845" y="824465"/>
              <a:ext cx="1680138" cy="1442448"/>
            </a:xfrm>
            <a:prstGeom prst="hexagon">
              <a:avLst>
                <a:gd name="adj" fmla="val 25000"/>
                <a:gd name="vf" fmla="val 115470"/>
              </a:avLst>
            </a:prstGeom>
            <a:solidFill>
              <a:srgbClr val="005A3C"/>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7" name="Shape 270"/>
            <p:cNvSpPr txBox="1"/>
            <p:nvPr/>
          </p:nvSpPr>
          <p:spPr>
            <a:xfrm>
              <a:off x="1706060" y="1047867"/>
              <a:ext cx="1159706" cy="995641"/>
            </a:xfrm>
            <a:prstGeom prst="rect">
              <a:avLst/>
            </a:prstGeom>
            <a:noFill/>
            <a:ln>
              <a:noFill/>
            </a:ln>
          </p:spPr>
          <p:txBody>
            <a:bodyPr lIns="0" tIns="17767" rIns="0" bIns="177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Regions Financial</a:t>
              </a:r>
            </a:p>
          </p:txBody>
        </p:sp>
        <p:sp>
          <p:nvSpPr>
            <p:cNvPr id="18" name="Shape 271"/>
            <p:cNvSpPr/>
            <p:nvPr/>
          </p:nvSpPr>
          <p:spPr>
            <a:xfrm>
              <a:off x="2596818" y="830708"/>
              <a:ext cx="195985" cy="168930"/>
            </a:xfrm>
            <a:prstGeom prst="hexagon">
              <a:avLst>
                <a:gd name="adj" fmla="val 25000"/>
                <a:gd name="vf" fmla="val 115470"/>
              </a:avLst>
            </a:prstGeom>
            <a:solidFill>
              <a:sysClr val="window" lastClr="FFFFFF"/>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9" name="Shape 272"/>
            <p:cNvSpPr/>
            <p:nvPr/>
          </p:nvSpPr>
          <p:spPr>
            <a:xfrm>
              <a:off x="2891690" y="1406"/>
              <a:ext cx="1680138" cy="1442448"/>
            </a:xfrm>
            <a:prstGeom prst="hexagon">
              <a:avLst>
                <a:gd name="adj" fmla="val 25000"/>
                <a:gd name="vf" fmla="val 115470"/>
              </a:avLst>
            </a:prstGeom>
            <a:blipFill dpi="0" rotWithShape="1">
              <a:blip r:embed="rId4">
                <a:alphaModFix amt="89000"/>
              </a:blip>
              <a:srcRect/>
              <a:stretch>
                <a:fillRect l="10000" t="12600" r="5000" b="38600"/>
              </a:stretch>
            </a:blip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0" name="Shape 273"/>
            <p:cNvSpPr/>
            <p:nvPr/>
          </p:nvSpPr>
          <p:spPr>
            <a:xfrm>
              <a:off x="2938905" y="640660"/>
              <a:ext cx="195985" cy="168930"/>
            </a:xfrm>
            <a:prstGeom prst="hexagon">
              <a:avLst>
                <a:gd name="adj" fmla="val 25000"/>
                <a:gd name="vf" fmla="val 115470"/>
              </a:avLst>
            </a:prstGeom>
            <a:solidFill>
              <a:sysClr val="window" lastClr="FFFFFF"/>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1" name="Shape 274"/>
            <p:cNvSpPr/>
            <p:nvPr/>
          </p:nvSpPr>
          <p:spPr>
            <a:xfrm>
              <a:off x="4336644" y="800377"/>
              <a:ext cx="1680138" cy="1442448"/>
            </a:xfrm>
            <a:prstGeom prst="hexagon">
              <a:avLst>
                <a:gd name="adj" fmla="val 25000"/>
                <a:gd name="vf" fmla="val 115470"/>
              </a:avLst>
            </a:prstGeom>
            <a:solidFill>
              <a:srgbClr val="005A3C"/>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2" name="Shape 275"/>
            <p:cNvSpPr txBox="1"/>
            <p:nvPr/>
          </p:nvSpPr>
          <p:spPr>
            <a:xfrm>
              <a:off x="4596860" y="1023779"/>
              <a:ext cx="1159706" cy="995641"/>
            </a:xfrm>
            <a:prstGeom prst="rect">
              <a:avLst/>
            </a:prstGeom>
            <a:noFill/>
            <a:ln>
              <a:noFill/>
            </a:ln>
          </p:spPr>
          <p:txBody>
            <a:bodyPr lIns="0" tIns="17767" rIns="0" bIns="177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467" b="0" i="0" u="none" strike="noStrike" kern="0" cap="none" spc="0" normalizeH="0" baseline="0" noProof="0">
                  <a:ln>
                    <a:noFill/>
                  </a:ln>
                  <a:solidFill>
                    <a:prstClr val="white"/>
                  </a:solidFill>
                  <a:effectLst/>
                  <a:uLnTx/>
                  <a:uFillTx/>
                  <a:latin typeface="Cambria"/>
                  <a:ea typeface="Cambria"/>
                  <a:cs typeface="Cambria"/>
                  <a:sym typeface="Cambria"/>
                </a:rPr>
                <a:t>Hasbro</a:t>
              </a:r>
            </a:p>
          </p:txBody>
        </p:sp>
        <p:sp>
          <p:nvSpPr>
            <p:cNvPr id="23" name="Shape 276"/>
            <p:cNvSpPr/>
            <p:nvPr/>
          </p:nvSpPr>
          <p:spPr>
            <a:xfrm>
              <a:off x="5790507" y="1439630"/>
              <a:ext cx="195985" cy="168930"/>
            </a:xfrm>
            <a:prstGeom prst="hexagon">
              <a:avLst>
                <a:gd name="adj" fmla="val 25000"/>
                <a:gd name="vf" fmla="val 115470"/>
              </a:avLst>
            </a:prstGeom>
            <a:solidFill>
              <a:sysClr val="window" lastClr="FFFFFF"/>
            </a:solidFill>
            <a:ln w="12700" cap="flat" cmpd="sng">
              <a:solidFill>
                <a:srgbClr val="599BD5"/>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4" name="Shape 277"/>
            <p:cNvSpPr/>
            <p:nvPr/>
          </p:nvSpPr>
          <p:spPr>
            <a:xfrm>
              <a:off x="5782489" y="1611250"/>
              <a:ext cx="1680138" cy="1442448"/>
            </a:xfrm>
            <a:prstGeom prst="hexagon">
              <a:avLst>
                <a:gd name="adj" fmla="val 25000"/>
                <a:gd name="vf" fmla="val 115470"/>
              </a:avLst>
            </a:prstGeom>
            <a:blipFill dpi="0" rotWithShape="1">
              <a:blip r:embed="rId5">
                <a:alphaModFix amt="72000"/>
              </a:blip>
              <a:srcRect/>
              <a:stretch>
                <a:fillRect l="9000" r="5000"/>
              </a:stretch>
            </a:blipFill>
            <a:ln w="12700" cap="flat" cmpd="sng">
              <a:solidFill>
                <a:srgbClr val="599BD5"/>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5" name="Shape 278"/>
            <p:cNvSpPr/>
            <p:nvPr/>
          </p:nvSpPr>
          <p:spPr>
            <a:xfrm>
              <a:off x="6110321" y="1637358"/>
              <a:ext cx="195985" cy="168930"/>
            </a:xfrm>
            <a:prstGeom prst="hexagon">
              <a:avLst>
                <a:gd name="adj" fmla="val 25000"/>
                <a:gd name="vf" fmla="val 115470"/>
              </a:avLst>
            </a:prstGeom>
            <a:solidFill>
              <a:sysClr val="window" lastClr="FFFFFF"/>
            </a:solidFill>
            <a:ln w="12700" cap="flat" cmpd="sng">
              <a:solidFill>
                <a:srgbClr val="599BD5"/>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6" name="Shape 279"/>
            <p:cNvSpPr/>
            <p:nvPr/>
          </p:nvSpPr>
          <p:spPr>
            <a:xfrm>
              <a:off x="5782489" y="16763"/>
              <a:ext cx="1680138" cy="1442448"/>
            </a:xfrm>
            <a:prstGeom prst="hexagon">
              <a:avLst>
                <a:gd name="adj" fmla="val 25000"/>
                <a:gd name="vf" fmla="val 115470"/>
              </a:avLst>
            </a:prstGeom>
            <a:solidFill>
              <a:srgbClr val="005A3C"/>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7" name="Shape 280"/>
            <p:cNvSpPr txBox="1"/>
            <p:nvPr/>
          </p:nvSpPr>
          <p:spPr>
            <a:xfrm>
              <a:off x="6042705" y="240165"/>
              <a:ext cx="1159706" cy="995641"/>
            </a:xfrm>
            <a:prstGeom prst="rect">
              <a:avLst/>
            </a:prstGeom>
            <a:noFill/>
            <a:ln>
              <a:noFill/>
            </a:ln>
          </p:spPr>
          <p:txBody>
            <a:bodyPr lIns="0" tIns="16500" rIns="0" bIns="165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1333" b="0" i="0" u="none" strike="noStrike" kern="0" cap="none" spc="0" normalizeH="0" baseline="0" noProof="0">
                  <a:ln>
                    <a:noFill/>
                  </a:ln>
                  <a:solidFill>
                    <a:prstClr val="white"/>
                  </a:solidFill>
                  <a:effectLst/>
                  <a:uLnTx/>
                  <a:uFillTx/>
                  <a:latin typeface="Cambria"/>
                  <a:ea typeface="Cambria"/>
                  <a:cs typeface="Cambria"/>
                  <a:sym typeface="Cambria"/>
                </a:rPr>
                <a:t>Broadcom</a:t>
              </a:r>
            </a:p>
          </p:txBody>
        </p:sp>
        <p:sp>
          <p:nvSpPr>
            <p:cNvPr id="28" name="Shape 281"/>
            <p:cNvSpPr/>
            <p:nvPr/>
          </p:nvSpPr>
          <p:spPr>
            <a:xfrm>
              <a:off x="7236352" y="663312"/>
              <a:ext cx="195985" cy="168930"/>
            </a:xfrm>
            <a:prstGeom prst="hexagon">
              <a:avLst>
                <a:gd name="adj" fmla="val 25000"/>
                <a:gd name="vf" fmla="val 115470"/>
              </a:avLst>
            </a:prstGeom>
            <a:solidFill>
              <a:sysClr val="window" lastClr="FFFFFF"/>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9" name="Shape 282"/>
            <p:cNvSpPr/>
            <p:nvPr/>
          </p:nvSpPr>
          <p:spPr>
            <a:xfrm>
              <a:off x="7228334" y="821494"/>
              <a:ext cx="1680138" cy="1442448"/>
            </a:xfrm>
            <a:prstGeom prst="hexagon">
              <a:avLst>
                <a:gd name="adj" fmla="val 25000"/>
                <a:gd name="vf" fmla="val 115470"/>
              </a:avLst>
            </a:prstGeom>
            <a:blipFill dpi="0" rotWithShape="1">
              <a:blip r:embed="rId6">
                <a:alphaModFix amt="68000"/>
              </a:blip>
              <a:srcRect/>
              <a:stretch>
                <a:fillRect l="17709" r="18482" b="2908"/>
              </a:stretch>
            </a:blip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0" name="Shape 283"/>
            <p:cNvSpPr/>
            <p:nvPr/>
          </p:nvSpPr>
          <p:spPr>
            <a:xfrm>
              <a:off x="7563292" y="853744"/>
              <a:ext cx="195985" cy="168930"/>
            </a:xfrm>
            <a:prstGeom prst="hexagon">
              <a:avLst>
                <a:gd name="adj" fmla="val 25000"/>
                <a:gd name="vf" fmla="val 115470"/>
              </a:avLst>
            </a:prstGeom>
            <a:solidFill>
              <a:sysClr val="window" lastClr="FFFFFF"/>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grpSp>
    </p:spTree>
    <p:extLst>
      <p:ext uri="{BB962C8B-B14F-4D97-AF65-F5344CB8AC3E}">
        <p14:creationId xmlns:p14="http://schemas.microsoft.com/office/powerpoint/2010/main" val="7016971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8400" y="6467232"/>
            <a:ext cx="508000" cy="228600"/>
          </a:xfrm>
        </p:spPr>
        <p:txBody>
          <a:bodyPr/>
          <a:lstStyle/>
          <a:p>
            <a:fld id="{C4C5411A-C02D-49EF-A313-6C2D6A9C6A32}" type="slidenum">
              <a:rPr lang="en-US" smtClean="0">
                <a:solidFill>
                  <a:prstClr val="black"/>
                </a:solidFill>
              </a:rPr>
              <a:pPr/>
              <a:t>62</a:t>
            </a:fld>
            <a:endParaRPr lang="en-US" dirty="0">
              <a:solidFill>
                <a:prstClr val="black"/>
              </a:solidFill>
            </a:endParaRPr>
          </a:p>
        </p:txBody>
      </p:sp>
      <p:sp>
        <p:nvSpPr>
          <p:cNvPr id="3" name="Shape 289"/>
          <p:cNvSpPr txBox="1">
            <a:spLocks/>
          </p:cNvSpPr>
          <p:nvPr/>
        </p:nvSpPr>
        <p:spPr>
          <a:xfrm>
            <a:off x="6660632" y="1849335"/>
            <a:ext cx="4917200" cy="4368400"/>
          </a:xfrm>
          <a:prstGeom prst="rect">
            <a:avLst/>
          </a:prstGeom>
          <a:noFill/>
          <a:ln>
            <a:noFill/>
          </a:ln>
        </p:spPr>
        <p:txBody>
          <a:bodyPr vert="horz"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ysClr val="windowText" lastClr="000000"/>
              </a:buClr>
              <a:buSzPct val="25000"/>
              <a:buFont typeface="Arial" panose="020B0604020202020204" pitchFamily="34" charset="0"/>
              <a:buNone/>
              <a:tabLst/>
              <a:defRPr/>
            </a:pPr>
            <a:r>
              <a:rPr lang="en-US" sz="1333" dirty="0">
                <a:solidFill>
                  <a:sysClr val="windowText" lastClr="000000"/>
                </a:solidFill>
                <a:latin typeface="Cambria" panose="02040503050406030204" pitchFamily="18" charset="0"/>
                <a:ea typeface="Cambria"/>
                <a:cs typeface="Cambria"/>
                <a:sym typeface="Cambria"/>
              </a:rPr>
              <a:t>Throughout the semester, Seadrill saw an inherent gain of 59% in the month of April alone, and secured it as our top performer. The stock supplied % of the total return in the portfolio.</a:t>
            </a:r>
            <a:endParaRPr kumimoji="0" lang="en-US" sz="1333" b="0" i="0" u="none" strike="noStrike" kern="1200" cap="none" spc="0" normalizeH="0" baseline="0" noProof="0">
              <a:ln>
                <a:noFill/>
              </a:ln>
              <a:solidFill>
                <a:sysClr val="windowText" lastClr="000000"/>
              </a:solidFill>
              <a:effectLst/>
              <a:uLnTx/>
              <a:uFillTx/>
              <a:latin typeface="Cambria"/>
              <a:ea typeface="Cambria"/>
              <a:cs typeface="Cambria"/>
              <a:sym typeface="Cambria"/>
            </a:endParaRPr>
          </a:p>
          <a:p>
            <a:pPr marL="0" marR="0" lvl="0" indent="0" algn="l" defTabSz="914400" rtl="0" eaLnBrk="1" fontAlgn="auto" latinLnBrk="0" hangingPunct="1">
              <a:lnSpc>
                <a:spcPct val="90000"/>
              </a:lnSpc>
              <a:spcBef>
                <a:spcPts val="1067"/>
              </a:spcBef>
              <a:spcAft>
                <a:spcPts val="0"/>
              </a:spcAft>
              <a:buClr>
                <a:sysClr val="windowText" lastClr="000000"/>
              </a:buClr>
              <a:buSzPct val="25000"/>
              <a:buFont typeface="Arial" panose="020B0604020202020204" pitchFamily="34" charset="0"/>
              <a:buNone/>
              <a:tabLst/>
              <a:defRPr/>
            </a:pPr>
            <a:endParaRPr kumimoji="0" lang="en-US" sz="1467"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67"/>
              </a:spcBef>
              <a:spcAft>
                <a:spcPts val="0"/>
              </a:spcAft>
              <a:buClr>
                <a:sysClr val="windowText" lastClr="000000"/>
              </a:buClr>
              <a:buSzPct val="25000"/>
              <a:buFont typeface="Arial" panose="020B0604020202020204" pitchFamily="34" charset="0"/>
              <a:buNone/>
              <a:tabLst/>
              <a:defRPr/>
            </a:pPr>
            <a:r>
              <a:rPr lang="en-US" sz="1333" dirty="0">
                <a:solidFill>
                  <a:sysClr val="windowText" lastClr="000000"/>
                </a:solidFill>
                <a:latin typeface="Cambria" panose="02040503050406030204" pitchFamily="18" charset="0"/>
                <a:ea typeface="Cambria"/>
                <a:cs typeface="Cambria"/>
                <a:sym typeface="Cambria"/>
              </a:rPr>
              <a:t>One important factor for Seadrill over the semester was that it was involved in multiple contracts with bigger oil companies.  This allowed Seadrill to gain contracts and opportunities during a low point in the market.  When oil prices started to rise,, Seadrill became very profitable again, as seen through their stock price.</a:t>
            </a:r>
            <a:endParaRPr kumimoji="0" lang="en-US" sz="1333" b="0" i="0" u="none" strike="noStrike" kern="1200" cap="none" spc="0" normalizeH="0" baseline="0" noProof="0">
              <a:ln>
                <a:noFill/>
              </a:ln>
              <a:solidFill>
                <a:sysClr val="windowText" lastClr="000000"/>
              </a:solidFill>
              <a:effectLst/>
              <a:uLnTx/>
              <a:uFillTx/>
              <a:latin typeface="Cambria"/>
              <a:ea typeface="Cambria"/>
              <a:cs typeface="Cambria"/>
              <a:sym typeface="Cambria"/>
            </a:endParaRPr>
          </a:p>
          <a:p>
            <a:pPr marL="0" marR="0" lvl="0" indent="0" algn="l" defTabSz="914400" rtl="0" eaLnBrk="1" fontAlgn="auto" latinLnBrk="0" hangingPunct="1">
              <a:lnSpc>
                <a:spcPct val="90000"/>
              </a:lnSpc>
              <a:spcBef>
                <a:spcPts val="1067"/>
              </a:spcBef>
              <a:spcAft>
                <a:spcPts val="0"/>
              </a:spcAft>
              <a:buClr>
                <a:sysClr val="windowText" lastClr="000000"/>
              </a:buClr>
              <a:buSzPct val="25000"/>
              <a:buFont typeface="Arial" panose="020B0604020202020204" pitchFamily="34" charset="0"/>
              <a:buNone/>
              <a:tabLst/>
              <a:defRPr/>
            </a:pPr>
            <a:endParaRPr kumimoji="0" lang="en-US" sz="1333" b="0" i="0" u="none" strike="noStrike" kern="1200" cap="none" spc="0" normalizeH="0" baseline="0" noProof="0">
              <a:ln>
                <a:noFill/>
              </a:ln>
              <a:solidFill>
                <a:sysClr val="windowText" lastClr="000000"/>
              </a:solidFill>
              <a:effectLst/>
              <a:uLnTx/>
              <a:uFillTx/>
              <a:latin typeface="Cambria"/>
              <a:ea typeface="Cambria"/>
              <a:cs typeface="Cambria"/>
              <a:sym typeface="Cambria"/>
            </a:endParaRPr>
          </a:p>
          <a:p>
            <a:pPr marL="0" marR="0" lvl="0" indent="0" algn="l" defTabSz="914400" rtl="0" eaLnBrk="1" fontAlgn="auto" latinLnBrk="0" hangingPunct="1">
              <a:lnSpc>
                <a:spcPct val="90000"/>
              </a:lnSpc>
              <a:spcBef>
                <a:spcPts val="1067"/>
              </a:spcBef>
              <a:spcAft>
                <a:spcPts val="0"/>
              </a:spcAft>
              <a:buClr>
                <a:sysClr val="windowText" lastClr="000000"/>
              </a:buClr>
              <a:buSzPct val="25000"/>
              <a:buFont typeface="Arial" panose="020B0604020202020204" pitchFamily="34" charset="0"/>
              <a:buNone/>
              <a:tabLst/>
              <a:defRPr/>
            </a:pPr>
            <a:r>
              <a:rPr lang="en-US" sz="1333" dirty="0">
                <a:solidFill>
                  <a:sysClr val="windowText" lastClr="000000"/>
                </a:solidFill>
                <a:latin typeface="Cambria" panose="02040503050406030204" pitchFamily="18" charset="0"/>
                <a:ea typeface="Cambria"/>
                <a:cs typeface="Cambria"/>
                <a:sym typeface="Cambria"/>
              </a:rPr>
              <a:t>Additionally, Seadrill’s long-dated contracts &amp; significant backlog allowed for them to sustain its strong free cash flow. This  served important for their recent success, especially during the down oil market. The purchase of Seadrill was quite risky, especially given the point in time the deal finalized. The oil market and conditions kept teeter-tottering and the middle eastern meetings did not provide much insight.. Future projections have Seadrill look bright with their British Petroleum contracts going into 2020.   </a:t>
            </a:r>
            <a:endParaRPr kumimoji="0" lang="en-US" sz="1333" b="0" i="0" u="none" strike="noStrike" kern="1200" cap="none" spc="0" normalizeH="0" baseline="0" noProof="0">
              <a:ln>
                <a:noFill/>
              </a:ln>
              <a:solidFill>
                <a:sysClr val="windowText" lastClr="000000"/>
              </a:solidFill>
              <a:effectLst/>
              <a:uLnTx/>
              <a:uFillTx/>
              <a:latin typeface="Cambria"/>
              <a:ea typeface="Cambria"/>
              <a:cs typeface="Cambria"/>
              <a:sym typeface="Cambria"/>
            </a:endParaRPr>
          </a:p>
          <a:p>
            <a:pPr marL="0" marR="0" lvl="0" indent="0" algn="l" defTabSz="914400" rtl="0" eaLnBrk="1" fontAlgn="auto" latinLnBrk="0" hangingPunct="1">
              <a:lnSpc>
                <a:spcPct val="90000"/>
              </a:lnSpc>
              <a:spcBef>
                <a:spcPts val="1067"/>
              </a:spcBef>
              <a:spcAft>
                <a:spcPts val="0"/>
              </a:spcAft>
              <a:buClr>
                <a:sysClr val="windowText" lastClr="000000"/>
              </a:buClr>
              <a:buSzPct val="25000"/>
              <a:buFont typeface="Arial" panose="020B0604020202020204" pitchFamily="34" charset="0"/>
              <a:buNone/>
              <a:tabLst/>
              <a:defRPr/>
            </a:pPr>
            <a:r>
              <a:rPr lang="en-US" sz="1333" dirty="0">
                <a:solidFill>
                  <a:sysClr val="windowText" lastClr="000000"/>
                </a:solidFill>
                <a:latin typeface="Cambria" panose="02040503050406030204" pitchFamily="18" charset="0"/>
                <a:ea typeface="Cambria"/>
                <a:cs typeface="Cambria"/>
                <a:sym typeface="Cambria"/>
              </a:rPr>
              <a:t> </a:t>
            </a:r>
            <a:r>
              <a:rPr lang="en-US" sz="1333" dirty="0">
                <a:solidFill>
                  <a:sysClr val="windowText" lastClr="000000"/>
                </a:solidFill>
                <a:latin typeface="Cambria" panose="02040503050406030204" pitchFamily="18" charset="0"/>
                <a:ea typeface="Calibri"/>
                <a:cs typeface="Calibri"/>
                <a:sym typeface="Calibri"/>
              </a:rPr>
              <a:t>	</a:t>
            </a:r>
            <a:endParaRPr kumimoji="0" lang="en-US" sz="1333" b="0" i="0" u="none" strike="noStrike" kern="1200" cap="none" spc="0" normalizeH="0" baseline="0" noProof="0" dirty="0">
              <a:ln>
                <a:noFill/>
              </a:ln>
              <a:solidFill>
                <a:sysClr val="windowText" lastClr="000000"/>
              </a:solidFill>
              <a:effectLst/>
              <a:uLnTx/>
              <a:uFillTx/>
              <a:latin typeface="Calibri"/>
              <a:ea typeface="Calibri"/>
              <a:cs typeface="Calibri"/>
              <a:sym typeface="Calibri"/>
            </a:endParaRPr>
          </a:p>
        </p:txBody>
      </p:sp>
      <p:sp>
        <p:nvSpPr>
          <p:cNvPr id="5" name="Shape 291"/>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prstClr val="black"/>
                </a:solidFill>
                <a:latin typeface="Cambria"/>
                <a:ea typeface="Cambria"/>
                <a:cs typeface="Cambria"/>
                <a:sym typeface="Cambria"/>
              </a:rPr>
              <a:t>Top Outperformers</a:t>
            </a:r>
            <a:endParaRPr lang="en" sz="3467" dirty="0">
              <a:solidFill>
                <a:prstClr val="black"/>
              </a:solidFill>
              <a:latin typeface="Cambria"/>
              <a:ea typeface="Cambria"/>
              <a:cs typeface="Cambria"/>
              <a:sym typeface="Cambria"/>
            </a:endParaRPr>
          </a:p>
        </p:txBody>
      </p:sp>
      <p:sp>
        <p:nvSpPr>
          <p:cNvPr id="6" name="Shape 292"/>
          <p:cNvSpPr txBox="1"/>
          <p:nvPr/>
        </p:nvSpPr>
        <p:spPr>
          <a:xfrm>
            <a:off x="1016000" y="1425366"/>
            <a:ext cx="7467600" cy="409575"/>
          </a:xfrm>
          <a:prstGeom prst="rect">
            <a:avLst/>
          </a:prstGeom>
          <a:noFill/>
          <a:ln>
            <a:noFill/>
          </a:ln>
        </p:spPr>
        <p:txBody>
          <a:bodyPr lIns="91433" tIns="45700" rIns="91433" bIns="45700" anchor="t" anchorCtr="0">
            <a:noAutofit/>
          </a:bodyPr>
          <a:lstStyle/>
          <a:p>
            <a:pPr marL="338658" indent="-338658">
              <a:buSzPct val="25000"/>
            </a:pPr>
            <a:r>
              <a:rPr lang="en" sz="1600" b="1">
                <a:solidFill>
                  <a:prstClr val="black"/>
                </a:solidFill>
                <a:latin typeface="Cambria"/>
                <a:ea typeface="Cambria"/>
                <a:cs typeface="Cambria"/>
                <a:sym typeface="Cambria"/>
              </a:rPr>
              <a:t>SEADRILL PARTNERS LLC| SDLP </a:t>
            </a:r>
          </a:p>
        </p:txBody>
      </p:sp>
      <p:sp>
        <p:nvSpPr>
          <p:cNvPr id="7" name="Shape 293"/>
          <p:cNvSpPr txBox="1"/>
          <p:nvPr/>
        </p:nvSpPr>
        <p:spPr>
          <a:xfrm>
            <a:off x="332247" y="1847640"/>
            <a:ext cx="5738351" cy="707885"/>
          </a:xfrm>
          <a:prstGeom prst="rect">
            <a:avLst/>
          </a:prstGeom>
          <a:solidFill>
            <a:srgbClr val="D8D8D8"/>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dirty="0">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1600 Shares | $8,768</a:t>
            </a:r>
            <a:endParaRPr lang="en" sz="2000" dirty="0">
              <a:solidFill>
                <a:srgbClr val="436C3C"/>
              </a:solidFill>
              <a:latin typeface="Cambria"/>
              <a:ea typeface="Cambria"/>
              <a:cs typeface="Cambria"/>
              <a:sym typeface="Cambria"/>
            </a:endParaRPr>
          </a:p>
        </p:txBody>
      </p:sp>
      <p:pic>
        <p:nvPicPr>
          <p:cNvPr id="8" name="Picture 2" descr="http://www.seadrillpartners.com/~/media/Images/S/Seadrill-Partners/logo/logo-bigger.jpg?h=82&amp;la=en&amp;w=215"/>
          <p:cNvPicPr>
            <a:picLocks noChangeAspect="1" noChangeArrowheads="1"/>
          </p:cNvPicPr>
          <p:nvPr/>
        </p:nvPicPr>
        <p:blipFill rotWithShape="1">
          <a:blip r:embed="rId2">
            <a:extLst>
              <a:ext uri="{28A0092B-C50C-407E-A947-70E740481C1C}">
                <a14:useLocalDpi xmlns:a14="http://schemas.microsoft.com/office/drawing/2010/main" val="0"/>
              </a:ext>
            </a:extLst>
          </a:blip>
          <a:srcRect l="-2439" t="-8334" r="-2439" b="-8334"/>
          <a:stretch/>
        </p:blipFill>
        <p:spPr bwMode="auto">
          <a:xfrm>
            <a:off x="6654649" y="2989504"/>
            <a:ext cx="4788319" cy="1826245"/>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332247" y="2796259"/>
            <a:ext cx="5732368" cy="2727086"/>
          </a:xfrm>
          <a:prstGeom prst="rect">
            <a:avLst/>
          </a:prstGeom>
        </p:spPr>
      </p:pic>
      <p:sp>
        <p:nvSpPr>
          <p:cNvPr id="10" name="Shape 309"/>
          <p:cNvSpPr txBox="1"/>
          <p:nvPr/>
        </p:nvSpPr>
        <p:spPr>
          <a:xfrm>
            <a:off x="332246" y="5637649"/>
            <a:ext cx="4796345" cy="238365"/>
          </a:xfrm>
          <a:prstGeom prst="rect">
            <a:avLst/>
          </a:prstGeom>
          <a:noFill/>
          <a:ln>
            <a:noFill/>
          </a:ln>
        </p:spPr>
        <p:txBody>
          <a:bodyPr lIns="91433" tIns="45700" rIns="91433" bIns="45700" anchor="t" anchorCtr="0">
            <a:noAutofit/>
          </a:bodyPr>
          <a:lstStyle/>
          <a:p>
            <a:pPr>
              <a:buSzPct val="25000"/>
            </a:pPr>
            <a:r>
              <a:rPr lang="en" sz="1067" i="1" dirty="0">
                <a:solidFill>
                  <a:prstClr val="black"/>
                </a:solidFill>
                <a:latin typeface="Cambria"/>
                <a:ea typeface="Cambria"/>
                <a:cs typeface="Cambria"/>
                <a:sym typeface="Cambria"/>
              </a:rPr>
              <a:t>Source: Bloomberg</a:t>
            </a:r>
          </a:p>
          <a:p>
            <a:pPr>
              <a:buSzPct val="25000"/>
            </a:pPr>
            <a:r>
              <a:rPr lang="en" sz="1067" i="1" dirty="0">
                <a:solidFill>
                  <a:prstClr val="black"/>
                </a:solidFill>
                <a:latin typeface="Cambria"/>
                <a:ea typeface="Cambria"/>
                <a:cs typeface="Cambria"/>
                <a:sym typeface="Cambria"/>
              </a:rPr>
              <a:t> </a:t>
            </a:r>
          </a:p>
        </p:txBody>
      </p:sp>
    </p:spTree>
    <p:extLst>
      <p:ext uri="{BB962C8B-B14F-4D97-AF65-F5344CB8AC3E}">
        <p14:creationId xmlns:p14="http://schemas.microsoft.com/office/powerpoint/2010/main" val="39506765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p:cNvPicPr>
          <p:nvPr/>
        </p:nvPicPr>
        <p:blipFill>
          <a:blip r:embed="rId2"/>
          <a:stretch>
            <a:fillRect/>
          </a:stretch>
        </p:blipFill>
        <p:spPr>
          <a:xfrm>
            <a:off x="6304922" y="3633179"/>
            <a:ext cx="5450052" cy="1024217"/>
          </a:xfrm>
          <a:prstGeom prst="rect">
            <a:avLst/>
          </a:prstGeom>
        </p:spPr>
      </p:pic>
      <p:sp>
        <p:nvSpPr>
          <p:cNvPr id="4" name="Slide Number Placeholder 3"/>
          <p:cNvSpPr>
            <a:spLocks noGrp="1"/>
          </p:cNvSpPr>
          <p:nvPr>
            <p:ph type="sldNum" sz="quarter" idx="12"/>
          </p:nvPr>
        </p:nvSpPr>
        <p:spPr>
          <a:xfrm>
            <a:off x="11500974" y="6543675"/>
            <a:ext cx="508000" cy="228600"/>
          </a:xfrm>
        </p:spPr>
        <p:txBody>
          <a:bodyPr/>
          <a:lstStyle/>
          <a:p>
            <a:fld id="{C4C5411A-C02D-49EF-A313-6C2D6A9C6A32}" type="slidenum">
              <a:rPr lang="en-US" smtClean="0">
                <a:solidFill>
                  <a:prstClr val="black"/>
                </a:solidFill>
              </a:rPr>
              <a:pPr/>
              <a:t>63</a:t>
            </a:fld>
            <a:endParaRPr lang="en-US" dirty="0">
              <a:solidFill>
                <a:prstClr val="black"/>
              </a:solidFill>
            </a:endParaRPr>
          </a:p>
        </p:txBody>
      </p:sp>
      <p:sp>
        <p:nvSpPr>
          <p:cNvPr id="3" name="Shape 304"/>
          <p:cNvSpPr txBox="1">
            <a:spLocks/>
          </p:cNvSpPr>
          <p:nvPr/>
        </p:nvSpPr>
        <p:spPr>
          <a:xfrm>
            <a:off x="6993600" y="1847640"/>
            <a:ext cx="4842800" cy="3802709"/>
          </a:xfrm>
          <a:prstGeom prst="rect">
            <a:avLst/>
          </a:prstGeom>
          <a:noFill/>
          <a:ln>
            <a:noFill/>
          </a:ln>
        </p:spPr>
        <p:txBody>
          <a:bodyPr vert="horz"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ct val="25000"/>
              <a:buFont typeface="Arial" panose="020B0604020202020204" pitchFamily="34" charset="0"/>
              <a:buNone/>
            </a:pPr>
            <a:r>
              <a:rPr lang="en-US" sz="1333" dirty="0">
                <a:latin typeface="Cambria"/>
                <a:ea typeface="Cambria"/>
                <a:cs typeface="Cambria"/>
                <a:sym typeface="Cambria"/>
              </a:rPr>
              <a:t>Regions Financial throughout the semester was the second best performer, with a return of 22.5%.  Regions began their comeback right after we purchased the stock and has been a great performer since.    </a:t>
            </a:r>
          </a:p>
          <a:p>
            <a:pPr marL="0" indent="0">
              <a:spcBef>
                <a:spcPts val="0"/>
              </a:spcBef>
              <a:buClr>
                <a:schemeClr val="dk1"/>
              </a:buClr>
              <a:buSzPct val="25000"/>
              <a:buFont typeface="Arial" panose="020B0604020202020204" pitchFamily="34" charset="0"/>
              <a:buNone/>
            </a:pPr>
            <a:endParaRPr lang="en-US" sz="1333" dirty="0">
              <a:latin typeface="Cambria"/>
              <a:ea typeface="Cambria"/>
              <a:cs typeface="Cambria"/>
              <a:sym typeface="Cambria"/>
            </a:endParaRPr>
          </a:p>
          <a:p>
            <a:pPr marL="0" indent="0">
              <a:spcBef>
                <a:spcPts val="0"/>
              </a:spcBef>
              <a:buClr>
                <a:schemeClr val="dk1"/>
              </a:buClr>
              <a:buSzPct val="25000"/>
              <a:buFont typeface="Arial" panose="020B0604020202020204" pitchFamily="34" charset="0"/>
              <a:buNone/>
            </a:pPr>
            <a:endParaRPr lang="en-US" sz="1467" dirty="0"/>
          </a:p>
          <a:p>
            <a:pPr marL="0" indent="0">
              <a:spcBef>
                <a:spcPts val="1067"/>
              </a:spcBef>
              <a:buClr>
                <a:schemeClr val="dk1"/>
              </a:buClr>
              <a:buSzPct val="25000"/>
              <a:buFont typeface="Arial" panose="020B0604020202020204" pitchFamily="34" charset="0"/>
              <a:buNone/>
            </a:pPr>
            <a:r>
              <a:rPr lang="en-US" sz="1333" dirty="0">
                <a:solidFill>
                  <a:schemeClr val="dk1"/>
                </a:solidFill>
                <a:latin typeface="Cambria"/>
                <a:ea typeface="Cambria"/>
                <a:cs typeface="Cambria"/>
                <a:sym typeface="Cambria"/>
              </a:rPr>
              <a:t>In addition, Texas Instruments Inc. had trended downwards from early Spring to Fall bottoming out on August 25</a:t>
            </a:r>
            <a:r>
              <a:rPr lang="en-US" sz="1333" baseline="30000" dirty="0">
                <a:solidFill>
                  <a:schemeClr val="dk1"/>
                </a:solidFill>
                <a:latin typeface="Cambria"/>
                <a:ea typeface="Cambria"/>
                <a:cs typeface="Cambria"/>
                <a:sym typeface="Cambria"/>
              </a:rPr>
              <a:t>th</a:t>
            </a:r>
            <a:r>
              <a:rPr lang="en-US" sz="1333" dirty="0">
                <a:solidFill>
                  <a:schemeClr val="dk1"/>
                </a:solidFill>
                <a:latin typeface="Cambria"/>
                <a:ea typeface="Cambria"/>
                <a:cs typeface="Cambria"/>
                <a:sym typeface="Cambria"/>
              </a:rPr>
              <a:t>. Rebounding after it released 3</a:t>
            </a:r>
            <a:r>
              <a:rPr lang="en-US" sz="1333" baseline="30000" dirty="0">
                <a:solidFill>
                  <a:schemeClr val="dk1"/>
                </a:solidFill>
                <a:latin typeface="Cambria"/>
                <a:ea typeface="Cambria"/>
                <a:cs typeface="Cambria"/>
                <a:sym typeface="Cambria"/>
              </a:rPr>
              <a:t>rd</a:t>
            </a:r>
            <a:r>
              <a:rPr lang="en-US" sz="1333" dirty="0">
                <a:solidFill>
                  <a:schemeClr val="dk1"/>
                </a:solidFill>
                <a:latin typeface="Cambria"/>
                <a:ea typeface="Cambria"/>
                <a:cs typeface="Cambria"/>
                <a:sym typeface="Cambria"/>
              </a:rPr>
              <a:t> quarter results, they beat estimates by 13.43%.  Also the company announced a $7.5 billion dollar share buy-back program along with an increase in its dividend from 34¢ to 38¢.</a:t>
            </a:r>
          </a:p>
          <a:p>
            <a:pPr marL="0" indent="0">
              <a:spcBef>
                <a:spcPts val="1067"/>
              </a:spcBef>
              <a:buClr>
                <a:schemeClr val="dk1"/>
              </a:buClr>
              <a:buSzPct val="25000"/>
              <a:buFont typeface="Arial" panose="020B0604020202020204" pitchFamily="34" charset="0"/>
              <a:buNone/>
            </a:pPr>
            <a:endParaRPr lang="en-US" sz="1333" dirty="0">
              <a:solidFill>
                <a:schemeClr val="dk1"/>
              </a:solidFill>
              <a:latin typeface="Cambria"/>
              <a:ea typeface="Cambria"/>
              <a:cs typeface="Cambria"/>
              <a:sym typeface="Cambria"/>
            </a:endParaRPr>
          </a:p>
          <a:p>
            <a:pPr marL="0" indent="0">
              <a:spcBef>
                <a:spcPts val="1067"/>
              </a:spcBef>
              <a:buClr>
                <a:schemeClr val="dk1"/>
              </a:buClr>
              <a:buSzPct val="25000"/>
              <a:buFont typeface="Arial" panose="020B0604020202020204" pitchFamily="34" charset="0"/>
              <a:buNone/>
            </a:pPr>
            <a:r>
              <a:rPr lang="en-US" sz="1333" dirty="0">
                <a:solidFill>
                  <a:schemeClr val="dk1"/>
                </a:solidFill>
                <a:latin typeface="Cambria"/>
                <a:ea typeface="Cambria"/>
                <a:cs typeface="Cambria"/>
                <a:sym typeface="Cambria"/>
              </a:rPr>
              <a:t>Going forward, we expect Texas Instruments Inc. to maintain its positive momentum. Driven by benefits from streamlining its business structure, continued growth in the semiconducting space fueled by analog and embedded processer.</a:t>
            </a:r>
          </a:p>
        </p:txBody>
      </p:sp>
      <p:sp>
        <p:nvSpPr>
          <p:cNvPr id="5" name="Shape 306"/>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prstClr val="black"/>
                </a:solidFill>
                <a:latin typeface="Cambria"/>
                <a:ea typeface="Cambria"/>
                <a:cs typeface="Cambria"/>
                <a:sym typeface="Cambria"/>
              </a:rPr>
              <a:t>Top Outperformers</a:t>
            </a:r>
            <a:endParaRPr lang="en" sz="3467" dirty="0">
              <a:solidFill>
                <a:prstClr val="black"/>
              </a:solidFill>
              <a:latin typeface="Cambria"/>
              <a:ea typeface="Cambria"/>
              <a:cs typeface="Cambria"/>
              <a:sym typeface="Cambria"/>
            </a:endParaRPr>
          </a:p>
        </p:txBody>
      </p:sp>
      <p:sp>
        <p:nvSpPr>
          <p:cNvPr id="6" name="Shape 307"/>
          <p:cNvSpPr txBox="1"/>
          <p:nvPr/>
        </p:nvSpPr>
        <p:spPr>
          <a:xfrm>
            <a:off x="1016000" y="1425366"/>
            <a:ext cx="7467600" cy="409575"/>
          </a:xfrm>
          <a:prstGeom prst="rect">
            <a:avLst/>
          </a:prstGeom>
          <a:noFill/>
          <a:ln>
            <a:noFill/>
          </a:ln>
        </p:spPr>
        <p:txBody>
          <a:bodyPr lIns="91433" tIns="45700" rIns="91433" bIns="45700" anchor="t" anchorCtr="0">
            <a:noAutofit/>
          </a:bodyPr>
          <a:lstStyle/>
          <a:p>
            <a:pPr marL="338658" indent="-338658">
              <a:buSzPct val="25000"/>
            </a:pPr>
            <a:r>
              <a:rPr lang="en" sz="1600" b="1">
                <a:solidFill>
                  <a:prstClr val="black"/>
                </a:solidFill>
                <a:latin typeface="Cambria"/>
                <a:ea typeface="Cambria"/>
                <a:cs typeface="Cambria"/>
                <a:sym typeface="Cambria"/>
              </a:rPr>
              <a:t>REGIONS FINANCIAL| RF </a:t>
            </a:r>
          </a:p>
        </p:txBody>
      </p:sp>
      <p:sp>
        <p:nvSpPr>
          <p:cNvPr id="7" name="Shape 308"/>
          <p:cNvSpPr txBox="1"/>
          <p:nvPr/>
        </p:nvSpPr>
        <p:spPr>
          <a:xfrm>
            <a:off x="332247" y="1847640"/>
            <a:ext cx="5738351" cy="707885"/>
          </a:xfrm>
          <a:prstGeom prst="rect">
            <a:avLst/>
          </a:prstGeom>
          <a:solidFill>
            <a:srgbClr val="D8D8D8"/>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dirty="0">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1235 Shares | $ 11,856</a:t>
            </a:r>
            <a:endParaRPr lang="en" sz="2000" dirty="0">
              <a:solidFill>
                <a:srgbClr val="436C3C"/>
              </a:solidFill>
              <a:latin typeface="Cambria"/>
              <a:ea typeface="Cambria"/>
              <a:cs typeface="Cambria"/>
              <a:sym typeface="Cambria"/>
            </a:endParaRPr>
          </a:p>
        </p:txBody>
      </p:sp>
      <p:sp>
        <p:nvSpPr>
          <p:cNvPr id="8" name="Shape 309"/>
          <p:cNvSpPr txBox="1"/>
          <p:nvPr/>
        </p:nvSpPr>
        <p:spPr>
          <a:xfrm>
            <a:off x="332246" y="5637649"/>
            <a:ext cx="4796345" cy="238365"/>
          </a:xfrm>
          <a:prstGeom prst="rect">
            <a:avLst/>
          </a:prstGeom>
          <a:noFill/>
          <a:ln>
            <a:noFill/>
          </a:ln>
        </p:spPr>
        <p:txBody>
          <a:bodyPr lIns="91433" tIns="45700" rIns="91433" bIns="45700" anchor="t" anchorCtr="0">
            <a:noAutofit/>
          </a:bodyPr>
          <a:lstStyle/>
          <a:p>
            <a:pPr>
              <a:buSzPct val="25000"/>
            </a:pPr>
            <a:r>
              <a:rPr lang="en" sz="1067" i="1" dirty="0">
                <a:solidFill>
                  <a:prstClr val="black"/>
                </a:solidFill>
                <a:latin typeface="Cambria"/>
                <a:ea typeface="Cambria"/>
                <a:cs typeface="Cambria"/>
                <a:sym typeface="Cambria"/>
              </a:rPr>
              <a:t>Source: Bloomberg</a:t>
            </a:r>
          </a:p>
          <a:p>
            <a:pPr>
              <a:buSzPct val="25000"/>
            </a:pPr>
            <a:r>
              <a:rPr lang="en" sz="1067" i="1" dirty="0">
                <a:solidFill>
                  <a:prstClr val="black"/>
                </a:solidFill>
                <a:latin typeface="Cambria"/>
                <a:ea typeface="Cambria"/>
                <a:cs typeface="Cambria"/>
                <a:sym typeface="Cambria"/>
              </a:rPr>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246" y="2776468"/>
            <a:ext cx="5738351" cy="2737641"/>
          </a:xfrm>
          <a:prstGeom prst="rect">
            <a:avLst/>
          </a:prstGeom>
        </p:spPr>
      </p:pic>
    </p:spTree>
    <p:extLst>
      <p:ext uri="{BB962C8B-B14F-4D97-AF65-F5344CB8AC3E}">
        <p14:creationId xmlns:p14="http://schemas.microsoft.com/office/powerpoint/2010/main" val="3171194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p:cNvPicPr>
          <p:nvPr/>
        </p:nvPicPr>
        <p:blipFill rotWithShape="1">
          <a:blip r:embed="rId2"/>
          <a:srcRect l="11597" r="9033"/>
          <a:stretch/>
        </p:blipFill>
        <p:spPr>
          <a:xfrm>
            <a:off x="7372350" y="3847378"/>
            <a:ext cx="3857625" cy="765533"/>
          </a:xfrm>
          <a:prstGeom prst="rect">
            <a:avLst/>
          </a:prstGeom>
        </p:spPr>
      </p:pic>
      <p:sp>
        <p:nvSpPr>
          <p:cNvPr id="4" name="Slide Number Placeholder 3"/>
          <p:cNvSpPr>
            <a:spLocks noGrp="1"/>
          </p:cNvSpPr>
          <p:nvPr>
            <p:ph type="sldNum" sz="quarter" idx="12"/>
          </p:nvPr>
        </p:nvSpPr>
        <p:spPr>
          <a:xfrm>
            <a:off x="11471762" y="6495798"/>
            <a:ext cx="508000" cy="228600"/>
          </a:xfrm>
        </p:spPr>
        <p:txBody>
          <a:bodyPr/>
          <a:lstStyle/>
          <a:p>
            <a:fld id="{C4C5411A-C02D-49EF-A313-6C2D6A9C6A32}" type="slidenum">
              <a:rPr lang="en-US" smtClean="0">
                <a:solidFill>
                  <a:prstClr val="black"/>
                </a:solidFill>
              </a:rPr>
              <a:pPr/>
              <a:t>64</a:t>
            </a:fld>
            <a:endParaRPr lang="en-US" dirty="0">
              <a:solidFill>
                <a:prstClr val="black"/>
              </a:solidFill>
            </a:endParaRPr>
          </a:p>
        </p:txBody>
      </p:sp>
      <p:sp>
        <p:nvSpPr>
          <p:cNvPr id="3" name="Shape 319"/>
          <p:cNvSpPr txBox="1">
            <a:spLocks/>
          </p:cNvSpPr>
          <p:nvPr/>
        </p:nvSpPr>
        <p:spPr>
          <a:xfrm>
            <a:off x="6876562" y="2317516"/>
            <a:ext cx="4849200" cy="3460604"/>
          </a:xfrm>
          <a:prstGeom prst="rect">
            <a:avLst/>
          </a:prstGeom>
          <a:noFill/>
          <a:ln>
            <a:noFill/>
          </a:ln>
        </p:spPr>
        <p:txBody>
          <a:bodyPr vert="horz"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a:buNone/>
            </a:pPr>
            <a:r>
              <a:rPr lang="en-US" sz="1200" dirty="0">
                <a:latin typeface="Cambria" panose="02040503050406030204" pitchFamily="18" charset="0"/>
              </a:rPr>
              <a:t>Stanley Black &amp; Decker ranked as our third top performer for the semester. Returns of over 21% led the industrial company to represent a contribution of % to the total return for the portfolio. </a:t>
            </a:r>
          </a:p>
          <a:p>
            <a:pPr marL="0" indent="0">
              <a:buFont typeface="Arial"/>
              <a:buNone/>
            </a:pPr>
            <a:endParaRPr lang="en-US" sz="1200" dirty="0">
              <a:latin typeface="Cambria" panose="02040503050406030204" pitchFamily="18" charset="0"/>
            </a:endParaRPr>
          </a:p>
          <a:p>
            <a:pPr marL="0" indent="0">
              <a:buFont typeface="Arial"/>
              <a:buNone/>
            </a:pPr>
            <a:r>
              <a:rPr lang="en-US" sz="1200" dirty="0">
                <a:latin typeface="Cambria" panose="02040503050406030204" pitchFamily="18" charset="0"/>
              </a:rPr>
              <a:t>Stanley Black &amp; Decker has been consistently outperforming Wall Street expectations showcased by beating earnings in eight consecutive quarters and has been profitable for nine straight. The consistency does not stop there, it has also been experiencing a steady rise of 70% in dividend payments since 2010. </a:t>
            </a:r>
          </a:p>
          <a:p>
            <a:pPr marL="0" indent="0">
              <a:buFont typeface="Arial"/>
              <a:buNone/>
            </a:pPr>
            <a:endParaRPr lang="en-US" sz="1200" dirty="0">
              <a:latin typeface="Cambria" panose="02040503050406030204" pitchFamily="18" charset="0"/>
            </a:endParaRPr>
          </a:p>
          <a:p>
            <a:pPr marL="0" indent="0">
              <a:buFont typeface="Arial"/>
              <a:buNone/>
            </a:pPr>
            <a:r>
              <a:rPr lang="en-US" sz="1200" dirty="0">
                <a:latin typeface="Cambria" panose="02040503050406030204" pitchFamily="18" charset="0"/>
              </a:rPr>
              <a:t>Future projections of the stock have placed a price target at $130 for the forward twelve months. This target enables an additional 19% possible growth rate from the current price. Considering Stanley Black and Decker’s outperformance against expectations, we believe this projection may not even be high enough. </a:t>
            </a:r>
          </a:p>
        </p:txBody>
      </p:sp>
      <p:sp>
        <p:nvSpPr>
          <p:cNvPr id="5" name="Shape 321"/>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prstClr val="black"/>
                </a:solidFill>
                <a:latin typeface="Cambria"/>
                <a:ea typeface="Cambria"/>
                <a:cs typeface="Cambria"/>
                <a:sym typeface="Cambria"/>
              </a:rPr>
              <a:t>Top Outperformers</a:t>
            </a:r>
            <a:endParaRPr lang="en" sz="3467" dirty="0">
              <a:solidFill>
                <a:prstClr val="black"/>
              </a:solidFill>
              <a:latin typeface="Cambria"/>
              <a:ea typeface="Cambria"/>
              <a:cs typeface="Cambria"/>
              <a:sym typeface="Cambria"/>
            </a:endParaRPr>
          </a:p>
        </p:txBody>
      </p:sp>
      <p:sp>
        <p:nvSpPr>
          <p:cNvPr id="6" name="Shape 322"/>
          <p:cNvSpPr txBox="1"/>
          <p:nvPr/>
        </p:nvSpPr>
        <p:spPr>
          <a:xfrm>
            <a:off x="1016000" y="1425365"/>
            <a:ext cx="7467600" cy="409600"/>
          </a:xfrm>
          <a:prstGeom prst="rect">
            <a:avLst/>
          </a:prstGeom>
          <a:noFill/>
          <a:ln>
            <a:noFill/>
          </a:ln>
        </p:spPr>
        <p:txBody>
          <a:bodyPr lIns="91433" tIns="45700" rIns="91433" bIns="45700" anchor="t" anchorCtr="0">
            <a:noAutofit/>
          </a:bodyPr>
          <a:lstStyle/>
          <a:p>
            <a:pPr marL="338658" indent="-338658">
              <a:buSzPct val="25000"/>
            </a:pPr>
            <a:r>
              <a:rPr lang="en" sz="1600" b="1">
                <a:solidFill>
                  <a:prstClr val="black"/>
                </a:solidFill>
                <a:latin typeface="Cambria"/>
                <a:ea typeface="Cambria"/>
                <a:cs typeface="Cambria"/>
                <a:sym typeface="Cambria"/>
              </a:rPr>
              <a:t>STANLEY BLACK &amp; DECKER| SWK </a:t>
            </a:r>
          </a:p>
        </p:txBody>
      </p:sp>
      <p:sp>
        <p:nvSpPr>
          <p:cNvPr id="7" name="Shape 323"/>
          <p:cNvSpPr txBox="1"/>
          <p:nvPr/>
        </p:nvSpPr>
        <p:spPr>
          <a:xfrm>
            <a:off x="332247" y="1847640"/>
            <a:ext cx="5738351" cy="707885"/>
          </a:xfrm>
          <a:prstGeom prst="rect">
            <a:avLst/>
          </a:prstGeom>
          <a:solidFill>
            <a:srgbClr val="D8D8D8"/>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dirty="0">
              <a:solidFill>
                <a:srgbClr val="436C3C"/>
              </a:solidFill>
              <a:latin typeface="Cambria"/>
              <a:ea typeface="Cambria"/>
              <a:cs typeface="Cambria"/>
              <a:sym typeface="Cambria"/>
            </a:endParaRPr>
          </a:p>
          <a:p>
            <a:pPr algn="ctr">
              <a:buSzPct val="25000"/>
            </a:pPr>
            <a:r>
              <a:rPr lang="en" sz="1867" dirty="0">
                <a:solidFill>
                  <a:srgbClr val="436C3C"/>
                </a:solidFill>
                <a:latin typeface="Cambria"/>
                <a:ea typeface="Cambria"/>
                <a:cs typeface="Cambria"/>
                <a:sym typeface="Cambria"/>
              </a:rPr>
              <a:t> </a:t>
            </a:r>
            <a:r>
              <a:rPr lang="en" sz="1900" dirty="0">
                <a:solidFill>
                  <a:srgbClr val="005A3C"/>
                </a:solidFill>
                <a:latin typeface="Cambria"/>
                <a:ea typeface="Cambria"/>
                <a:cs typeface="Cambria"/>
                <a:sym typeface="Cambria"/>
              </a:rPr>
              <a:t>154 Shares | $17,390.02</a:t>
            </a:r>
            <a:endParaRPr lang="en" sz="2000" dirty="0">
              <a:solidFill>
                <a:srgbClr val="436C3C"/>
              </a:solidFill>
              <a:latin typeface="Cambria"/>
              <a:ea typeface="Cambria"/>
              <a:cs typeface="Cambria"/>
              <a:sym typeface="Cambria"/>
            </a:endParaRPr>
          </a:p>
        </p:txBody>
      </p:sp>
      <p:sp>
        <p:nvSpPr>
          <p:cNvPr id="8" name="Shape 324"/>
          <p:cNvSpPr txBox="1"/>
          <p:nvPr/>
        </p:nvSpPr>
        <p:spPr>
          <a:xfrm>
            <a:off x="332247" y="5651473"/>
            <a:ext cx="4771175" cy="253294"/>
          </a:xfrm>
          <a:prstGeom prst="rect">
            <a:avLst/>
          </a:prstGeom>
          <a:noFill/>
          <a:ln>
            <a:noFill/>
          </a:ln>
        </p:spPr>
        <p:txBody>
          <a:bodyPr lIns="91433" tIns="45700" rIns="91433" bIns="45700" anchor="t" anchorCtr="0">
            <a:noAutofit/>
          </a:bodyPr>
          <a:lstStyle/>
          <a:p>
            <a:pPr>
              <a:buSzPct val="25000"/>
            </a:pPr>
            <a:r>
              <a:rPr lang="en" sz="1067" i="1" dirty="0">
                <a:solidFill>
                  <a:prstClr val="black"/>
                </a:solidFill>
                <a:latin typeface="Cambria"/>
                <a:ea typeface="Cambria"/>
                <a:cs typeface="Cambria"/>
                <a:sym typeface="Cambria"/>
              </a:rPr>
              <a:t>Source: Bloomberg</a:t>
            </a:r>
          </a:p>
          <a:p>
            <a:pPr>
              <a:buSzPct val="25000"/>
            </a:pPr>
            <a:r>
              <a:rPr lang="en" sz="1067" i="1" dirty="0">
                <a:solidFill>
                  <a:prstClr val="black"/>
                </a:solidFill>
                <a:latin typeface="Cambria"/>
                <a:ea typeface="Cambria"/>
                <a:cs typeface="Cambria"/>
                <a:sym typeface="Cambria"/>
              </a:rPr>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247" y="2807637"/>
            <a:ext cx="5738351" cy="2845017"/>
          </a:xfrm>
          <a:prstGeom prst="rect">
            <a:avLst/>
          </a:prstGeom>
        </p:spPr>
      </p:pic>
    </p:spTree>
    <p:extLst>
      <p:ext uri="{BB962C8B-B14F-4D97-AF65-F5344CB8AC3E}">
        <p14:creationId xmlns:p14="http://schemas.microsoft.com/office/powerpoint/2010/main" val="3463002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06571" y="6482095"/>
            <a:ext cx="508000" cy="228600"/>
          </a:xfrm>
        </p:spPr>
        <p:txBody>
          <a:bodyPr/>
          <a:lstStyle/>
          <a:p>
            <a:fld id="{C4C5411A-C02D-49EF-A313-6C2D6A9C6A32}" type="slidenum">
              <a:rPr lang="en-US" smtClean="0">
                <a:solidFill>
                  <a:prstClr val="black"/>
                </a:solidFill>
              </a:rPr>
              <a:pPr/>
              <a:t>65</a:t>
            </a:fld>
            <a:endParaRPr lang="en-US" dirty="0">
              <a:solidFill>
                <a:prstClr val="black"/>
              </a:solidFill>
            </a:endParaRPr>
          </a:p>
        </p:txBody>
      </p:sp>
      <p:sp>
        <p:nvSpPr>
          <p:cNvPr id="3" name="Shape 336"/>
          <p:cNvSpPr txBox="1">
            <a:spLocks/>
          </p:cNvSpPr>
          <p:nvPr/>
        </p:nvSpPr>
        <p:spPr>
          <a:xfrm>
            <a:off x="6797424" y="1834940"/>
            <a:ext cx="4863147" cy="4875755"/>
          </a:xfrm>
          <a:prstGeom prst="rect">
            <a:avLst/>
          </a:prstGeom>
          <a:noFill/>
          <a:ln>
            <a:noFill/>
          </a:ln>
        </p:spPr>
        <p:txBody>
          <a:bodyPr vert="horz"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a:latin typeface="Cambria" panose="02040503050406030204" pitchFamily="18" charset="0"/>
              </a:rPr>
              <a:t>Hasbro Inc. turned out to be our fourth best performer. Hasbro contributed a return of 18.85%.  Hasbro falls under the consumer discretionary sector and continually beat the S&amp;P 500 throughout the semester, by as much as 10%.   </a:t>
            </a:r>
          </a:p>
          <a:p>
            <a:pPr marL="0" indent="0">
              <a:buFont typeface="Arial" panose="020B0604020202020204" pitchFamily="34" charset="0"/>
              <a:buNone/>
            </a:pPr>
            <a:endParaRPr lang="en-US" sz="1200">
              <a:latin typeface="Cambria" panose="02040503050406030204" pitchFamily="18" charset="0"/>
            </a:endParaRPr>
          </a:p>
          <a:p>
            <a:pPr marL="0" indent="0">
              <a:buFont typeface="Arial" panose="020B0604020202020204" pitchFamily="34" charset="0"/>
              <a:buNone/>
            </a:pPr>
            <a:r>
              <a:rPr lang="en-US" sz="1200">
                <a:latin typeface="Cambria" panose="02040503050406030204" pitchFamily="18" charset="0"/>
              </a:rPr>
              <a:t>Hasbro attested many highlights during the calendar year.  First, being the undeniable success of the Star Wars franchise, and the plentiful amount of toys they were able to profit off of.  Second, was their impressive earnings reports.  During the amount of time in the portfolio, Hasbro had two earnings reports that exceeded expectations. The earnings in February rose 7%, whereas in April they resulted in a monstrous 58.33%.   </a:t>
            </a:r>
          </a:p>
          <a:p>
            <a:pPr marL="0" indent="0">
              <a:buFont typeface="Arial" panose="020B0604020202020204" pitchFamily="34" charset="0"/>
              <a:buNone/>
            </a:pPr>
            <a:endParaRPr lang="en-US" sz="1200">
              <a:latin typeface="Cambria" panose="02040503050406030204" pitchFamily="18" charset="0"/>
            </a:endParaRPr>
          </a:p>
          <a:p>
            <a:pPr marL="0" indent="0">
              <a:buFont typeface="Arial" panose="020B0604020202020204" pitchFamily="34" charset="0"/>
              <a:buNone/>
            </a:pPr>
            <a:r>
              <a:rPr lang="en-US" sz="1200">
                <a:latin typeface="Cambria" panose="02040503050406030204" pitchFamily="18" charset="0"/>
              </a:rPr>
              <a:t>Lastly, the trend of consumers holding onto their money played a big role in the consumer discretionary sector.  This sector was one of few that provided continuous gains during the semester. It proved true that many consumers spent their money sparingly in a down market. </a:t>
            </a:r>
            <a:endParaRPr lang="en-US" sz="1200" dirty="0">
              <a:latin typeface="Cambria" panose="02040503050406030204" pitchFamily="18" charset="0"/>
            </a:endParaRPr>
          </a:p>
        </p:txBody>
      </p:sp>
      <p:sp>
        <p:nvSpPr>
          <p:cNvPr id="5" name="Shape 338"/>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prstClr val="black"/>
                </a:solidFill>
                <a:latin typeface="Cambria"/>
                <a:ea typeface="Cambria"/>
                <a:cs typeface="Cambria"/>
                <a:sym typeface="Cambria"/>
              </a:rPr>
              <a:t>Top Outperformers</a:t>
            </a:r>
            <a:endParaRPr lang="en" sz="3467" dirty="0">
              <a:solidFill>
                <a:prstClr val="black"/>
              </a:solidFill>
              <a:latin typeface="Cambria"/>
              <a:ea typeface="Cambria"/>
              <a:cs typeface="Cambria"/>
              <a:sym typeface="Cambria"/>
            </a:endParaRPr>
          </a:p>
        </p:txBody>
      </p:sp>
      <p:sp>
        <p:nvSpPr>
          <p:cNvPr id="6" name="Shape 339"/>
          <p:cNvSpPr txBox="1"/>
          <p:nvPr/>
        </p:nvSpPr>
        <p:spPr>
          <a:xfrm>
            <a:off x="1016001" y="1425366"/>
            <a:ext cx="3417455" cy="409575"/>
          </a:xfrm>
          <a:prstGeom prst="rect">
            <a:avLst/>
          </a:prstGeom>
          <a:noFill/>
          <a:ln>
            <a:noFill/>
          </a:ln>
        </p:spPr>
        <p:txBody>
          <a:bodyPr lIns="91433" tIns="45700" rIns="91433" bIns="45700" anchor="t" anchorCtr="0">
            <a:noAutofit/>
          </a:bodyPr>
          <a:lstStyle/>
          <a:p>
            <a:pPr marL="338658" indent="-338658">
              <a:buSzPct val="25000"/>
            </a:pPr>
            <a:r>
              <a:rPr lang="en" sz="1600" b="1">
                <a:solidFill>
                  <a:prstClr val="black"/>
                </a:solidFill>
                <a:latin typeface="Cambria"/>
                <a:ea typeface="Cambria"/>
                <a:cs typeface="Cambria"/>
                <a:sym typeface="Cambria"/>
              </a:rPr>
              <a:t>HASBRO, INC.| HAS </a:t>
            </a:r>
          </a:p>
        </p:txBody>
      </p:sp>
      <p:sp>
        <p:nvSpPr>
          <p:cNvPr id="7" name="Shape 340"/>
          <p:cNvSpPr txBox="1"/>
          <p:nvPr/>
        </p:nvSpPr>
        <p:spPr>
          <a:xfrm>
            <a:off x="332247" y="1847640"/>
            <a:ext cx="5738351" cy="707885"/>
          </a:xfrm>
          <a:prstGeom prst="rect">
            <a:avLst/>
          </a:prstGeom>
          <a:solidFill>
            <a:srgbClr val="D8D8D8"/>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dirty="0">
              <a:solidFill>
                <a:srgbClr val="436C3C"/>
              </a:solidFill>
              <a:latin typeface="Cambria"/>
              <a:ea typeface="Cambria"/>
              <a:cs typeface="Cambria"/>
              <a:sym typeface="Cambria"/>
            </a:endParaRPr>
          </a:p>
          <a:p>
            <a:pPr algn="ctr">
              <a:buSzPct val="25000"/>
            </a:pPr>
            <a:r>
              <a:rPr lang="en" sz="2000" dirty="0">
                <a:solidFill>
                  <a:srgbClr val="436C3C"/>
                </a:solidFill>
                <a:latin typeface="Cambria"/>
                <a:ea typeface="Cambria"/>
                <a:cs typeface="Cambria"/>
                <a:sym typeface="Cambria"/>
              </a:rPr>
              <a:t> </a:t>
            </a:r>
            <a:r>
              <a:rPr lang="en" sz="1900" dirty="0">
                <a:solidFill>
                  <a:srgbClr val="005A3C"/>
                </a:solidFill>
                <a:latin typeface="Cambria"/>
                <a:ea typeface="Cambria"/>
                <a:cs typeface="Cambria"/>
                <a:sym typeface="Cambria"/>
              </a:rPr>
              <a:t>70 Shares | $6,027</a:t>
            </a:r>
            <a:endParaRPr lang="en" sz="2000" dirty="0">
              <a:solidFill>
                <a:srgbClr val="436C3C"/>
              </a:solidFill>
              <a:latin typeface="Cambria"/>
              <a:ea typeface="Cambria"/>
              <a:cs typeface="Cambria"/>
              <a:sym typeface="Cambria"/>
            </a:endParaRPr>
          </a:p>
        </p:txBody>
      </p:sp>
      <p:sp>
        <p:nvSpPr>
          <p:cNvPr id="8" name="Shape 341"/>
          <p:cNvSpPr txBox="1"/>
          <p:nvPr/>
        </p:nvSpPr>
        <p:spPr>
          <a:xfrm>
            <a:off x="332247" y="5651472"/>
            <a:ext cx="4771175" cy="749179"/>
          </a:xfrm>
          <a:prstGeom prst="rect">
            <a:avLst/>
          </a:prstGeom>
          <a:noFill/>
          <a:ln>
            <a:noFill/>
          </a:ln>
        </p:spPr>
        <p:txBody>
          <a:bodyPr lIns="91433" tIns="45700" rIns="91433" bIns="45700" anchor="t" anchorCtr="0">
            <a:noAutofit/>
          </a:bodyPr>
          <a:lstStyle/>
          <a:p>
            <a:pPr>
              <a:buSzPct val="25000"/>
            </a:pPr>
            <a:r>
              <a:rPr lang="en" sz="1067" i="1" dirty="0">
                <a:solidFill>
                  <a:prstClr val="black"/>
                </a:solidFill>
                <a:latin typeface="Cambria"/>
                <a:ea typeface="Cambria"/>
                <a:cs typeface="Cambria"/>
                <a:sym typeface="Cambria"/>
              </a:rPr>
              <a:t>Source: Bloomberg</a:t>
            </a:r>
          </a:p>
          <a:p>
            <a:pPr>
              <a:buSzPct val="25000"/>
            </a:pPr>
            <a:r>
              <a:rPr lang="en" sz="1067" i="1" dirty="0">
                <a:solidFill>
                  <a:prstClr val="black"/>
                </a:solidFill>
                <a:latin typeface="Cambria"/>
                <a:ea typeface="Cambria"/>
                <a:cs typeface="Cambria"/>
                <a:sym typeface="Cambria"/>
              </a:rPr>
              <a:t> </a:t>
            </a:r>
          </a:p>
        </p:txBody>
      </p:sp>
      <p:pic>
        <p:nvPicPr>
          <p:cNvPr id="9" name="Picture 2" descr="http://vignette4.wikia.nocookie.net/logopedia/images/a/ad/Hasbro_Logo_(2009)_with_the_TM_Symbol.png/revision/latest?cb=201512161615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1241" y="1834940"/>
            <a:ext cx="3395513" cy="3600445"/>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247" y="2829036"/>
            <a:ext cx="5738351" cy="2822436"/>
          </a:xfrm>
          <a:prstGeom prst="rect">
            <a:avLst/>
          </a:prstGeom>
        </p:spPr>
      </p:pic>
    </p:spTree>
    <p:extLst>
      <p:ext uri="{BB962C8B-B14F-4D97-AF65-F5344CB8AC3E}">
        <p14:creationId xmlns:p14="http://schemas.microsoft.com/office/powerpoint/2010/main" val="17777630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27996" y="6505575"/>
            <a:ext cx="508000" cy="228600"/>
          </a:xfrm>
        </p:spPr>
        <p:txBody>
          <a:bodyPr/>
          <a:lstStyle/>
          <a:p>
            <a:fld id="{C4C5411A-C02D-49EF-A313-6C2D6A9C6A32}" type="slidenum">
              <a:rPr lang="en-US" smtClean="0">
                <a:solidFill>
                  <a:prstClr val="black"/>
                </a:solidFill>
              </a:rPr>
              <a:pPr/>
              <a:t>66</a:t>
            </a:fld>
            <a:endParaRPr lang="en-US" dirty="0">
              <a:solidFill>
                <a:prstClr val="black"/>
              </a:solidFill>
            </a:endParaRPr>
          </a:p>
        </p:txBody>
      </p:sp>
      <p:sp>
        <p:nvSpPr>
          <p:cNvPr id="3" name="Shape 352"/>
          <p:cNvSpPr txBox="1">
            <a:spLocks/>
          </p:cNvSpPr>
          <p:nvPr/>
        </p:nvSpPr>
        <p:spPr>
          <a:xfrm>
            <a:off x="6809644" y="1850606"/>
            <a:ext cx="4872352" cy="3858432"/>
          </a:xfrm>
          <a:prstGeom prst="rect">
            <a:avLst/>
          </a:prstGeom>
          <a:noFill/>
          <a:ln>
            <a:noFill/>
          </a:ln>
        </p:spPr>
        <p:txBody>
          <a:bodyPr vert="horz"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a:latin typeface="Cambria" panose="02040503050406030204" pitchFamily="18" charset="0"/>
              </a:rPr>
              <a:t>Broadcom ranked as our fifth top performer for the semester. Returns of over 16% led the information technology sector.  Broadcom even beat the S&amp;P 500 by 9% during the time we invested in the stock.</a:t>
            </a:r>
          </a:p>
          <a:p>
            <a:pPr marL="0" indent="0">
              <a:buFont typeface="Arial" panose="020B0604020202020204" pitchFamily="34" charset="0"/>
              <a:buNone/>
            </a:pPr>
            <a:endParaRPr lang="en-US" sz="1200">
              <a:latin typeface="Cambria" panose="02040503050406030204" pitchFamily="18" charset="0"/>
            </a:endParaRPr>
          </a:p>
          <a:p>
            <a:pPr marL="0" indent="0">
              <a:buFont typeface="Arial" panose="020B0604020202020204" pitchFamily="34" charset="0"/>
              <a:buNone/>
            </a:pPr>
            <a:r>
              <a:rPr lang="en-US" sz="1200">
                <a:latin typeface="Cambria" panose="02040503050406030204" pitchFamily="18" charset="0"/>
              </a:rPr>
              <a:t>Broadcom has been consistently outperforming Wall Street expectations showcased by beating earnings in four consecutive quarters. Broadcom was our most consistent stock, and provided profitable gains during its entire time in the portfolio.    </a:t>
            </a:r>
          </a:p>
          <a:p>
            <a:pPr marL="0" indent="0">
              <a:buFont typeface="Arial" panose="020B0604020202020204" pitchFamily="34" charset="0"/>
              <a:buNone/>
            </a:pPr>
            <a:endParaRPr lang="en-US" sz="1200">
              <a:latin typeface="Cambria" panose="02040503050406030204" pitchFamily="18" charset="0"/>
            </a:endParaRPr>
          </a:p>
          <a:p>
            <a:pPr marL="0" indent="0">
              <a:buFont typeface="Arial" panose="020B0604020202020204" pitchFamily="34" charset="0"/>
              <a:buNone/>
            </a:pPr>
            <a:r>
              <a:rPr lang="en-US" sz="1200">
                <a:latin typeface="Cambria" panose="02040503050406030204" pitchFamily="18" charset="0"/>
              </a:rPr>
              <a:t>We bought the stock at the perfect time, right around its 52 week low, and we were able to profit off of all the stocks recent success. A big reason for there success, was through there recent mergers and acquisitions wit other telecommunication companies.  This synergy has allowed Broadcom to enter in more diverse markets and gain more market share. Future projections of the stock can be seen through the strengths, such as its compelling growth in net income, largely solid financial position with reasonable debt levels by most measures and good cash flow from operations. </a:t>
            </a:r>
            <a:endParaRPr lang="en-US" sz="1200" dirty="0">
              <a:latin typeface="Cambria" panose="02040503050406030204" pitchFamily="18" charset="0"/>
            </a:endParaRPr>
          </a:p>
        </p:txBody>
      </p:sp>
      <p:sp>
        <p:nvSpPr>
          <p:cNvPr id="5" name="Shape 354"/>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prstClr val="black"/>
                </a:solidFill>
                <a:latin typeface="Cambria"/>
                <a:ea typeface="Cambria"/>
                <a:cs typeface="Cambria"/>
                <a:sym typeface="Cambria"/>
              </a:rPr>
              <a:t>Top Outperformers</a:t>
            </a:r>
            <a:endParaRPr lang="en" sz="3467" dirty="0">
              <a:solidFill>
                <a:prstClr val="black"/>
              </a:solidFill>
              <a:latin typeface="Cambria"/>
              <a:ea typeface="Cambria"/>
              <a:cs typeface="Cambria"/>
              <a:sym typeface="Cambria"/>
            </a:endParaRPr>
          </a:p>
        </p:txBody>
      </p:sp>
      <p:sp>
        <p:nvSpPr>
          <p:cNvPr id="6" name="Shape 355"/>
          <p:cNvSpPr txBox="1"/>
          <p:nvPr/>
        </p:nvSpPr>
        <p:spPr>
          <a:xfrm>
            <a:off x="1016000" y="1425366"/>
            <a:ext cx="7467600" cy="409575"/>
          </a:xfrm>
          <a:prstGeom prst="rect">
            <a:avLst/>
          </a:prstGeom>
          <a:noFill/>
          <a:ln>
            <a:noFill/>
          </a:ln>
        </p:spPr>
        <p:txBody>
          <a:bodyPr lIns="91433" tIns="45700" rIns="91433" bIns="45700" anchor="t" anchorCtr="0">
            <a:noAutofit/>
          </a:bodyPr>
          <a:lstStyle/>
          <a:p>
            <a:pPr marL="338658" indent="-338658">
              <a:buSzPct val="25000"/>
            </a:pPr>
            <a:r>
              <a:rPr lang="en" sz="1600" b="1">
                <a:solidFill>
                  <a:prstClr val="black"/>
                </a:solidFill>
                <a:latin typeface="Cambria"/>
                <a:ea typeface="Cambria"/>
                <a:cs typeface="Cambria"/>
                <a:sym typeface="Cambria"/>
              </a:rPr>
              <a:t>BROADCOM, LTD. | AVGO</a:t>
            </a:r>
          </a:p>
        </p:txBody>
      </p:sp>
      <p:sp>
        <p:nvSpPr>
          <p:cNvPr id="7" name="Shape 356"/>
          <p:cNvSpPr txBox="1"/>
          <p:nvPr/>
        </p:nvSpPr>
        <p:spPr>
          <a:xfrm>
            <a:off x="332247" y="1847640"/>
            <a:ext cx="5738351" cy="707885"/>
          </a:xfrm>
          <a:prstGeom prst="rect">
            <a:avLst/>
          </a:prstGeom>
          <a:solidFill>
            <a:srgbClr val="D8D8D8"/>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dirty="0">
              <a:solidFill>
                <a:srgbClr val="436C3C"/>
              </a:solidFill>
              <a:latin typeface="Cambria"/>
              <a:ea typeface="Cambria"/>
              <a:cs typeface="Cambria"/>
              <a:sym typeface="Cambria"/>
            </a:endParaRPr>
          </a:p>
          <a:p>
            <a:pPr algn="ctr">
              <a:buSzPct val="25000"/>
            </a:pPr>
            <a:r>
              <a:rPr lang="en" sz="1867" dirty="0">
                <a:solidFill>
                  <a:srgbClr val="436C3C"/>
                </a:solidFill>
                <a:latin typeface="Cambria"/>
                <a:ea typeface="Cambria"/>
                <a:cs typeface="Cambria"/>
                <a:sym typeface="Cambria"/>
              </a:rPr>
              <a:t> </a:t>
            </a:r>
            <a:r>
              <a:rPr lang="en" sz="1900" dirty="0">
                <a:solidFill>
                  <a:srgbClr val="005A3C"/>
                </a:solidFill>
                <a:latin typeface="Cambria"/>
                <a:ea typeface="Cambria"/>
                <a:cs typeface="Cambria"/>
                <a:sym typeface="Cambria"/>
              </a:rPr>
              <a:t>123 Shares | $18,750.12</a:t>
            </a:r>
            <a:endParaRPr lang="en" sz="1867" dirty="0">
              <a:solidFill>
                <a:srgbClr val="436C3C"/>
              </a:solidFill>
              <a:latin typeface="Cambria"/>
              <a:ea typeface="Cambria"/>
              <a:cs typeface="Cambria"/>
              <a:sym typeface="Cambria"/>
            </a:endParaRPr>
          </a:p>
        </p:txBody>
      </p:sp>
      <p:sp>
        <p:nvSpPr>
          <p:cNvPr id="8" name="Shape 357"/>
          <p:cNvSpPr txBox="1"/>
          <p:nvPr/>
        </p:nvSpPr>
        <p:spPr>
          <a:xfrm>
            <a:off x="332247" y="5651472"/>
            <a:ext cx="4771175" cy="284595"/>
          </a:xfrm>
          <a:prstGeom prst="rect">
            <a:avLst/>
          </a:prstGeom>
          <a:noFill/>
          <a:ln>
            <a:noFill/>
          </a:ln>
        </p:spPr>
        <p:txBody>
          <a:bodyPr lIns="91433" tIns="45700" rIns="91433" bIns="45700" anchor="t" anchorCtr="0">
            <a:noAutofit/>
          </a:bodyPr>
          <a:lstStyle/>
          <a:p>
            <a:pPr>
              <a:buSzPct val="25000"/>
            </a:pPr>
            <a:r>
              <a:rPr lang="en" sz="1067" i="1" dirty="0">
                <a:solidFill>
                  <a:prstClr val="black"/>
                </a:solidFill>
                <a:latin typeface="Cambria"/>
                <a:ea typeface="Cambria"/>
                <a:cs typeface="Cambria"/>
                <a:sym typeface="Cambria"/>
              </a:rPr>
              <a:t>Source: Bloomberg</a:t>
            </a:r>
          </a:p>
          <a:p>
            <a:pPr>
              <a:buSzPct val="25000"/>
            </a:pPr>
            <a:r>
              <a:rPr lang="en" sz="1067" i="1" dirty="0">
                <a:solidFill>
                  <a:prstClr val="black"/>
                </a:solidFill>
                <a:latin typeface="Cambria"/>
                <a:ea typeface="Cambria"/>
                <a:cs typeface="Cambria"/>
                <a:sym typeface="Cambria"/>
              </a:rPr>
              <a:t> </a:t>
            </a:r>
          </a:p>
        </p:txBody>
      </p:sp>
      <p:pic>
        <p:nvPicPr>
          <p:cNvPr id="9" name="Picture 2" descr="http://2zeobl3ojpj43evvq11p5yodq7e.wpengine.netdna-cdn.com/wp-content/uploads/Broadcom.svg_.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5232" y="2555526"/>
            <a:ext cx="3204653" cy="1596068"/>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247" y="2840120"/>
            <a:ext cx="5738351" cy="2811352"/>
          </a:xfrm>
          <a:prstGeom prst="rect">
            <a:avLst/>
          </a:prstGeom>
        </p:spPr>
      </p:pic>
    </p:spTree>
    <p:extLst>
      <p:ext uri="{BB962C8B-B14F-4D97-AF65-F5344CB8AC3E}">
        <p14:creationId xmlns:p14="http://schemas.microsoft.com/office/powerpoint/2010/main" val="27779847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58575" y="6524625"/>
            <a:ext cx="508000" cy="228600"/>
          </a:xfrm>
        </p:spPr>
        <p:txBody>
          <a:bodyPr/>
          <a:lstStyle/>
          <a:p>
            <a:fld id="{C4C5411A-C02D-49EF-A313-6C2D6A9C6A32}" type="slidenum">
              <a:rPr lang="en-US" smtClean="0">
                <a:solidFill>
                  <a:prstClr val="black"/>
                </a:solidFill>
              </a:rPr>
              <a:pPr/>
              <a:t>67</a:t>
            </a:fld>
            <a:endParaRPr lang="en-US" dirty="0">
              <a:solidFill>
                <a:prstClr val="black"/>
              </a:solidFill>
            </a:endParaRPr>
          </a:p>
        </p:txBody>
      </p:sp>
      <p:grpSp>
        <p:nvGrpSpPr>
          <p:cNvPr id="3" name="Shape 366"/>
          <p:cNvGrpSpPr/>
          <p:nvPr/>
        </p:nvGrpSpPr>
        <p:grpSpPr>
          <a:xfrm>
            <a:off x="1336964" y="2130389"/>
            <a:ext cx="8908472" cy="3847616"/>
            <a:chOff x="0" y="1406"/>
            <a:chExt cx="8908472" cy="3847616"/>
          </a:xfrm>
        </p:grpSpPr>
        <p:sp>
          <p:nvSpPr>
            <p:cNvPr id="5" name="Shape 367"/>
            <p:cNvSpPr/>
            <p:nvPr/>
          </p:nvSpPr>
          <p:spPr>
            <a:xfrm>
              <a:off x="1445845" y="2398319"/>
              <a:ext cx="1680138" cy="1442448"/>
            </a:xfrm>
            <a:prstGeom prst="hexagon">
              <a:avLst>
                <a:gd name="adj" fmla="val 25000"/>
                <a:gd name="vf" fmla="val 115470"/>
              </a:avLst>
            </a:prstGeom>
            <a:solidFill>
              <a:srgbClr val="C00000"/>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6" name="Shape 368"/>
            <p:cNvSpPr txBox="1"/>
            <p:nvPr/>
          </p:nvSpPr>
          <p:spPr>
            <a:xfrm>
              <a:off x="1706065" y="2537923"/>
              <a:ext cx="1378500" cy="995700"/>
            </a:xfrm>
            <a:prstGeom prst="rect">
              <a:avLst/>
            </a:prstGeom>
            <a:noFill/>
            <a:ln>
              <a:noFill/>
            </a:ln>
          </p:spPr>
          <p:txBody>
            <a:bodyPr lIns="0" tIns="17767" rIns="0" bIns="17767" anchor="ctr" anchorCtr="0">
              <a:noAutofit/>
            </a:bodyPr>
            <a:lstStyle/>
            <a:p>
              <a:pPr algn="ctr">
                <a:lnSpc>
                  <a:spcPct val="90000"/>
                </a:lnSpc>
                <a:buSzPct val="25000"/>
              </a:pPr>
              <a:r>
                <a:rPr lang="en" sz="1467">
                  <a:solidFill>
                    <a:schemeClr val="lt1"/>
                  </a:solidFill>
                  <a:latin typeface="Cambria"/>
                  <a:ea typeface="Cambria"/>
                  <a:cs typeface="Cambria"/>
                  <a:sym typeface="Cambria"/>
                </a:rPr>
                <a:t>Sucampo Pharmaceuticals</a:t>
              </a:r>
            </a:p>
          </p:txBody>
        </p:sp>
        <p:sp>
          <p:nvSpPr>
            <p:cNvPr id="7" name="Shape 369"/>
            <p:cNvSpPr/>
            <p:nvPr/>
          </p:nvSpPr>
          <p:spPr>
            <a:xfrm>
              <a:off x="1485933" y="3043333"/>
              <a:ext cx="195985" cy="168930"/>
            </a:xfrm>
            <a:prstGeom prst="hexagon">
              <a:avLst>
                <a:gd name="adj" fmla="val 25000"/>
                <a:gd name="vf" fmla="val 115470"/>
              </a:avLst>
            </a:prstGeom>
            <a:solidFill>
              <a:schemeClr val="lt1"/>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8" name="Shape 370"/>
            <p:cNvSpPr/>
            <p:nvPr/>
          </p:nvSpPr>
          <p:spPr>
            <a:xfrm>
              <a:off x="0" y="1600883"/>
              <a:ext cx="1680138" cy="1442448"/>
            </a:xfrm>
            <a:prstGeom prst="hexagon">
              <a:avLst>
                <a:gd name="adj" fmla="val 25000"/>
                <a:gd name="vf" fmla="val 115470"/>
              </a:avLst>
            </a:prstGeom>
            <a:blipFill dpi="0" rotWithShape="1">
              <a:blip r:embed="rId2"/>
              <a:srcRect/>
              <a:stretch>
                <a:fillRect l="-20000" t="-2000" r="-2000" b="-9000"/>
              </a:stretch>
            </a:blip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9" name="Shape 371"/>
            <p:cNvSpPr/>
            <p:nvPr/>
          </p:nvSpPr>
          <p:spPr>
            <a:xfrm>
              <a:off x="1150974" y="2851748"/>
              <a:ext cx="195985" cy="168930"/>
            </a:xfrm>
            <a:prstGeom prst="hexagon">
              <a:avLst>
                <a:gd name="adj" fmla="val 25000"/>
                <a:gd name="vf" fmla="val 115470"/>
              </a:avLst>
            </a:prstGeom>
            <a:solidFill>
              <a:schemeClr val="lt1"/>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10" name="Shape 372"/>
            <p:cNvSpPr/>
            <p:nvPr/>
          </p:nvSpPr>
          <p:spPr>
            <a:xfrm>
              <a:off x="2891690" y="1596276"/>
              <a:ext cx="1680138" cy="1442448"/>
            </a:xfrm>
            <a:prstGeom prst="hexagon">
              <a:avLst>
                <a:gd name="adj" fmla="val 25000"/>
                <a:gd name="vf" fmla="val 115470"/>
              </a:avLst>
            </a:prstGeom>
            <a:solidFill>
              <a:srgbClr val="C00000"/>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11" name="Shape 373"/>
            <p:cNvSpPr txBox="1"/>
            <p:nvPr/>
          </p:nvSpPr>
          <p:spPr>
            <a:xfrm>
              <a:off x="3151906" y="1819680"/>
              <a:ext cx="1159706" cy="995641"/>
            </a:xfrm>
            <a:prstGeom prst="rect">
              <a:avLst/>
            </a:prstGeom>
            <a:noFill/>
            <a:ln>
              <a:noFill/>
            </a:ln>
          </p:spPr>
          <p:txBody>
            <a:bodyPr lIns="0" tIns="17767" rIns="0" bIns="17767" anchor="ctr" anchorCtr="0">
              <a:noAutofit/>
            </a:bodyPr>
            <a:lstStyle/>
            <a:p>
              <a:pPr algn="ctr">
                <a:lnSpc>
                  <a:spcPct val="90000"/>
                </a:lnSpc>
                <a:buSzPct val="25000"/>
              </a:pPr>
              <a:r>
                <a:rPr lang="en" sz="1467">
                  <a:solidFill>
                    <a:schemeClr val="lt1"/>
                  </a:solidFill>
                  <a:latin typeface="Cambria"/>
                  <a:ea typeface="Cambria"/>
                  <a:cs typeface="Cambria"/>
                  <a:sym typeface="Cambria"/>
                </a:rPr>
                <a:t>Apple</a:t>
              </a:r>
            </a:p>
          </p:txBody>
        </p:sp>
        <p:sp>
          <p:nvSpPr>
            <p:cNvPr id="12" name="Shape 374"/>
            <p:cNvSpPr/>
            <p:nvPr/>
          </p:nvSpPr>
          <p:spPr>
            <a:xfrm>
              <a:off x="4048010" y="2844069"/>
              <a:ext cx="195985" cy="168930"/>
            </a:xfrm>
            <a:prstGeom prst="hexagon">
              <a:avLst>
                <a:gd name="adj" fmla="val 25000"/>
                <a:gd name="vf" fmla="val 115470"/>
              </a:avLst>
            </a:prstGeom>
            <a:solidFill>
              <a:schemeClr val="lt1"/>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13" name="Shape 375"/>
            <p:cNvSpPr/>
            <p:nvPr/>
          </p:nvSpPr>
          <p:spPr>
            <a:xfrm>
              <a:off x="4336644" y="2406574"/>
              <a:ext cx="1680138" cy="1442448"/>
            </a:xfrm>
            <a:prstGeom prst="hexagon">
              <a:avLst>
                <a:gd name="adj" fmla="val 25000"/>
                <a:gd name="vf" fmla="val 115470"/>
              </a:avLst>
            </a:prstGeom>
            <a:blipFill dpi="0" rotWithShape="1">
              <a:blip r:embed="rId3"/>
              <a:srcRect/>
              <a:tile tx="-476250" ty="-279400" sx="56000" sy="58000" flip="none" algn="tl"/>
            </a:blip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14" name="Shape 376"/>
            <p:cNvSpPr/>
            <p:nvPr/>
          </p:nvSpPr>
          <p:spPr>
            <a:xfrm>
              <a:off x="4377623" y="3037190"/>
              <a:ext cx="195985" cy="168930"/>
            </a:xfrm>
            <a:prstGeom prst="hexagon">
              <a:avLst>
                <a:gd name="adj" fmla="val 25000"/>
                <a:gd name="vf" fmla="val 115470"/>
              </a:avLst>
            </a:prstGeom>
            <a:solidFill>
              <a:schemeClr val="lt1"/>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15" name="Shape 377"/>
            <p:cNvSpPr/>
            <p:nvPr/>
          </p:nvSpPr>
          <p:spPr>
            <a:xfrm>
              <a:off x="1445845" y="803449"/>
              <a:ext cx="1680138" cy="1442448"/>
            </a:xfrm>
            <a:prstGeom prst="hexagon">
              <a:avLst>
                <a:gd name="adj" fmla="val 25000"/>
                <a:gd name="vf" fmla="val 115470"/>
              </a:avLst>
            </a:prstGeom>
            <a:solidFill>
              <a:srgbClr val="C00000"/>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16" name="Shape 378"/>
            <p:cNvSpPr txBox="1"/>
            <p:nvPr/>
          </p:nvSpPr>
          <p:spPr>
            <a:xfrm>
              <a:off x="1706060" y="1026851"/>
              <a:ext cx="1159706" cy="995641"/>
            </a:xfrm>
            <a:prstGeom prst="rect">
              <a:avLst/>
            </a:prstGeom>
            <a:noFill/>
            <a:ln>
              <a:noFill/>
            </a:ln>
          </p:spPr>
          <p:txBody>
            <a:bodyPr lIns="0" tIns="17767" rIns="0" bIns="17767" anchor="ctr" anchorCtr="0">
              <a:noAutofit/>
            </a:bodyPr>
            <a:lstStyle/>
            <a:p>
              <a:pPr algn="ctr">
                <a:lnSpc>
                  <a:spcPct val="90000"/>
                </a:lnSpc>
                <a:buSzPct val="25000"/>
              </a:pPr>
              <a:r>
                <a:rPr lang="en" sz="1467">
                  <a:solidFill>
                    <a:schemeClr val="lt1"/>
                  </a:solidFill>
                  <a:latin typeface="Cambria"/>
                  <a:ea typeface="Cambria"/>
                  <a:cs typeface="Cambria"/>
                  <a:sym typeface="Cambria"/>
                </a:rPr>
                <a:t>MetLife</a:t>
              </a:r>
            </a:p>
          </p:txBody>
        </p:sp>
        <p:sp>
          <p:nvSpPr>
            <p:cNvPr id="17" name="Shape 379"/>
            <p:cNvSpPr/>
            <p:nvPr/>
          </p:nvSpPr>
          <p:spPr>
            <a:xfrm>
              <a:off x="2596818" y="830708"/>
              <a:ext cx="195985" cy="168930"/>
            </a:xfrm>
            <a:prstGeom prst="hexagon">
              <a:avLst>
                <a:gd name="adj" fmla="val 25000"/>
                <a:gd name="vf" fmla="val 115470"/>
              </a:avLst>
            </a:prstGeom>
            <a:solidFill>
              <a:schemeClr val="lt1"/>
            </a:solidFill>
            <a:ln w="12700" cap="flat" cmpd="sng">
              <a:solidFill>
                <a:srgbClr val="599BD5"/>
              </a:solidFill>
              <a:prstDash val="solid"/>
              <a:miter/>
              <a:headEnd type="none" w="med" len="med"/>
              <a:tailEnd type="none" w="med" len="med"/>
            </a:ln>
          </p:spPr>
          <p:txBody>
            <a:bodyPr lIns="91433" tIns="91433" rIns="91433" bIns="91433" anchor="ctr" anchorCtr="0">
              <a:noAutofit/>
            </a:bodyPr>
            <a:lstStyle/>
            <a:p>
              <a:endParaRPr sz="2400"/>
            </a:p>
          </p:txBody>
        </p:sp>
        <p:sp>
          <p:nvSpPr>
            <p:cNvPr id="18" name="Shape 380"/>
            <p:cNvSpPr/>
            <p:nvPr/>
          </p:nvSpPr>
          <p:spPr>
            <a:xfrm>
              <a:off x="2891690" y="1406"/>
              <a:ext cx="1680138" cy="1442448"/>
            </a:xfrm>
            <a:prstGeom prst="hexagon">
              <a:avLst>
                <a:gd name="adj" fmla="val 25000"/>
                <a:gd name="vf" fmla="val 115470"/>
              </a:avLst>
            </a:prstGeom>
            <a:blipFill dpi="0" rotWithShape="1">
              <a:blip r:embed="rId4"/>
              <a:srcRect/>
              <a:stretch>
                <a:fillRect l="8000" t="18000" r="5000" b="15000"/>
              </a:stretch>
            </a:blipFill>
            <a:ln w="12700" cap="flat" cmpd="sng">
              <a:solidFill>
                <a:srgbClr val="599BD5"/>
              </a:solidFill>
              <a:prstDash val="solid"/>
              <a:miter/>
              <a:headEnd type="none" w="med" len="med"/>
              <a:tailEnd type="none" w="med" len="med"/>
            </a:ln>
          </p:spPr>
          <p:txBody>
            <a:bodyPr lIns="91433" tIns="91433" rIns="91433" bIns="91433" anchor="ctr" anchorCtr="0">
              <a:noAutofit/>
            </a:bodyPr>
            <a:lstStyle/>
            <a:p>
              <a:endParaRPr sz="2400"/>
            </a:p>
          </p:txBody>
        </p:sp>
        <p:sp>
          <p:nvSpPr>
            <p:cNvPr id="19" name="Shape 381"/>
            <p:cNvSpPr/>
            <p:nvPr/>
          </p:nvSpPr>
          <p:spPr>
            <a:xfrm>
              <a:off x="2938905" y="640660"/>
              <a:ext cx="195985" cy="168930"/>
            </a:xfrm>
            <a:prstGeom prst="hexagon">
              <a:avLst>
                <a:gd name="adj" fmla="val 25000"/>
                <a:gd name="vf" fmla="val 115470"/>
              </a:avLst>
            </a:prstGeom>
            <a:solidFill>
              <a:schemeClr val="lt1"/>
            </a:solidFill>
            <a:ln w="12700" cap="flat" cmpd="sng">
              <a:solidFill>
                <a:srgbClr val="599BD5"/>
              </a:solidFill>
              <a:prstDash val="solid"/>
              <a:miter/>
              <a:headEnd type="none" w="med" len="med"/>
              <a:tailEnd type="none" w="med" len="med"/>
            </a:ln>
          </p:spPr>
          <p:txBody>
            <a:bodyPr lIns="91433" tIns="91433" rIns="91433" bIns="91433" anchor="ctr" anchorCtr="0">
              <a:noAutofit/>
            </a:bodyPr>
            <a:lstStyle/>
            <a:p>
              <a:endParaRPr sz="2400"/>
            </a:p>
          </p:txBody>
        </p:sp>
        <p:sp>
          <p:nvSpPr>
            <p:cNvPr id="20" name="Shape 382"/>
            <p:cNvSpPr/>
            <p:nvPr/>
          </p:nvSpPr>
          <p:spPr>
            <a:xfrm>
              <a:off x="4336644" y="800377"/>
              <a:ext cx="1680138" cy="1442448"/>
            </a:xfrm>
            <a:prstGeom prst="hexagon">
              <a:avLst>
                <a:gd name="adj" fmla="val 25000"/>
                <a:gd name="vf" fmla="val 115470"/>
              </a:avLst>
            </a:prstGeom>
            <a:solidFill>
              <a:srgbClr val="C00000"/>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21" name="Shape 383"/>
            <p:cNvSpPr txBox="1"/>
            <p:nvPr/>
          </p:nvSpPr>
          <p:spPr>
            <a:xfrm>
              <a:off x="4596860" y="1023779"/>
              <a:ext cx="1159706" cy="995641"/>
            </a:xfrm>
            <a:prstGeom prst="rect">
              <a:avLst/>
            </a:prstGeom>
            <a:noFill/>
            <a:ln>
              <a:noFill/>
            </a:ln>
          </p:spPr>
          <p:txBody>
            <a:bodyPr lIns="0" tIns="17767" rIns="0" bIns="17767" anchor="ctr" anchorCtr="0">
              <a:noAutofit/>
            </a:bodyPr>
            <a:lstStyle/>
            <a:p>
              <a:pPr algn="ctr">
                <a:lnSpc>
                  <a:spcPct val="90000"/>
                </a:lnSpc>
                <a:buSzPct val="25000"/>
              </a:pPr>
              <a:r>
                <a:rPr lang="en" sz="1467">
                  <a:solidFill>
                    <a:schemeClr val="lt1"/>
                  </a:solidFill>
                  <a:latin typeface="Cambria"/>
                  <a:ea typeface="Cambria"/>
                  <a:cs typeface="Cambria"/>
                  <a:sym typeface="Cambria"/>
                </a:rPr>
                <a:t>Gilead Sciences</a:t>
              </a:r>
            </a:p>
          </p:txBody>
        </p:sp>
        <p:sp>
          <p:nvSpPr>
            <p:cNvPr id="22" name="Shape 384"/>
            <p:cNvSpPr/>
            <p:nvPr/>
          </p:nvSpPr>
          <p:spPr>
            <a:xfrm>
              <a:off x="5790507" y="1439630"/>
              <a:ext cx="195985" cy="168930"/>
            </a:xfrm>
            <a:prstGeom prst="hexagon">
              <a:avLst>
                <a:gd name="adj" fmla="val 25000"/>
                <a:gd name="vf" fmla="val 115470"/>
              </a:avLst>
            </a:prstGeom>
            <a:solidFill>
              <a:schemeClr val="lt1"/>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23" name="Shape 385"/>
            <p:cNvSpPr/>
            <p:nvPr/>
          </p:nvSpPr>
          <p:spPr>
            <a:xfrm>
              <a:off x="5782489" y="1611250"/>
              <a:ext cx="1680138" cy="1442448"/>
            </a:xfrm>
            <a:prstGeom prst="hexagon">
              <a:avLst>
                <a:gd name="adj" fmla="val 25000"/>
                <a:gd name="vf" fmla="val 115470"/>
              </a:avLst>
            </a:prstGeom>
            <a:blipFill dpi="0" rotWithShape="1">
              <a:blip r:embed="rId5"/>
              <a:srcRect/>
              <a:stretch>
                <a:fillRect l="12000" t="27000" r="7000" b="19000"/>
              </a:stretch>
            </a:blip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24" name="Shape 386"/>
            <p:cNvSpPr/>
            <p:nvPr/>
          </p:nvSpPr>
          <p:spPr>
            <a:xfrm>
              <a:off x="6110321" y="1637358"/>
              <a:ext cx="195985" cy="168930"/>
            </a:xfrm>
            <a:prstGeom prst="hexagon">
              <a:avLst>
                <a:gd name="adj" fmla="val 25000"/>
                <a:gd name="vf" fmla="val 115470"/>
              </a:avLst>
            </a:prstGeom>
            <a:solidFill>
              <a:schemeClr val="lt1"/>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25" name="Shape 387"/>
            <p:cNvSpPr/>
            <p:nvPr/>
          </p:nvSpPr>
          <p:spPr>
            <a:xfrm>
              <a:off x="5782489" y="16763"/>
              <a:ext cx="1680138" cy="1442448"/>
            </a:xfrm>
            <a:prstGeom prst="hexagon">
              <a:avLst>
                <a:gd name="adj" fmla="val 25000"/>
                <a:gd name="vf" fmla="val 115470"/>
              </a:avLst>
            </a:prstGeom>
            <a:solidFill>
              <a:srgbClr val="C00000"/>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26" name="Shape 388"/>
            <p:cNvSpPr txBox="1"/>
            <p:nvPr/>
          </p:nvSpPr>
          <p:spPr>
            <a:xfrm>
              <a:off x="6042705" y="240165"/>
              <a:ext cx="1159706" cy="995641"/>
            </a:xfrm>
            <a:prstGeom prst="rect">
              <a:avLst/>
            </a:prstGeom>
            <a:noFill/>
            <a:ln>
              <a:noFill/>
            </a:ln>
          </p:spPr>
          <p:txBody>
            <a:bodyPr lIns="0" tIns="17767" rIns="0" bIns="17767" anchor="ctr" anchorCtr="0">
              <a:noAutofit/>
            </a:bodyPr>
            <a:lstStyle/>
            <a:p>
              <a:pPr algn="ctr">
                <a:lnSpc>
                  <a:spcPct val="90000"/>
                </a:lnSpc>
                <a:buSzPct val="25000"/>
              </a:pPr>
              <a:r>
                <a:rPr lang="en" sz="1467">
                  <a:solidFill>
                    <a:schemeClr val="lt1"/>
                  </a:solidFill>
                  <a:latin typeface="Cambria"/>
                  <a:ea typeface="Cambria"/>
                  <a:cs typeface="Cambria"/>
                  <a:sym typeface="Cambria"/>
                </a:rPr>
                <a:t>New Media</a:t>
              </a:r>
            </a:p>
          </p:txBody>
        </p:sp>
        <p:sp>
          <p:nvSpPr>
            <p:cNvPr id="27" name="Shape 389"/>
            <p:cNvSpPr/>
            <p:nvPr/>
          </p:nvSpPr>
          <p:spPr>
            <a:xfrm>
              <a:off x="7236352" y="663312"/>
              <a:ext cx="195985" cy="168930"/>
            </a:xfrm>
            <a:prstGeom prst="hexagon">
              <a:avLst>
                <a:gd name="adj" fmla="val 25000"/>
                <a:gd name="vf" fmla="val 115470"/>
              </a:avLst>
            </a:prstGeom>
            <a:solidFill>
              <a:schemeClr val="lt1"/>
            </a:solidFill>
            <a:ln w="12700" cap="flat" cmpd="sng">
              <a:solidFill>
                <a:srgbClr val="599BD5"/>
              </a:solidFill>
              <a:prstDash val="solid"/>
              <a:miter/>
              <a:headEnd type="none" w="med" len="med"/>
              <a:tailEnd type="none" w="med" len="med"/>
            </a:ln>
          </p:spPr>
          <p:txBody>
            <a:bodyPr lIns="91433" tIns="91433" rIns="91433" bIns="91433" anchor="ctr" anchorCtr="0">
              <a:noAutofit/>
            </a:bodyPr>
            <a:lstStyle/>
            <a:p>
              <a:endParaRPr sz="2400"/>
            </a:p>
          </p:txBody>
        </p:sp>
        <p:sp>
          <p:nvSpPr>
            <p:cNvPr id="28" name="Shape 390"/>
            <p:cNvSpPr/>
            <p:nvPr/>
          </p:nvSpPr>
          <p:spPr>
            <a:xfrm>
              <a:off x="7228334" y="821494"/>
              <a:ext cx="1680138" cy="1442448"/>
            </a:xfrm>
            <a:prstGeom prst="hexagon">
              <a:avLst>
                <a:gd name="adj" fmla="val 25000"/>
                <a:gd name="vf" fmla="val 115470"/>
              </a:avLst>
            </a:prstGeom>
            <a:blipFill dpi="0" rotWithShape="1">
              <a:blip r:embed="rId6">
                <a:alphaModFix amt="69000"/>
              </a:blip>
              <a:srcRect/>
              <a:stretch>
                <a:fillRect l="1000" t="4000" r="1000" b="15000"/>
              </a:stretch>
            </a:blipFill>
            <a:ln w="12700" cap="flat" cmpd="sng">
              <a:solidFill>
                <a:srgbClr val="599BD5"/>
              </a:solidFill>
              <a:prstDash val="solid"/>
              <a:miter/>
              <a:headEnd type="none" w="med" len="med"/>
              <a:tailEnd type="none" w="med" len="med"/>
            </a:ln>
          </p:spPr>
          <p:txBody>
            <a:bodyPr lIns="91433" tIns="91433" rIns="91433" bIns="91433" anchor="ctr" anchorCtr="0">
              <a:noAutofit/>
            </a:bodyPr>
            <a:lstStyle/>
            <a:p>
              <a:endParaRPr sz="2400"/>
            </a:p>
          </p:txBody>
        </p:sp>
        <p:sp>
          <p:nvSpPr>
            <p:cNvPr id="29" name="Shape 391"/>
            <p:cNvSpPr/>
            <p:nvPr/>
          </p:nvSpPr>
          <p:spPr>
            <a:xfrm>
              <a:off x="7563292" y="853744"/>
              <a:ext cx="195985" cy="168930"/>
            </a:xfrm>
            <a:prstGeom prst="hexagon">
              <a:avLst>
                <a:gd name="adj" fmla="val 25000"/>
                <a:gd name="vf" fmla="val 115470"/>
              </a:avLst>
            </a:prstGeom>
            <a:solidFill>
              <a:schemeClr val="lt1"/>
            </a:solidFill>
            <a:ln w="12700" cap="flat" cmpd="sng">
              <a:solidFill>
                <a:srgbClr val="599BD5"/>
              </a:solidFill>
              <a:prstDash val="solid"/>
              <a:miter/>
              <a:headEnd type="none" w="med" len="med"/>
              <a:tailEnd type="none" w="med" len="med"/>
            </a:ln>
          </p:spPr>
          <p:txBody>
            <a:bodyPr lIns="91433" tIns="91433" rIns="91433" bIns="91433" anchor="ctr" anchorCtr="0">
              <a:noAutofit/>
            </a:bodyPr>
            <a:lstStyle/>
            <a:p>
              <a:endParaRPr sz="2400"/>
            </a:p>
          </p:txBody>
        </p:sp>
      </p:grpSp>
      <p:sp>
        <p:nvSpPr>
          <p:cNvPr id="30" name="Shape 392"/>
          <p:cNvSpPr txBox="1"/>
          <p:nvPr/>
        </p:nvSpPr>
        <p:spPr>
          <a:xfrm>
            <a:off x="609600" y="577323"/>
            <a:ext cx="10363200" cy="1362075"/>
          </a:xfrm>
          <a:prstGeom prst="rect">
            <a:avLst/>
          </a:prstGeom>
          <a:noFill/>
          <a:ln>
            <a:noFill/>
          </a:ln>
        </p:spPr>
        <p:txBody>
          <a:bodyPr lIns="121900" tIns="60967" rIns="121900" bIns="60967" anchor="t" anchorCtr="0">
            <a:noAutofit/>
          </a:bodyPr>
          <a:lstStyle/>
          <a:p>
            <a:pPr>
              <a:lnSpc>
                <a:spcPct val="95000"/>
              </a:lnSpc>
              <a:buClr>
                <a:schemeClr val="dk1"/>
              </a:buClr>
              <a:buSzPct val="25000"/>
            </a:pPr>
            <a:r>
              <a:rPr lang="en" sz="3000" b="1" dirty="0">
                <a:solidFill>
                  <a:schemeClr val="dk1"/>
                </a:solidFill>
                <a:latin typeface="Cambria"/>
                <a:ea typeface="Cambria"/>
                <a:cs typeface="Cambria"/>
                <a:sym typeface="Cambria"/>
              </a:rPr>
              <a:t>TOP UNDERPERFORMERS</a:t>
            </a:r>
            <a:endParaRPr lang="en" sz="4267">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21741958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20103" y="6516979"/>
            <a:ext cx="508000" cy="228600"/>
          </a:xfrm>
        </p:spPr>
        <p:txBody>
          <a:bodyPr/>
          <a:lstStyle/>
          <a:p>
            <a:fld id="{C4C5411A-C02D-49EF-A313-6C2D6A9C6A32}" type="slidenum">
              <a:rPr lang="en-US" smtClean="0">
                <a:solidFill>
                  <a:prstClr val="black"/>
                </a:solidFill>
              </a:rPr>
              <a:pPr/>
              <a:t>68</a:t>
            </a:fld>
            <a:endParaRPr lang="en-US" dirty="0">
              <a:solidFill>
                <a:prstClr val="black"/>
              </a:solidFill>
            </a:endParaRPr>
          </a:p>
        </p:txBody>
      </p:sp>
      <p:sp>
        <p:nvSpPr>
          <p:cNvPr id="3" name="Shape 399"/>
          <p:cNvSpPr txBox="1">
            <a:spLocks/>
          </p:cNvSpPr>
          <p:nvPr/>
        </p:nvSpPr>
        <p:spPr>
          <a:xfrm>
            <a:off x="7064956" y="1760482"/>
            <a:ext cx="4863147" cy="3853140"/>
          </a:xfrm>
          <a:prstGeom prst="rect">
            <a:avLst/>
          </a:prstGeom>
          <a:noFill/>
          <a:ln>
            <a:noFill/>
          </a:ln>
        </p:spPr>
        <p:txBody>
          <a:bodyPr vert="horz"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333" dirty="0" err="1">
                <a:latin typeface="Cambria" panose="02040503050406030204" pitchFamily="18" charset="0"/>
              </a:rPr>
              <a:t>Sucampo</a:t>
            </a:r>
            <a:r>
              <a:rPr lang="en-US" sz="1333" dirty="0">
                <a:latin typeface="Cambria" panose="02040503050406030204" pitchFamily="18" charset="0"/>
              </a:rPr>
              <a:t> was our worst performer to date, resulting in a spiraling -16.781%.  It is hard to believe, but the stock actually performed even worse at points throughout the semester, reaching an abysmal low of -33.84%. As you can see on the graph to the left, we bought the stock just before it came tumbling down.</a:t>
            </a:r>
          </a:p>
          <a:p>
            <a:pPr marL="0" indent="0">
              <a:buFont typeface="Arial" panose="020B0604020202020204" pitchFamily="34" charset="0"/>
              <a:buNone/>
            </a:pPr>
            <a:endParaRPr lang="en-US" sz="1333" dirty="0">
              <a:latin typeface="Cambria" panose="02040503050406030204" pitchFamily="18" charset="0"/>
            </a:endParaRPr>
          </a:p>
          <a:p>
            <a:pPr marL="0" indent="0">
              <a:buFont typeface="Arial" panose="020B0604020202020204" pitchFamily="34" charset="0"/>
              <a:buNone/>
            </a:pPr>
            <a:r>
              <a:rPr lang="en-US" sz="1333" dirty="0">
                <a:latin typeface="Cambria" panose="02040503050406030204" pitchFamily="18" charset="0"/>
              </a:rPr>
              <a:t>Healthcare was one of the hardest sectors hit during our time of managing the portfolio. This was mostly due to the politics regarding the 2016 presidential debates and the lackluster price of oil.  </a:t>
            </a:r>
          </a:p>
          <a:p>
            <a:pPr marL="0" indent="0">
              <a:buFont typeface="Arial" panose="020B0604020202020204" pitchFamily="34" charset="0"/>
              <a:buNone/>
            </a:pPr>
            <a:endParaRPr lang="en-US" sz="1333" dirty="0">
              <a:latin typeface="Cambria" panose="02040503050406030204" pitchFamily="18" charset="0"/>
            </a:endParaRPr>
          </a:p>
          <a:p>
            <a:pPr marL="0" indent="0">
              <a:buFont typeface="Arial" panose="020B0604020202020204" pitchFamily="34" charset="0"/>
              <a:buNone/>
            </a:pPr>
            <a:r>
              <a:rPr lang="en-US" sz="1333" dirty="0">
                <a:latin typeface="Cambria" panose="02040503050406030204" pitchFamily="18" charset="0"/>
              </a:rPr>
              <a:t>Another major reason the stock did so poorly was because </a:t>
            </a:r>
            <a:r>
              <a:rPr lang="en-US" sz="1400" dirty="0">
                <a:latin typeface="Cambria" panose="02040503050406030204" pitchFamily="18" charset="0"/>
              </a:rPr>
              <a:t>its drug missed its primary endpoints in a phase 2a trial.  We had high hopes on </a:t>
            </a:r>
            <a:r>
              <a:rPr lang="en-US" sz="1400" dirty="0" err="1">
                <a:latin typeface="Cambria" panose="02040503050406030204" pitchFamily="18" charset="0"/>
              </a:rPr>
              <a:t>Sucampo</a:t>
            </a:r>
            <a:r>
              <a:rPr lang="en-US" sz="1400" dirty="0">
                <a:latin typeface="Cambria" panose="02040503050406030204" pitchFamily="18" charset="0"/>
              </a:rPr>
              <a:t> successfully moving onto the next trial. However, we knew this was a risky play and ended up costing the portfolio quite a bit of money in the process.</a:t>
            </a:r>
            <a:endParaRPr lang="en-US" sz="1333" dirty="0">
              <a:solidFill>
                <a:srgbClr val="000000"/>
              </a:solidFill>
              <a:latin typeface="Cambria" panose="02040503050406030204" pitchFamily="18" charset="0"/>
              <a:ea typeface="MS PGothic" charset="0"/>
              <a:cs typeface="MS PGothic" charset="0"/>
            </a:endParaRPr>
          </a:p>
        </p:txBody>
      </p:sp>
      <p:sp>
        <p:nvSpPr>
          <p:cNvPr id="5" name="Shape 401"/>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prstClr val="black"/>
                </a:solidFill>
                <a:latin typeface="Cambria"/>
                <a:ea typeface="Cambria"/>
                <a:cs typeface="Cambria"/>
                <a:sym typeface="Cambria"/>
              </a:rPr>
              <a:t>Top Underperformers</a:t>
            </a:r>
            <a:endParaRPr lang="en" sz="3467" dirty="0">
              <a:solidFill>
                <a:prstClr val="black"/>
              </a:solidFill>
              <a:latin typeface="Cambria"/>
              <a:ea typeface="Cambria"/>
              <a:cs typeface="Cambria"/>
              <a:sym typeface="Cambria"/>
            </a:endParaRPr>
          </a:p>
        </p:txBody>
      </p:sp>
      <p:sp>
        <p:nvSpPr>
          <p:cNvPr id="6" name="Shape 402"/>
          <p:cNvSpPr txBox="1"/>
          <p:nvPr/>
        </p:nvSpPr>
        <p:spPr>
          <a:xfrm>
            <a:off x="1016000" y="1425366"/>
            <a:ext cx="7467600" cy="409575"/>
          </a:xfrm>
          <a:prstGeom prst="rect">
            <a:avLst/>
          </a:prstGeom>
          <a:noFill/>
          <a:ln>
            <a:noFill/>
          </a:ln>
        </p:spPr>
        <p:txBody>
          <a:bodyPr lIns="91433" tIns="45700" rIns="91433" bIns="45700" anchor="t" anchorCtr="0">
            <a:noAutofit/>
          </a:bodyPr>
          <a:lstStyle/>
          <a:p>
            <a:pPr marL="338658" indent="-338658">
              <a:buSzPct val="25000"/>
            </a:pPr>
            <a:r>
              <a:rPr lang="en" sz="1600" b="1">
                <a:solidFill>
                  <a:prstClr val="black"/>
                </a:solidFill>
                <a:latin typeface="Cambria"/>
                <a:ea typeface="Cambria"/>
                <a:cs typeface="Cambria"/>
                <a:sym typeface="Cambria"/>
              </a:rPr>
              <a:t>SUCAMPO PHARMACEUTICALS INC. | SCMP </a:t>
            </a:r>
          </a:p>
        </p:txBody>
      </p:sp>
      <p:sp>
        <p:nvSpPr>
          <p:cNvPr id="7" name="Shape 403"/>
          <p:cNvSpPr txBox="1"/>
          <p:nvPr/>
        </p:nvSpPr>
        <p:spPr>
          <a:xfrm>
            <a:off x="332247" y="1847640"/>
            <a:ext cx="5738351" cy="707885"/>
          </a:xfrm>
          <a:prstGeom prst="rect">
            <a:avLst/>
          </a:prstGeom>
          <a:solidFill>
            <a:srgbClr val="D8D8D8"/>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dirty="0">
              <a:solidFill>
                <a:srgbClr val="436C3C"/>
              </a:solidFill>
              <a:latin typeface="Cambria"/>
              <a:ea typeface="Cambria"/>
              <a:cs typeface="Cambria"/>
              <a:sym typeface="Cambria"/>
            </a:endParaRPr>
          </a:p>
          <a:p>
            <a:pPr algn="ctr">
              <a:buSzPct val="25000"/>
            </a:pPr>
            <a:r>
              <a:rPr lang="en" sz="1867" dirty="0">
                <a:solidFill>
                  <a:srgbClr val="436C3C"/>
                </a:solidFill>
                <a:latin typeface="Cambria"/>
                <a:ea typeface="Cambria"/>
                <a:cs typeface="Cambria"/>
                <a:sym typeface="Cambria"/>
              </a:rPr>
              <a:t> </a:t>
            </a:r>
            <a:r>
              <a:rPr lang="en" sz="1900" dirty="0">
                <a:solidFill>
                  <a:srgbClr val="005A3C"/>
                </a:solidFill>
                <a:latin typeface="Cambria"/>
                <a:ea typeface="Cambria"/>
                <a:cs typeface="Cambria"/>
                <a:sym typeface="Cambria"/>
              </a:rPr>
              <a:t>1000 Shares | $11,220</a:t>
            </a:r>
            <a:endParaRPr lang="en" sz="1867" dirty="0">
              <a:solidFill>
                <a:srgbClr val="436C3C"/>
              </a:solidFill>
              <a:latin typeface="Cambria"/>
              <a:ea typeface="Cambria"/>
              <a:cs typeface="Cambria"/>
              <a:sym typeface="Cambria"/>
            </a:endParaRPr>
          </a:p>
        </p:txBody>
      </p:sp>
      <p:sp>
        <p:nvSpPr>
          <p:cNvPr id="8" name="Shape 405"/>
          <p:cNvSpPr txBox="1"/>
          <p:nvPr/>
        </p:nvSpPr>
        <p:spPr>
          <a:xfrm>
            <a:off x="332247" y="5793596"/>
            <a:ext cx="4771175" cy="281202"/>
          </a:xfrm>
          <a:prstGeom prst="rect">
            <a:avLst/>
          </a:prstGeom>
          <a:noFill/>
          <a:ln>
            <a:noFill/>
          </a:ln>
        </p:spPr>
        <p:txBody>
          <a:bodyPr lIns="91433" tIns="45700" rIns="91433" bIns="45700" anchor="t" anchorCtr="0">
            <a:noAutofit/>
          </a:bodyPr>
          <a:lstStyle/>
          <a:p>
            <a:pPr>
              <a:buSzPct val="25000"/>
            </a:pPr>
            <a:r>
              <a:rPr lang="en" sz="1067" i="1" dirty="0">
                <a:solidFill>
                  <a:prstClr val="black"/>
                </a:solidFill>
                <a:latin typeface="Cambria"/>
                <a:ea typeface="Cambria"/>
                <a:cs typeface="Cambria"/>
                <a:sym typeface="Cambria"/>
              </a:rPr>
              <a:t>Source: Bloomberg</a:t>
            </a:r>
          </a:p>
          <a:p>
            <a:pPr>
              <a:buSzPct val="25000"/>
            </a:pPr>
            <a:r>
              <a:rPr lang="en" sz="1067" i="1" dirty="0">
                <a:solidFill>
                  <a:prstClr val="black"/>
                </a:solidFill>
                <a:latin typeface="Cambria"/>
                <a:ea typeface="Cambria"/>
                <a:cs typeface="Cambria"/>
                <a:sym typeface="Cambria"/>
              </a:rPr>
              <a:t> </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247" y="2776468"/>
            <a:ext cx="5738351" cy="2992610"/>
          </a:xfrm>
          <a:prstGeom prst="rect">
            <a:avLst/>
          </a:prstGeom>
        </p:spPr>
      </p:pic>
      <p:pic>
        <p:nvPicPr>
          <p:cNvPr id="2" name="Picture 10"/>
          <p:cNvPicPr>
            <a:picLocks noChangeAspect="1"/>
          </p:cNvPicPr>
          <p:nvPr/>
        </p:nvPicPr>
        <p:blipFill>
          <a:blip r:embed="rId3"/>
          <a:stretch>
            <a:fillRect/>
          </a:stretch>
        </p:blipFill>
        <p:spPr>
          <a:xfrm>
            <a:off x="6477807" y="2663839"/>
            <a:ext cx="5450296" cy="2597121"/>
          </a:xfrm>
          <a:prstGeom prst="rect">
            <a:avLst/>
          </a:prstGeom>
        </p:spPr>
      </p:pic>
    </p:spTree>
    <p:extLst>
      <p:ext uri="{BB962C8B-B14F-4D97-AF65-F5344CB8AC3E}">
        <p14:creationId xmlns:p14="http://schemas.microsoft.com/office/powerpoint/2010/main" val="16530430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76150" y="6542774"/>
            <a:ext cx="508000" cy="228600"/>
          </a:xfrm>
        </p:spPr>
        <p:txBody>
          <a:bodyPr/>
          <a:lstStyle/>
          <a:p>
            <a:fld id="{C4C5411A-C02D-49EF-A313-6C2D6A9C6A32}" type="slidenum">
              <a:rPr lang="en-US" smtClean="0">
                <a:solidFill>
                  <a:prstClr val="black"/>
                </a:solidFill>
              </a:rPr>
              <a:pPr/>
              <a:t>69</a:t>
            </a:fld>
            <a:endParaRPr lang="en-US" dirty="0">
              <a:solidFill>
                <a:prstClr val="black"/>
              </a:solidFill>
            </a:endParaRPr>
          </a:p>
        </p:txBody>
      </p:sp>
      <p:sp>
        <p:nvSpPr>
          <p:cNvPr id="3" name="Shape 419"/>
          <p:cNvSpPr txBox="1">
            <a:spLocks noGrp="1"/>
          </p:cNvSpPr>
          <p:nvPr>
            <p:ph type="body" idx="1"/>
          </p:nvPr>
        </p:nvSpPr>
        <p:spPr>
          <a:xfrm>
            <a:off x="7009009" y="1834940"/>
            <a:ext cx="4580036" cy="3957139"/>
          </a:xfrm>
          <a:prstGeom prst="rect">
            <a:avLst/>
          </a:prstGeom>
          <a:noFill/>
          <a:ln>
            <a:noFill/>
          </a:ln>
        </p:spPr>
        <p:txBody>
          <a:bodyPr vert="horz" lIns="91433" tIns="45700" rIns="91433" bIns="45700" rtlCol="0" anchor="t" anchorCtr="0">
            <a:noAutofit/>
          </a:bodyPr>
          <a:lstStyle/>
          <a:p>
            <a:pPr marL="0" indent="0">
              <a:buNone/>
            </a:pPr>
            <a:r>
              <a:rPr lang="en-US" sz="1200" dirty="0">
                <a:solidFill>
                  <a:srgbClr val="000000"/>
                </a:solidFill>
                <a:latin typeface="Cambria" panose="02040503050406030204" pitchFamily="18" charset="0"/>
                <a:ea typeface="MS PGothic" charset="0"/>
                <a:cs typeface="MS PGothic" charset="0"/>
              </a:rPr>
              <a:t>Apple Inc</a:t>
            </a:r>
            <a:r>
              <a:rPr lang="en-US" sz="1200" dirty="0">
                <a:solidFill>
                  <a:schemeClr val="tx1"/>
                </a:solidFill>
                <a:latin typeface="Cambria" panose="02040503050406030204" pitchFamily="18" charset="0"/>
                <a:ea typeface="MS PGothic" charset="0"/>
                <a:cs typeface="MS PGothic" charset="0"/>
              </a:rPr>
              <a:t>. actually did fairly well throughout the harsh market conditions we faced. However, during the last month, the stock started to slip and resulted with a decline of -12.087%. </a:t>
            </a:r>
            <a:endParaRPr lang="en-US" sz="1200" dirty="0">
              <a:solidFill>
                <a:srgbClr val="000000"/>
              </a:solidFill>
              <a:latin typeface="Cambria" panose="02040503050406030204" pitchFamily="18" charset="0"/>
              <a:ea typeface="MS PGothic" charset="0"/>
              <a:cs typeface="MS PGothic" charset="0"/>
            </a:endParaRPr>
          </a:p>
          <a:p>
            <a:pPr marL="0" indent="0">
              <a:buNone/>
            </a:pPr>
            <a:endParaRPr lang="en-US" sz="1200" dirty="0">
              <a:solidFill>
                <a:srgbClr val="000000"/>
              </a:solidFill>
              <a:latin typeface="Cambria" panose="02040503050406030204" pitchFamily="18" charset="0"/>
              <a:ea typeface="MS PGothic" charset="0"/>
              <a:cs typeface="MS PGothic" charset="0"/>
            </a:endParaRPr>
          </a:p>
          <a:p>
            <a:pPr marL="0" indent="0">
              <a:buNone/>
            </a:pPr>
            <a:r>
              <a:rPr lang="en-US" sz="1200" dirty="0">
                <a:solidFill>
                  <a:schemeClr val="tx1"/>
                </a:solidFill>
                <a:latin typeface="Cambria" panose="02040503050406030204" pitchFamily="18" charset="0"/>
                <a:ea typeface="MS PGothic" charset="0"/>
                <a:cs typeface="MS PGothic" charset="0"/>
              </a:rPr>
              <a:t>Much of Apple’s recent failure came from their declining iPhone sales.  Apple’s </a:t>
            </a:r>
            <a:r>
              <a:rPr lang="en-US" sz="1200" dirty="0">
                <a:solidFill>
                  <a:schemeClr val="tx1"/>
                </a:solidFill>
                <a:latin typeface="Cambria" panose="02040503050406030204" pitchFamily="18" charset="0"/>
              </a:rPr>
              <a:t>13-year run of quarterly revenue growth ended in late April, a casualty of Apple’s already immense size, weakness in key global markets like China and the lack of another hot product to pry open the wallets of customers. Apple sold 16% fewer iPhones in the quarter compared with the same quarter last year.</a:t>
            </a:r>
            <a:endParaRPr lang="en-US" sz="1200" dirty="0">
              <a:solidFill>
                <a:srgbClr val="000000"/>
              </a:solidFill>
              <a:latin typeface="Cambria" panose="02040503050406030204" pitchFamily="18" charset="0"/>
              <a:ea typeface="MS PGothic" charset="0"/>
              <a:cs typeface="MS PGothic" charset="0"/>
            </a:endParaRPr>
          </a:p>
          <a:p>
            <a:pPr marL="0" indent="0">
              <a:buNone/>
            </a:pPr>
            <a:endParaRPr lang="en-US" sz="1200" dirty="0">
              <a:latin typeface="Cambria" panose="02040503050406030204" pitchFamily="18" charset="0"/>
            </a:endParaRPr>
          </a:p>
          <a:p>
            <a:pPr marL="0" indent="0">
              <a:buNone/>
            </a:pPr>
            <a:r>
              <a:rPr lang="en-US" sz="1200" dirty="0">
                <a:solidFill>
                  <a:schemeClr val="tx1"/>
                </a:solidFill>
                <a:latin typeface="Cambria" panose="02040503050406030204" pitchFamily="18" charset="0"/>
              </a:rPr>
              <a:t>To the public’s surprise as well as ours we were shocked by this news, as Apple has been such a great stock to own over the last couple years.  Most of that success is equated from iPhones sales ironically.  We believe this regression in sales is due to their popular iPhone 6 model.  Since, fall of 2014 the iPhone has not changed much as well as the release of their new product lines, like the apple watch and new iPad Pro.</a:t>
            </a:r>
            <a:endParaRPr lang="en-US" sz="1200" dirty="0">
              <a:latin typeface="Cambria" panose="02040503050406030204" pitchFamily="18" charset="0"/>
            </a:endParaRPr>
          </a:p>
          <a:p>
            <a:pPr marL="0" indent="0">
              <a:spcBef>
                <a:spcPts val="1067"/>
              </a:spcBef>
              <a:buClr>
                <a:schemeClr val="dk1"/>
              </a:buClr>
              <a:buSzPct val="25000"/>
              <a:buNone/>
            </a:pPr>
            <a:endParaRPr sz="1333" dirty="0">
              <a:solidFill>
                <a:schemeClr val="dk1"/>
              </a:solidFill>
              <a:latin typeface="Cambria" panose="02040503050406030204" pitchFamily="18" charset="0"/>
              <a:ea typeface="Cambria"/>
              <a:cs typeface="Cambria"/>
              <a:sym typeface="Cambria"/>
            </a:endParaRPr>
          </a:p>
          <a:p>
            <a:pPr marL="0" indent="0">
              <a:spcBef>
                <a:spcPts val="1067"/>
              </a:spcBef>
              <a:buClr>
                <a:schemeClr val="dk1"/>
              </a:buClr>
              <a:buSzPct val="25000"/>
              <a:buNone/>
            </a:pPr>
            <a:endParaRPr sz="1333" dirty="0">
              <a:solidFill>
                <a:schemeClr val="dk1"/>
              </a:solidFill>
              <a:latin typeface="Cambria" panose="02040503050406030204" pitchFamily="18" charset="0"/>
              <a:ea typeface="Cambria"/>
              <a:cs typeface="Cambria"/>
              <a:sym typeface="Cambria"/>
            </a:endParaRPr>
          </a:p>
        </p:txBody>
      </p:sp>
      <p:sp>
        <p:nvSpPr>
          <p:cNvPr id="5" name="Shape 422"/>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schemeClr val="dk1"/>
                </a:solidFill>
                <a:latin typeface="Cambria"/>
                <a:ea typeface="Cambria"/>
                <a:cs typeface="Cambria"/>
                <a:sym typeface="Cambria"/>
              </a:rPr>
              <a:t>Top Underperformers</a:t>
            </a:r>
            <a:endParaRPr lang="en" sz="3467" dirty="0">
              <a:solidFill>
                <a:schemeClr val="dk1"/>
              </a:solidFill>
              <a:latin typeface="Cambria"/>
              <a:ea typeface="Cambria"/>
              <a:cs typeface="Cambria"/>
              <a:sym typeface="Cambria"/>
            </a:endParaRPr>
          </a:p>
        </p:txBody>
      </p:sp>
      <p:sp>
        <p:nvSpPr>
          <p:cNvPr id="6" name="Shape 423"/>
          <p:cNvSpPr txBox="1"/>
          <p:nvPr/>
        </p:nvSpPr>
        <p:spPr>
          <a:xfrm>
            <a:off x="1016000" y="1425366"/>
            <a:ext cx="7467600" cy="409575"/>
          </a:xfrm>
          <a:prstGeom prst="rect">
            <a:avLst/>
          </a:prstGeom>
          <a:noFill/>
          <a:ln>
            <a:noFill/>
          </a:ln>
        </p:spPr>
        <p:txBody>
          <a:bodyPr lIns="91433" tIns="45700" rIns="91433" bIns="45700" anchor="t" anchorCtr="0">
            <a:noAutofit/>
          </a:bodyPr>
          <a:lstStyle/>
          <a:p>
            <a:pPr marL="338658" indent="-338658">
              <a:buSzPct val="25000"/>
            </a:pPr>
            <a:r>
              <a:rPr lang="en" sz="1600" b="1">
                <a:solidFill>
                  <a:schemeClr val="dk1"/>
                </a:solidFill>
                <a:latin typeface="Cambria"/>
                <a:ea typeface="Cambria"/>
                <a:cs typeface="Cambria"/>
                <a:sym typeface="Cambria"/>
              </a:rPr>
              <a:t>APPLE INC. | AAPL</a:t>
            </a:r>
          </a:p>
        </p:txBody>
      </p:sp>
      <p:sp>
        <p:nvSpPr>
          <p:cNvPr id="7" name="Shape 424"/>
          <p:cNvSpPr txBox="1"/>
          <p:nvPr/>
        </p:nvSpPr>
        <p:spPr>
          <a:xfrm>
            <a:off x="332247" y="1834940"/>
            <a:ext cx="5694280" cy="707885"/>
          </a:xfrm>
          <a:prstGeom prst="rect">
            <a:avLst/>
          </a:prstGeom>
          <a:solidFill>
            <a:srgbClr val="D8D8D8"/>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dirty="0">
              <a:solidFill>
                <a:srgbClr val="436C3C"/>
              </a:solidFill>
              <a:latin typeface="Cambria"/>
              <a:ea typeface="Cambria"/>
              <a:cs typeface="Cambria"/>
              <a:sym typeface="Cambria"/>
            </a:endParaRPr>
          </a:p>
          <a:p>
            <a:pPr algn="ctr">
              <a:buSzPct val="25000"/>
            </a:pPr>
            <a:r>
              <a:rPr lang="en" sz="1900" dirty="0">
                <a:solidFill>
                  <a:srgbClr val="005A3C"/>
                </a:solidFill>
                <a:latin typeface="Cambria"/>
                <a:ea typeface="Cambria"/>
                <a:cs typeface="Cambria"/>
                <a:sym typeface="Cambria"/>
              </a:rPr>
              <a:t>109 Shares | $10,647.25</a:t>
            </a:r>
            <a:endParaRPr lang="en" sz="1867" dirty="0">
              <a:solidFill>
                <a:srgbClr val="436C3C"/>
              </a:solidFill>
              <a:latin typeface="Cambria"/>
              <a:ea typeface="Cambria"/>
              <a:cs typeface="Cambria"/>
              <a:sym typeface="Cambria"/>
            </a:endParaRPr>
          </a:p>
        </p:txBody>
      </p:sp>
      <p:sp>
        <p:nvSpPr>
          <p:cNvPr id="8" name="Shape 427"/>
          <p:cNvSpPr txBox="1"/>
          <p:nvPr/>
        </p:nvSpPr>
        <p:spPr>
          <a:xfrm>
            <a:off x="332247" y="5793595"/>
            <a:ext cx="4771175" cy="749179"/>
          </a:xfrm>
          <a:prstGeom prst="rect">
            <a:avLst/>
          </a:prstGeom>
          <a:noFill/>
          <a:ln>
            <a:noFill/>
          </a:ln>
        </p:spPr>
        <p:txBody>
          <a:bodyPr lIns="91433" tIns="45700" rIns="91433" bIns="45700" anchor="t" anchorCtr="0">
            <a:noAutofit/>
          </a:bodyPr>
          <a:lstStyle/>
          <a:p>
            <a:pPr>
              <a:buSzPct val="25000"/>
            </a:pPr>
            <a:r>
              <a:rPr lang="en" sz="1067" i="1" dirty="0">
                <a:solidFill>
                  <a:schemeClr val="dk1"/>
                </a:solidFill>
                <a:latin typeface="Cambria"/>
                <a:ea typeface="Cambria"/>
                <a:cs typeface="Cambria"/>
                <a:sym typeface="Cambria"/>
              </a:rPr>
              <a:t>Source: Bloomberg</a:t>
            </a:r>
          </a:p>
          <a:p>
            <a:pPr>
              <a:buSzPct val="25000"/>
            </a:pPr>
            <a:r>
              <a:rPr lang="en" sz="1067" i="1" dirty="0">
                <a:solidFill>
                  <a:schemeClr val="dk1"/>
                </a:solidFill>
                <a:latin typeface="Cambria"/>
                <a:ea typeface="Cambria"/>
                <a:cs typeface="Cambria"/>
                <a:sym typeface="Cambria"/>
              </a:rPr>
              <a:t>    </a:t>
            </a:r>
          </a:p>
        </p:txBody>
      </p:sp>
      <p:pic>
        <p:nvPicPr>
          <p:cNvPr id="9" name="Picture 4" descr="http://logok.org/wp-content/uploads/2014/04/Apple-logo-grey-880x62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7094" y="2029215"/>
            <a:ext cx="4649056" cy="3301887"/>
          </a:xfrm>
          <a:prstGeom prst="rect">
            <a:avLst/>
          </a:prstGeom>
          <a:noFill/>
          <a:ln>
            <a:noFill/>
          </a:ln>
          <a:effectLst>
            <a:outerShdw blurRad="50800" dist="50800" dir="5400000" algn="ctr" rotWithShape="0">
              <a:schemeClr val="tx1">
                <a:alpha val="9000"/>
              </a:schemeClr>
            </a:outerShdw>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47" y="2763768"/>
            <a:ext cx="5694280" cy="3005310"/>
          </a:xfrm>
          <a:prstGeom prst="rect">
            <a:avLst/>
          </a:prstGeom>
        </p:spPr>
      </p:pic>
    </p:spTree>
    <p:extLst>
      <p:ext uri="{BB962C8B-B14F-4D97-AF65-F5344CB8AC3E}">
        <p14:creationId xmlns:p14="http://schemas.microsoft.com/office/powerpoint/2010/main" val="415316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99273" y="6490855"/>
            <a:ext cx="508000" cy="228600"/>
          </a:xfrm>
        </p:spPr>
        <p:txBody>
          <a:bodyPr/>
          <a:lstStyle/>
          <a:p>
            <a:fld id="{C4C5411A-C02D-49EF-A313-6C2D6A9C6A32}" type="slidenum">
              <a:rPr lang="en-US" smtClean="0">
                <a:solidFill>
                  <a:prstClr val="black"/>
                </a:solidFill>
                <a:latin typeface="Cambria" charset="0"/>
                <a:ea typeface="Cambria" charset="0"/>
                <a:cs typeface="Cambria" charset="0"/>
              </a:rPr>
              <a:pPr/>
              <a:t>7</a:t>
            </a:fld>
            <a:endParaRPr lang="en-US" dirty="0">
              <a:solidFill>
                <a:prstClr val="black"/>
              </a:solidFill>
            </a:endParaRPr>
          </a:p>
        </p:txBody>
      </p:sp>
      <p:sp>
        <p:nvSpPr>
          <p:cNvPr id="12" name="Title 7"/>
          <p:cNvSpPr>
            <a:spLocks noGrp="1"/>
          </p:cNvSpPr>
          <p:nvPr>
            <p:ph type="title"/>
          </p:nvPr>
        </p:nvSpPr>
        <p:spPr>
          <a:xfrm>
            <a:off x="796985" y="491336"/>
            <a:ext cx="9956800" cy="740664"/>
          </a:xfrm>
        </p:spPr>
        <p:txBody>
          <a:bodyPr/>
          <a:lstStyle/>
          <a:p>
            <a:r>
              <a:rPr lang="en-US" sz="3000" b="1" dirty="0">
                <a:latin typeface="Cambria" panose="02040503050406030204" pitchFamily="18" charset="0"/>
              </a:rPr>
              <a:t>Market Overview</a:t>
            </a:r>
          </a:p>
        </p:txBody>
      </p:sp>
      <p:pic>
        <p:nvPicPr>
          <p:cNvPr id="13" name="Shape 167"/>
          <p:cNvPicPr preferRelativeResize="0"/>
          <p:nvPr/>
        </p:nvPicPr>
        <p:blipFill>
          <a:blip r:embed="rId3">
            <a:alphaModFix/>
          </a:blip>
          <a:stretch>
            <a:fillRect/>
          </a:stretch>
        </p:blipFill>
        <p:spPr>
          <a:xfrm>
            <a:off x="6629400" y="1659964"/>
            <a:ext cx="4869873" cy="3273985"/>
          </a:xfrm>
          <a:prstGeom prst="rect">
            <a:avLst/>
          </a:prstGeom>
          <a:noFill/>
          <a:ln>
            <a:noFill/>
          </a:ln>
        </p:spPr>
      </p:pic>
      <p:pic>
        <p:nvPicPr>
          <p:cNvPr id="14" name="Shape 168"/>
          <p:cNvPicPr preferRelativeResize="0"/>
          <p:nvPr/>
        </p:nvPicPr>
        <p:blipFill>
          <a:blip r:embed="rId4">
            <a:alphaModFix/>
          </a:blip>
          <a:stretch>
            <a:fillRect/>
          </a:stretch>
        </p:blipFill>
        <p:spPr>
          <a:xfrm>
            <a:off x="976677" y="3777240"/>
            <a:ext cx="4910400" cy="2455200"/>
          </a:xfrm>
          <a:prstGeom prst="rect">
            <a:avLst/>
          </a:prstGeom>
          <a:noFill/>
          <a:ln>
            <a:noFill/>
          </a:ln>
        </p:spPr>
      </p:pic>
      <p:sp>
        <p:nvSpPr>
          <p:cNvPr id="15" name="Shape 166"/>
          <p:cNvSpPr txBox="1">
            <a:spLocks/>
          </p:cNvSpPr>
          <p:nvPr/>
        </p:nvSpPr>
        <p:spPr>
          <a:xfrm>
            <a:off x="796985" y="1356980"/>
            <a:ext cx="5269785" cy="2420260"/>
          </a:xfrm>
          <a:prstGeom prst="rect">
            <a:avLst/>
          </a:prstGeom>
        </p:spPr>
        <p:txBody>
          <a:bodyPr vert="horz" lIns="121900" tIns="121900" rIns="121900" bIns="121900" rtlCol="0" anchor="t" anchorCtr="0">
            <a:noAutofit/>
          </a:bodyPr>
          <a:lstStyle>
            <a:lvl1pPr marL="457189" indent="-457189" algn="l" defTabSz="1219170" rtl="0" eaLnBrk="1" latinLnBrk="0" hangingPunct="1">
              <a:lnSpc>
                <a:spcPct val="110000"/>
              </a:lnSpc>
              <a:spcBef>
                <a:spcPct val="20000"/>
              </a:spcBef>
              <a:buClr>
                <a:schemeClr val="accent2"/>
              </a:buClr>
              <a:buFont typeface="Arial" pitchFamily="34" charset="0"/>
              <a:buChar char="•"/>
              <a:defRPr sz="2667" kern="1200">
                <a:solidFill>
                  <a:schemeClr val="tx1"/>
                </a:solidFill>
                <a:latin typeface="+mn-lt"/>
                <a:ea typeface="+mn-ea"/>
                <a:cs typeface="+mn-cs"/>
              </a:defRPr>
            </a:lvl1pPr>
            <a:lvl2pPr marL="914377" indent="-385224" algn="l" defTabSz="1219170" rtl="0" eaLnBrk="1" latinLnBrk="0" hangingPunct="1">
              <a:lnSpc>
                <a:spcPct val="110000"/>
              </a:lnSpc>
              <a:spcBef>
                <a:spcPct val="20000"/>
              </a:spcBef>
              <a:buClr>
                <a:schemeClr val="accent4"/>
              </a:buClr>
              <a:buFont typeface="Arial" pitchFamily="34" charset="0"/>
              <a:buChar char="–"/>
              <a:defRPr sz="2400" kern="1200">
                <a:solidFill>
                  <a:schemeClr val="tx1"/>
                </a:solidFill>
                <a:latin typeface="+mn-lt"/>
                <a:ea typeface="+mn-ea"/>
                <a:cs typeface="+mn-cs"/>
              </a:defRPr>
            </a:lvl2pPr>
            <a:lvl3pPr marL="1299601" indent="-304792" algn="l" defTabSz="1219170" rtl="0" eaLnBrk="1" latinLnBrk="0" hangingPunct="1">
              <a:lnSpc>
                <a:spcPct val="110000"/>
              </a:lnSpc>
              <a:spcBef>
                <a:spcPct val="20000"/>
              </a:spcBef>
              <a:buClr>
                <a:schemeClr val="accent4"/>
              </a:buClr>
              <a:buFont typeface="Arial" pitchFamily="34" charset="0"/>
              <a:buChar char="•"/>
              <a:defRPr sz="1867" kern="1200">
                <a:solidFill>
                  <a:schemeClr val="tx1"/>
                </a:solidFill>
                <a:latin typeface="+mn-lt"/>
                <a:ea typeface="+mn-ea"/>
                <a:cs typeface="+mn-cs"/>
              </a:defRPr>
            </a:lvl3pPr>
            <a:lvl4pPr marL="1676358" indent="-304792" algn="l" defTabSz="1219170" rtl="0" eaLnBrk="1" latinLnBrk="0" hangingPunct="1">
              <a:lnSpc>
                <a:spcPct val="110000"/>
              </a:lnSpc>
              <a:spcBef>
                <a:spcPct val="20000"/>
              </a:spcBef>
              <a:buClr>
                <a:schemeClr val="accent4"/>
              </a:buClr>
              <a:buFont typeface="Arial" pitchFamily="34" charset="0"/>
              <a:buChar char="–"/>
              <a:defRPr sz="1867" kern="1200">
                <a:solidFill>
                  <a:schemeClr val="tx1"/>
                </a:solidFill>
                <a:latin typeface="+mn-lt"/>
                <a:ea typeface="+mn-ea"/>
                <a:cs typeface="+mn-cs"/>
              </a:defRPr>
            </a:lvl4pPr>
            <a:lvl5pPr marL="1676358" indent="0" algn="l" defTabSz="1219170" rtl="0" eaLnBrk="1" latinLnBrk="0" hangingPunct="1">
              <a:lnSpc>
                <a:spcPct val="110000"/>
              </a:lnSpc>
              <a:spcBef>
                <a:spcPct val="20000"/>
              </a:spcBef>
              <a:buClr>
                <a:schemeClr val="accent4"/>
              </a:buClr>
              <a:buFont typeface="Arial"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88945" indent="-285750">
              <a:spcBef>
                <a:spcPts val="0"/>
              </a:spcBef>
              <a:buClrTx/>
              <a:buSzPct val="100000"/>
            </a:pPr>
            <a:r>
              <a:rPr lang="en-US" sz="1400" dirty="0">
                <a:latin typeface="Cambria" panose="02040503050406030204" pitchFamily="18" charset="0"/>
              </a:rPr>
              <a:t>Two rate hikes left in the year</a:t>
            </a:r>
          </a:p>
          <a:p>
            <a:pPr marL="946133" lvl="1" indent="-285750">
              <a:spcBef>
                <a:spcPts val="0"/>
              </a:spcBef>
              <a:buClrTx/>
              <a:buSzPct val="100000"/>
            </a:pPr>
            <a:r>
              <a:rPr lang="en-US" sz="1400" dirty="0">
                <a:latin typeface="Cambria" panose="02040503050406030204" pitchFamily="18" charset="0"/>
              </a:rPr>
              <a:t>Reduced from 4 hikes</a:t>
            </a:r>
          </a:p>
          <a:p>
            <a:pPr marL="488945" indent="-285750">
              <a:spcBef>
                <a:spcPts val="0"/>
              </a:spcBef>
              <a:buClrTx/>
              <a:buSzPct val="100000"/>
            </a:pPr>
            <a:r>
              <a:rPr lang="en-US" sz="1400" dirty="0">
                <a:latin typeface="Cambria" panose="02040503050406030204" pitchFamily="18" charset="0"/>
              </a:rPr>
              <a:t>Oil prices fall again</a:t>
            </a:r>
          </a:p>
          <a:p>
            <a:pPr marL="946133" lvl="1" indent="-285750">
              <a:spcBef>
                <a:spcPts val="0"/>
              </a:spcBef>
              <a:buClrTx/>
              <a:buSzPct val="100000"/>
            </a:pPr>
            <a:r>
              <a:rPr lang="en-US" sz="1400" dirty="0">
                <a:latin typeface="Cambria" panose="02040503050406030204" pitchFamily="18" charset="0"/>
              </a:rPr>
              <a:t>No deal reached at Doha</a:t>
            </a:r>
          </a:p>
          <a:p>
            <a:pPr marL="946133" lvl="1" indent="-285750">
              <a:spcBef>
                <a:spcPts val="0"/>
              </a:spcBef>
              <a:buClrTx/>
              <a:buSzPct val="100000"/>
            </a:pPr>
            <a:r>
              <a:rPr lang="en-US" sz="1400" dirty="0">
                <a:latin typeface="Cambria" panose="02040503050406030204" pitchFamily="18" charset="0"/>
              </a:rPr>
              <a:t>Prices slip from $40 to 38.45 by 4/17</a:t>
            </a:r>
          </a:p>
          <a:p>
            <a:pPr marL="488945" indent="-285750">
              <a:spcBef>
                <a:spcPts val="0"/>
              </a:spcBef>
              <a:buClrTx/>
              <a:buSzPct val="100000"/>
            </a:pPr>
            <a:r>
              <a:rPr lang="en-US" sz="1400" dirty="0">
                <a:latin typeface="Cambria" panose="02040503050406030204" pitchFamily="18" charset="0"/>
              </a:rPr>
              <a:t>Chinese Yuan strengthens against dollar</a:t>
            </a:r>
          </a:p>
          <a:p>
            <a:pPr marL="946133" lvl="1" indent="-285750">
              <a:spcBef>
                <a:spcPts val="0"/>
              </a:spcBef>
              <a:buClrTx/>
              <a:buSzPct val="100000"/>
            </a:pPr>
            <a:r>
              <a:rPr lang="en-US" sz="1400" dirty="0">
                <a:latin typeface="Cambria" panose="02040503050406030204" pitchFamily="18" charset="0"/>
              </a:rPr>
              <a:t>Gained 121 basis points (6.4787) against dollar</a:t>
            </a:r>
          </a:p>
          <a:p>
            <a:pPr marL="946133" lvl="1" indent="-285750">
              <a:spcBef>
                <a:spcPts val="0"/>
              </a:spcBef>
              <a:buClrTx/>
              <a:buSzPct val="100000"/>
            </a:pPr>
            <a:r>
              <a:rPr lang="en-US" sz="1400" dirty="0">
                <a:latin typeface="Cambria" panose="02040503050406030204" pitchFamily="18" charset="0"/>
              </a:rPr>
              <a:t>Based on weighted avg. of market maker prices </a:t>
            </a:r>
          </a:p>
          <a:p>
            <a:pPr marL="0" indent="0">
              <a:spcBef>
                <a:spcPts val="0"/>
              </a:spcBef>
              <a:buFont typeface="Arial" pitchFamily="34" charset="0"/>
              <a:buNone/>
            </a:pPr>
            <a:endParaRPr lang="en-US" sz="1600" dirty="0"/>
          </a:p>
          <a:p>
            <a:pPr marL="0" indent="0">
              <a:spcBef>
                <a:spcPts val="0"/>
              </a:spcBef>
              <a:buFont typeface="Arial" pitchFamily="34" charset="0"/>
              <a:buNone/>
            </a:pPr>
            <a:endParaRPr lang="en-US" sz="1600" dirty="0"/>
          </a:p>
        </p:txBody>
      </p:sp>
    </p:spTree>
    <p:extLst>
      <p:ext uri="{BB962C8B-B14F-4D97-AF65-F5344CB8AC3E}">
        <p14:creationId xmlns:p14="http://schemas.microsoft.com/office/powerpoint/2010/main" val="37675888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00308" y="6496050"/>
            <a:ext cx="508000" cy="228600"/>
          </a:xfrm>
        </p:spPr>
        <p:txBody>
          <a:bodyPr/>
          <a:lstStyle/>
          <a:p>
            <a:fld id="{C4C5411A-C02D-49EF-A313-6C2D6A9C6A32}" type="slidenum">
              <a:rPr lang="en-US" smtClean="0">
                <a:solidFill>
                  <a:prstClr val="black"/>
                </a:solidFill>
              </a:rPr>
              <a:pPr/>
              <a:t>70</a:t>
            </a:fld>
            <a:endParaRPr lang="en-US" dirty="0">
              <a:solidFill>
                <a:prstClr val="black"/>
              </a:solidFill>
            </a:endParaRPr>
          </a:p>
        </p:txBody>
      </p:sp>
      <p:sp>
        <p:nvSpPr>
          <p:cNvPr id="3" name="Shape 440"/>
          <p:cNvSpPr txBox="1">
            <a:spLocks/>
          </p:cNvSpPr>
          <p:nvPr/>
        </p:nvSpPr>
        <p:spPr>
          <a:xfrm>
            <a:off x="6823629" y="1847640"/>
            <a:ext cx="4676679" cy="4060080"/>
          </a:xfrm>
          <a:prstGeom prst="rect">
            <a:avLst/>
          </a:prstGeom>
          <a:noFill/>
          <a:ln>
            <a:noFill/>
          </a:ln>
        </p:spPr>
        <p:txBody>
          <a:bodyPr vert="horz"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latin typeface="Cambria" panose="02040503050406030204" pitchFamily="18" charset="0"/>
              </a:rPr>
              <a:t>Gilead Sciences was our third worst performer.  The stock was only had a negative return of -2.653%, but also fell under the declining healthcare sector.</a:t>
            </a:r>
          </a:p>
          <a:p>
            <a:pPr marL="0" indent="0">
              <a:buFont typeface="Arial" panose="020B0604020202020204" pitchFamily="34" charset="0"/>
              <a:buNone/>
            </a:pPr>
            <a:endParaRPr lang="en-US" sz="1200" dirty="0">
              <a:latin typeface="Cambria" panose="02040503050406030204" pitchFamily="18" charset="0"/>
            </a:endParaRPr>
          </a:p>
          <a:p>
            <a:pPr marL="0" indent="0">
              <a:buFont typeface="Arial" panose="020B0604020202020204" pitchFamily="34" charset="0"/>
              <a:buNone/>
            </a:pPr>
            <a:r>
              <a:rPr lang="en-US" sz="1200" dirty="0">
                <a:latin typeface="Cambria" panose="02040503050406030204" pitchFamily="18" charset="0"/>
              </a:rPr>
              <a:t>The stock was doing alright, until the market was hit hard by the struggling oil prices.  As every sector got hit hard from these troubling times, healthcare saw some of the worst affects.  It’s strange that Gilead performed so poorly after releasing strong earnings and beating estimates by 12%. Gilead also released strong revenue from their Hepatitis C drug.</a:t>
            </a:r>
          </a:p>
          <a:p>
            <a:pPr marL="0" indent="0">
              <a:buFont typeface="Arial" panose="020B0604020202020204" pitchFamily="34" charset="0"/>
              <a:buNone/>
            </a:pPr>
            <a:endParaRPr lang="en-US" sz="1200" dirty="0">
              <a:latin typeface="Cambria" panose="02040503050406030204" pitchFamily="18" charset="0"/>
            </a:endParaRPr>
          </a:p>
          <a:p>
            <a:pPr marL="0" indent="0">
              <a:buFont typeface="Arial" panose="020B0604020202020204" pitchFamily="34" charset="0"/>
              <a:buNone/>
            </a:pPr>
            <a:r>
              <a:rPr lang="en-US" sz="1200" dirty="0">
                <a:latin typeface="Cambria" panose="02040503050406030204" pitchFamily="18" charset="0"/>
              </a:rPr>
              <a:t>However, in the later months Gilead was involved in a patent case with Merck over their Hepatitis C drug. The outcome of the case, resulted in Gilead Sciences' stock dropping 2.8% premarket after losing the patent case.  This was devastating to Gilead, and was one of the sole reasons the stock did so poorly.</a:t>
            </a:r>
          </a:p>
          <a:p>
            <a:pPr marL="0" indent="0">
              <a:spcBef>
                <a:spcPts val="1067"/>
              </a:spcBef>
              <a:buClr>
                <a:schemeClr val="dk1"/>
              </a:buClr>
              <a:buSzPct val="25000"/>
              <a:buFont typeface="Arial" panose="020B0604020202020204" pitchFamily="34" charset="0"/>
              <a:buNone/>
            </a:pPr>
            <a:endParaRPr lang="en-US" sz="1333" dirty="0">
              <a:solidFill>
                <a:srgbClr val="000000"/>
              </a:solidFill>
              <a:latin typeface="Cambria" panose="02040503050406030204" pitchFamily="18" charset="0"/>
              <a:ea typeface="Cambria"/>
              <a:cs typeface="Cambria"/>
              <a:sym typeface="Cambria"/>
            </a:endParaRPr>
          </a:p>
        </p:txBody>
      </p:sp>
      <p:sp>
        <p:nvSpPr>
          <p:cNvPr id="5" name="Shape 442"/>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prstClr val="black"/>
                </a:solidFill>
                <a:latin typeface="Cambria"/>
                <a:ea typeface="Cambria"/>
                <a:cs typeface="Cambria"/>
                <a:sym typeface="Cambria"/>
              </a:rPr>
              <a:t>Top Underperformers</a:t>
            </a:r>
            <a:endParaRPr lang="en" sz="3467" dirty="0">
              <a:solidFill>
                <a:prstClr val="black"/>
              </a:solidFill>
              <a:latin typeface="Cambria"/>
              <a:ea typeface="Cambria"/>
              <a:cs typeface="Cambria"/>
              <a:sym typeface="Cambria"/>
            </a:endParaRPr>
          </a:p>
        </p:txBody>
      </p:sp>
      <p:sp>
        <p:nvSpPr>
          <p:cNvPr id="6" name="Shape 443"/>
          <p:cNvSpPr txBox="1"/>
          <p:nvPr/>
        </p:nvSpPr>
        <p:spPr>
          <a:xfrm>
            <a:off x="1016000" y="1425366"/>
            <a:ext cx="7467600" cy="409575"/>
          </a:xfrm>
          <a:prstGeom prst="rect">
            <a:avLst/>
          </a:prstGeom>
          <a:noFill/>
          <a:ln>
            <a:noFill/>
          </a:ln>
        </p:spPr>
        <p:txBody>
          <a:bodyPr lIns="91433" tIns="45700" rIns="91433" bIns="45700" anchor="t" anchorCtr="0">
            <a:noAutofit/>
          </a:bodyPr>
          <a:lstStyle/>
          <a:p>
            <a:pPr marL="338658" indent="-338658">
              <a:buSzPct val="25000"/>
            </a:pPr>
            <a:r>
              <a:rPr lang="en" sz="1600" b="1">
                <a:solidFill>
                  <a:prstClr val="black"/>
                </a:solidFill>
                <a:latin typeface="Cambria"/>
                <a:ea typeface="Cambria"/>
                <a:cs typeface="Cambria"/>
                <a:sym typeface="Cambria"/>
              </a:rPr>
              <a:t>GILEAD SCIENCES INC. | GILD </a:t>
            </a:r>
          </a:p>
        </p:txBody>
      </p:sp>
      <p:sp>
        <p:nvSpPr>
          <p:cNvPr id="7" name="Shape 444"/>
          <p:cNvSpPr txBox="1"/>
          <p:nvPr/>
        </p:nvSpPr>
        <p:spPr>
          <a:xfrm>
            <a:off x="332249" y="1847640"/>
            <a:ext cx="5603268" cy="707885"/>
          </a:xfrm>
          <a:prstGeom prst="rect">
            <a:avLst/>
          </a:prstGeom>
          <a:solidFill>
            <a:srgbClr val="D8D8D8"/>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dirty="0">
              <a:solidFill>
                <a:srgbClr val="436C3C"/>
              </a:solidFill>
              <a:latin typeface="Cambria"/>
              <a:ea typeface="Cambria"/>
              <a:cs typeface="Cambria"/>
              <a:sym typeface="Cambria"/>
            </a:endParaRPr>
          </a:p>
          <a:p>
            <a:pPr algn="ctr">
              <a:buSzPct val="25000"/>
            </a:pPr>
            <a:r>
              <a:rPr lang="en" sz="1900" dirty="0">
                <a:solidFill>
                  <a:srgbClr val="005A3C"/>
                </a:solidFill>
                <a:latin typeface="Cambria"/>
                <a:ea typeface="Cambria"/>
                <a:cs typeface="Cambria"/>
                <a:sym typeface="Cambria"/>
              </a:rPr>
              <a:t>115 Shares | $ 11,570</a:t>
            </a:r>
            <a:endParaRPr lang="en" sz="1867" dirty="0">
              <a:solidFill>
                <a:srgbClr val="436C3C"/>
              </a:solidFill>
              <a:latin typeface="Cambria"/>
              <a:ea typeface="Cambria"/>
              <a:cs typeface="Cambria"/>
              <a:sym typeface="Cambria"/>
            </a:endParaRPr>
          </a:p>
        </p:txBody>
      </p:sp>
      <p:sp>
        <p:nvSpPr>
          <p:cNvPr id="8" name="Shape 446"/>
          <p:cNvSpPr txBox="1"/>
          <p:nvPr/>
        </p:nvSpPr>
        <p:spPr>
          <a:xfrm>
            <a:off x="332247" y="5793595"/>
            <a:ext cx="4771175" cy="360715"/>
          </a:xfrm>
          <a:prstGeom prst="rect">
            <a:avLst/>
          </a:prstGeom>
          <a:noFill/>
          <a:ln>
            <a:noFill/>
          </a:ln>
        </p:spPr>
        <p:txBody>
          <a:bodyPr lIns="91433" tIns="45700" rIns="91433" bIns="45700" anchor="t" anchorCtr="0">
            <a:noAutofit/>
          </a:bodyPr>
          <a:lstStyle/>
          <a:p>
            <a:pPr>
              <a:buSzPct val="25000"/>
            </a:pPr>
            <a:r>
              <a:rPr lang="en" sz="1067" i="1" dirty="0">
                <a:solidFill>
                  <a:prstClr val="black"/>
                </a:solidFill>
                <a:latin typeface="Cambria"/>
                <a:ea typeface="Cambria"/>
                <a:cs typeface="Cambria"/>
                <a:sym typeface="Cambria"/>
              </a:rPr>
              <a:t>Source: Bloomberg</a:t>
            </a:r>
          </a:p>
          <a:p>
            <a:pPr>
              <a:buSzPct val="25000"/>
            </a:pPr>
            <a:r>
              <a:rPr lang="en" sz="1067" i="1" dirty="0">
                <a:solidFill>
                  <a:prstClr val="black"/>
                </a:solidFill>
                <a:latin typeface="Cambria"/>
                <a:ea typeface="Cambria"/>
                <a:cs typeface="Cambria"/>
                <a:sym typeface="Cambria"/>
              </a:rPr>
              <a:t> </a:t>
            </a:r>
          </a:p>
        </p:txBody>
      </p:sp>
      <p:pic>
        <p:nvPicPr>
          <p:cNvPr id="9" name="Picture 2" descr="https://upload.wikimedia.org/wikipedia/en/thumb/5/56/Gilead_Sciences_Logo.svg/1280px-Gilead_Sciences_Log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7491" y="3226149"/>
            <a:ext cx="3712640" cy="1041280"/>
          </a:xfrm>
          <a:prstGeom prst="rect">
            <a:avLst/>
          </a:prstGeom>
          <a:noFill/>
          <a:ln>
            <a:noFill/>
          </a:ln>
          <a:effectLst>
            <a:outerShdw blurRad="50800" dist="50800" dir="5400000" algn="ctr" rotWithShape="0">
              <a:srgbClr val="000000">
                <a:alpha val="5000"/>
              </a:srgbClr>
            </a:outerShdw>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47" y="2776468"/>
            <a:ext cx="5603270" cy="2992610"/>
          </a:xfrm>
          <a:prstGeom prst="rect">
            <a:avLst/>
          </a:prstGeom>
        </p:spPr>
      </p:pic>
    </p:spTree>
    <p:extLst>
      <p:ext uri="{BB962C8B-B14F-4D97-AF65-F5344CB8AC3E}">
        <p14:creationId xmlns:p14="http://schemas.microsoft.com/office/powerpoint/2010/main" val="41875586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20475" y="6505575"/>
            <a:ext cx="508000" cy="228600"/>
          </a:xfrm>
        </p:spPr>
        <p:txBody>
          <a:bodyPr/>
          <a:lstStyle/>
          <a:p>
            <a:fld id="{C4C5411A-C02D-49EF-A313-6C2D6A9C6A32}" type="slidenum">
              <a:rPr lang="en-US" smtClean="0">
                <a:solidFill>
                  <a:prstClr val="black"/>
                </a:solidFill>
              </a:rPr>
              <a:pPr/>
              <a:t>71</a:t>
            </a:fld>
            <a:endParaRPr lang="en-US" dirty="0">
              <a:solidFill>
                <a:prstClr val="black"/>
              </a:solidFill>
            </a:endParaRPr>
          </a:p>
        </p:txBody>
      </p:sp>
      <p:sp>
        <p:nvSpPr>
          <p:cNvPr id="3" name="Shape 459"/>
          <p:cNvSpPr txBox="1"/>
          <p:nvPr/>
        </p:nvSpPr>
        <p:spPr>
          <a:xfrm>
            <a:off x="6919993" y="1834941"/>
            <a:ext cx="4583083" cy="3948644"/>
          </a:xfrm>
          <a:prstGeom prst="rect">
            <a:avLst/>
          </a:prstGeom>
          <a:noFill/>
          <a:ln>
            <a:noFill/>
          </a:ln>
        </p:spPr>
        <p:txBody>
          <a:bodyPr lIns="91433" tIns="45700" rIns="91433" bIns="45700" anchor="t" anchorCtr="0">
            <a:noAutofit/>
          </a:bodyPr>
          <a:lstStyle/>
          <a:p>
            <a:pPr defTabSz="609585">
              <a:spcBef>
                <a:spcPct val="20000"/>
              </a:spcBef>
            </a:pPr>
            <a:r>
              <a:rPr lang="en-US" sz="1200" dirty="0">
                <a:solidFill>
                  <a:prstClr val="black"/>
                </a:solidFill>
                <a:latin typeface="Cambria" panose="02040503050406030204" pitchFamily="18" charset="0"/>
              </a:rPr>
              <a:t>MetLife Inc. came in as our fourth worst performer.  The stock ended with a return of 1.599%.  During our time of handling the portfolio, we saw all of MetLife’s losses and barely any gains. MetLife bottomed out at $35.21, one of it’s worst closing prices in over five years.</a:t>
            </a:r>
          </a:p>
          <a:p>
            <a:pPr defTabSz="609585">
              <a:spcBef>
                <a:spcPct val="20000"/>
              </a:spcBef>
            </a:pPr>
            <a:endParaRPr lang="en-US" sz="1200" dirty="0">
              <a:solidFill>
                <a:prstClr val="black"/>
              </a:solidFill>
              <a:latin typeface="Cambria" panose="02040503050406030204" pitchFamily="18" charset="0"/>
            </a:endParaRPr>
          </a:p>
          <a:p>
            <a:r>
              <a:rPr lang="en-US" sz="1200" dirty="0">
                <a:solidFill>
                  <a:prstClr val="black"/>
                </a:solidFill>
                <a:latin typeface="Cambria" panose="02040503050406030204" pitchFamily="18" charset="0"/>
              </a:rPr>
              <a:t>Going along with the poor market trend, financials was another sector that got hit very hard.  MetLife, also released poor quarter four revenues, along with weak earnings. MetLife’s Q4 revenue was $17.11 billion vs $18.25 billion and MetLife’s Q4 earnings 70 cent a share vs $1.30 a share compared to the prior year.</a:t>
            </a:r>
          </a:p>
          <a:p>
            <a:pPr defTabSz="609585">
              <a:spcBef>
                <a:spcPct val="20000"/>
              </a:spcBef>
            </a:pPr>
            <a:endParaRPr lang="en-US" sz="1200" dirty="0">
              <a:solidFill>
                <a:prstClr val="black"/>
              </a:solidFill>
              <a:latin typeface="Cambria" panose="02040503050406030204" pitchFamily="18" charset="0"/>
            </a:endParaRPr>
          </a:p>
          <a:p>
            <a:r>
              <a:rPr lang="en-US" sz="1200" dirty="0">
                <a:solidFill>
                  <a:prstClr val="black"/>
                </a:solidFill>
                <a:latin typeface="Cambria" panose="02040503050406030204" pitchFamily="18" charset="0"/>
              </a:rPr>
              <a:t>MetLife Inc.'s fourth-quarter earnings fell sharply, as it wrestled with tough economic conditions in many parts of the world, while low interest rates continued to work against insurers. MetLife became the latest insurer to cite faltering performance of private-equity and hedge funds as a factor in its earnings, which were below analysts' consensus expectations. The company also reported weaker profit margins in many of its core insurance underwriting businesses. MetLife also saw waning, as a result of, the strong U.S. dollar.  </a:t>
            </a:r>
          </a:p>
          <a:p>
            <a:pPr>
              <a:spcBef>
                <a:spcPts val="267"/>
              </a:spcBef>
              <a:buSzPct val="25000"/>
            </a:pPr>
            <a:r>
              <a:rPr lang="en" sz="1333" dirty="0">
                <a:solidFill>
                  <a:prstClr val="black"/>
                </a:solidFill>
                <a:latin typeface="Cambria" panose="02040503050406030204" pitchFamily="18" charset="0"/>
                <a:ea typeface="Cambria"/>
                <a:cs typeface="Cambria"/>
                <a:sym typeface="Cambria"/>
              </a:rPr>
              <a:t>.</a:t>
            </a:r>
          </a:p>
        </p:txBody>
      </p:sp>
      <p:sp>
        <p:nvSpPr>
          <p:cNvPr id="5" name="Shape 461"/>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prstClr val="black"/>
                </a:solidFill>
                <a:latin typeface="Cambria"/>
                <a:ea typeface="Cambria"/>
                <a:cs typeface="Cambria"/>
                <a:sym typeface="Cambria"/>
              </a:rPr>
              <a:t>Top Underperformers</a:t>
            </a:r>
            <a:endParaRPr lang="en" sz="3467" dirty="0">
              <a:solidFill>
                <a:prstClr val="black"/>
              </a:solidFill>
              <a:latin typeface="Cambria"/>
              <a:ea typeface="Cambria"/>
              <a:cs typeface="Cambria"/>
              <a:sym typeface="Cambria"/>
            </a:endParaRPr>
          </a:p>
        </p:txBody>
      </p:sp>
      <p:sp>
        <p:nvSpPr>
          <p:cNvPr id="6" name="Shape 462"/>
          <p:cNvSpPr txBox="1"/>
          <p:nvPr/>
        </p:nvSpPr>
        <p:spPr>
          <a:xfrm>
            <a:off x="1016000" y="1425366"/>
            <a:ext cx="7467600" cy="409575"/>
          </a:xfrm>
          <a:prstGeom prst="rect">
            <a:avLst/>
          </a:prstGeom>
          <a:noFill/>
          <a:ln>
            <a:noFill/>
          </a:ln>
        </p:spPr>
        <p:txBody>
          <a:bodyPr lIns="91433" tIns="45700" rIns="91433" bIns="45700" anchor="t" anchorCtr="0">
            <a:noAutofit/>
          </a:bodyPr>
          <a:lstStyle/>
          <a:p>
            <a:pPr marL="338658" indent="-338658">
              <a:buSzPct val="25000"/>
            </a:pPr>
            <a:r>
              <a:rPr lang="en" sz="1600" b="1">
                <a:solidFill>
                  <a:prstClr val="black"/>
                </a:solidFill>
                <a:latin typeface="Cambria"/>
                <a:ea typeface="Cambria"/>
                <a:cs typeface="Cambria"/>
                <a:sym typeface="Cambria"/>
              </a:rPr>
              <a:t>METLIFE INC. | MET </a:t>
            </a:r>
          </a:p>
        </p:txBody>
      </p:sp>
      <p:sp>
        <p:nvSpPr>
          <p:cNvPr id="7" name="Shape 463"/>
          <p:cNvSpPr txBox="1"/>
          <p:nvPr/>
        </p:nvSpPr>
        <p:spPr>
          <a:xfrm>
            <a:off x="332248" y="1847640"/>
            <a:ext cx="5639752" cy="707885"/>
          </a:xfrm>
          <a:prstGeom prst="rect">
            <a:avLst/>
          </a:prstGeom>
          <a:solidFill>
            <a:srgbClr val="D8D8D8"/>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dirty="0">
              <a:solidFill>
                <a:srgbClr val="436C3C"/>
              </a:solidFill>
              <a:latin typeface="Cambria"/>
              <a:ea typeface="Cambria"/>
              <a:cs typeface="Cambria"/>
              <a:sym typeface="Cambria"/>
            </a:endParaRPr>
          </a:p>
          <a:p>
            <a:pPr algn="ctr">
              <a:buSzPct val="25000"/>
            </a:pPr>
            <a:r>
              <a:rPr lang="en" sz="1867" dirty="0">
                <a:solidFill>
                  <a:srgbClr val="436C3C"/>
                </a:solidFill>
                <a:latin typeface="Cambria"/>
                <a:ea typeface="Cambria"/>
                <a:cs typeface="Cambria"/>
                <a:sym typeface="Cambria"/>
              </a:rPr>
              <a:t> </a:t>
            </a:r>
            <a:r>
              <a:rPr lang="en" sz="1900" dirty="0">
                <a:solidFill>
                  <a:srgbClr val="005A3C"/>
                </a:solidFill>
                <a:latin typeface="Cambria"/>
                <a:ea typeface="Cambria"/>
                <a:cs typeface="Cambria"/>
                <a:sym typeface="Cambria"/>
              </a:rPr>
              <a:t>418 Shares | $ 19,356</a:t>
            </a:r>
            <a:endParaRPr lang="en" sz="1867" dirty="0">
              <a:solidFill>
                <a:srgbClr val="436C3C"/>
              </a:solidFill>
              <a:latin typeface="Cambria"/>
              <a:ea typeface="Cambria"/>
              <a:cs typeface="Cambria"/>
              <a:sym typeface="Cambria"/>
            </a:endParaRPr>
          </a:p>
        </p:txBody>
      </p:sp>
      <p:sp>
        <p:nvSpPr>
          <p:cNvPr id="8" name="Shape 465"/>
          <p:cNvSpPr txBox="1"/>
          <p:nvPr/>
        </p:nvSpPr>
        <p:spPr>
          <a:xfrm>
            <a:off x="332247" y="5793596"/>
            <a:ext cx="4771175" cy="273250"/>
          </a:xfrm>
          <a:prstGeom prst="rect">
            <a:avLst/>
          </a:prstGeom>
          <a:noFill/>
          <a:ln>
            <a:noFill/>
          </a:ln>
        </p:spPr>
        <p:txBody>
          <a:bodyPr lIns="91433" tIns="45700" rIns="91433" bIns="45700" anchor="t" anchorCtr="0">
            <a:noAutofit/>
          </a:bodyPr>
          <a:lstStyle/>
          <a:p>
            <a:pPr>
              <a:buSzPct val="25000"/>
            </a:pPr>
            <a:r>
              <a:rPr lang="en" sz="1067" i="1" dirty="0">
                <a:solidFill>
                  <a:prstClr val="black"/>
                </a:solidFill>
                <a:latin typeface="Cambria"/>
                <a:ea typeface="Cambria"/>
                <a:cs typeface="Cambria"/>
                <a:sym typeface="Cambria"/>
              </a:rPr>
              <a:t>Source: Bloomberg</a:t>
            </a:r>
          </a:p>
          <a:p>
            <a:pPr>
              <a:buSzPct val="25000"/>
            </a:pPr>
            <a:r>
              <a:rPr lang="en" sz="1067" i="1" dirty="0">
                <a:solidFill>
                  <a:prstClr val="black"/>
                </a:solidFill>
                <a:latin typeface="Cambria"/>
                <a:ea typeface="Cambria"/>
                <a:cs typeface="Cambria"/>
                <a:sym typeface="Cambria"/>
              </a:rPr>
              <a:t> </a:t>
            </a:r>
          </a:p>
        </p:txBody>
      </p:sp>
      <p:pic>
        <p:nvPicPr>
          <p:cNvPr id="9" name="Picture 2" descr="http://www.insurechance.com/wp-content/uploads/2015/07/MetLife-Logo.svg_.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5747" y="3068745"/>
            <a:ext cx="4396509" cy="1046460"/>
          </a:xfrm>
          <a:prstGeom prst="rect">
            <a:avLst/>
          </a:prstGeom>
          <a:noFill/>
          <a:ln>
            <a:noFill/>
          </a:ln>
          <a:effectLst>
            <a:outerShdw blurRad="50800" dist="50800" dir="5400000" algn="ctr" rotWithShape="0">
              <a:srgbClr val="000000">
                <a:alpha val="0"/>
              </a:srgbClr>
            </a:outerShdw>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47" y="2776468"/>
            <a:ext cx="5639753" cy="2992610"/>
          </a:xfrm>
          <a:prstGeom prst="rect">
            <a:avLst/>
          </a:prstGeom>
        </p:spPr>
      </p:pic>
    </p:spTree>
    <p:extLst>
      <p:ext uri="{BB962C8B-B14F-4D97-AF65-F5344CB8AC3E}">
        <p14:creationId xmlns:p14="http://schemas.microsoft.com/office/powerpoint/2010/main" val="289893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p:cNvPicPr>
          <p:nvPr/>
        </p:nvPicPr>
        <p:blipFill>
          <a:blip r:embed="rId3">
            <a:duotone>
              <a:schemeClr val="bg2">
                <a:shade val="45000"/>
                <a:satMod val="135000"/>
              </a:schemeClr>
              <a:prstClr val="white"/>
            </a:duotone>
          </a:blip>
          <a:stretch>
            <a:fillRect/>
          </a:stretch>
        </p:blipFill>
        <p:spPr>
          <a:xfrm>
            <a:off x="6118614" y="3192651"/>
            <a:ext cx="5478691" cy="1993945"/>
          </a:xfrm>
          <a:prstGeom prst="rect">
            <a:avLst/>
          </a:prstGeom>
        </p:spPr>
      </p:pic>
      <p:sp>
        <p:nvSpPr>
          <p:cNvPr id="4" name="Slide Number Placeholder 3"/>
          <p:cNvSpPr>
            <a:spLocks noGrp="1"/>
          </p:cNvSpPr>
          <p:nvPr>
            <p:ph type="sldNum" sz="quarter" idx="12"/>
          </p:nvPr>
        </p:nvSpPr>
        <p:spPr>
          <a:xfrm>
            <a:off x="11434319" y="6474411"/>
            <a:ext cx="508000" cy="228600"/>
          </a:xfrm>
        </p:spPr>
        <p:txBody>
          <a:bodyPr/>
          <a:lstStyle/>
          <a:p>
            <a:fld id="{C4C5411A-C02D-49EF-A313-6C2D6A9C6A32}" type="slidenum">
              <a:rPr lang="en-US" smtClean="0">
                <a:solidFill>
                  <a:prstClr val="black"/>
                </a:solidFill>
              </a:rPr>
              <a:pPr/>
              <a:t>72</a:t>
            </a:fld>
            <a:endParaRPr lang="en-US" dirty="0">
              <a:solidFill>
                <a:prstClr val="black"/>
              </a:solidFill>
            </a:endParaRPr>
          </a:p>
        </p:txBody>
      </p:sp>
      <p:sp>
        <p:nvSpPr>
          <p:cNvPr id="3" name="Shape 477"/>
          <p:cNvSpPr txBox="1"/>
          <p:nvPr/>
        </p:nvSpPr>
        <p:spPr>
          <a:xfrm>
            <a:off x="6281598" y="2805196"/>
            <a:ext cx="5152721" cy="2813260"/>
          </a:xfrm>
          <a:prstGeom prst="rect">
            <a:avLst/>
          </a:prstGeom>
          <a:noFill/>
          <a:ln>
            <a:noFill/>
          </a:ln>
        </p:spPr>
        <p:txBody>
          <a:bodyPr lIns="91433" tIns="45700" rIns="91433" bIns="45700" anchor="t" anchorCtr="0">
            <a:noAutofit/>
          </a:bodyPr>
          <a:lstStyle/>
          <a:p>
            <a:r>
              <a:rPr lang="en-US" sz="1200" dirty="0">
                <a:solidFill>
                  <a:prstClr val="black"/>
                </a:solidFill>
                <a:latin typeface="Cambria" panose="02040503050406030204" pitchFamily="18" charset="0"/>
                <a:cs typeface="Times New Roman" panose="02020603050405020304" pitchFamily="18" charset="0"/>
              </a:rPr>
              <a:t>New Media Investment Group finished as our fifth underperformer. New Media produced a negative return of         -1.529%.  In the stocks defense, we only had the stock in our portfolio for less than a month, and is almost back to the acquisition price.</a:t>
            </a:r>
          </a:p>
          <a:p>
            <a:endParaRPr lang="en-US" sz="1200" dirty="0">
              <a:solidFill>
                <a:prstClr val="black"/>
              </a:solidFill>
              <a:latin typeface="Cambria" panose="02040503050406030204" pitchFamily="18" charset="0"/>
              <a:cs typeface="Times New Roman" panose="02020603050405020304" pitchFamily="18" charset="0"/>
            </a:endParaRPr>
          </a:p>
          <a:p>
            <a:r>
              <a:rPr lang="en-US" sz="1200" dirty="0">
                <a:solidFill>
                  <a:prstClr val="black"/>
                </a:solidFill>
                <a:latin typeface="Cambria" panose="02040503050406030204" pitchFamily="18" charset="0"/>
                <a:cs typeface="Times New Roman" panose="02020603050405020304" pitchFamily="18" charset="0"/>
              </a:rPr>
              <a:t>We missed buying the stock at close to its 52 week low by three days, and resulted in this loss.  Although, we only owned the stock for such a shirt period of time, it was still surprising the company still do so poorly.  This was a shock, considering it falls under the Consumer Discretionary sector, which was one of the best performing sectors all semester. </a:t>
            </a:r>
          </a:p>
          <a:p>
            <a:endParaRPr lang="en-US" sz="1200" dirty="0">
              <a:solidFill>
                <a:prstClr val="black"/>
              </a:solidFill>
              <a:latin typeface="Cambria" panose="02040503050406030204" pitchFamily="18" charset="0"/>
              <a:cs typeface="Times New Roman" panose="02020603050405020304" pitchFamily="18" charset="0"/>
            </a:endParaRPr>
          </a:p>
          <a:p>
            <a:r>
              <a:rPr lang="en-US" sz="1200" dirty="0">
                <a:solidFill>
                  <a:prstClr val="black"/>
                </a:solidFill>
                <a:latin typeface="Cambria" panose="02040503050406030204" pitchFamily="18" charset="0"/>
                <a:cs typeface="Times New Roman" panose="02020603050405020304" pitchFamily="18" charset="0"/>
              </a:rPr>
              <a:t>One of the main reason for the drop in stock price, was due to Citigroup’s downgrade of the stock.  Another contributing factor was that New Media breached its 50 day moving average in a Bearish Manner on April 6</a:t>
            </a:r>
            <a:r>
              <a:rPr lang="en-US" sz="1200" baseline="30000" dirty="0">
                <a:solidFill>
                  <a:prstClr val="black"/>
                </a:solidFill>
                <a:latin typeface="Cambria" panose="02040503050406030204" pitchFamily="18" charset="0"/>
                <a:cs typeface="Times New Roman" panose="02020603050405020304" pitchFamily="18" charset="0"/>
              </a:rPr>
              <a:t>th</a:t>
            </a:r>
            <a:r>
              <a:rPr lang="en-US" sz="1200" dirty="0">
                <a:solidFill>
                  <a:prstClr val="black"/>
                </a:solidFill>
                <a:latin typeface="Cambria" panose="02040503050406030204" pitchFamily="18" charset="0"/>
                <a:cs typeface="Times New Roman" panose="02020603050405020304" pitchFamily="18" charset="0"/>
              </a:rPr>
              <a:t>.</a:t>
            </a:r>
          </a:p>
        </p:txBody>
      </p:sp>
      <p:sp>
        <p:nvSpPr>
          <p:cNvPr id="5" name="Shape 479"/>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prstClr val="black"/>
                </a:solidFill>
                <a:latin typeface="Cambria"/>
                <a:ea typeface="Cambria"/>
                <a:cs typeface="Cambria"/>
                <a:sym typeface="Cambria"/>
              </a:rPr>
              <a:t>Top Underperformers</a:t>
            </a:r>
            <a:endParaRPr lang="en" sz="3467" dirty="0">
              <a:solidFill>
                <a:prstClr val="black"/>
              </a:solidFill>
              <a:latin typeface="Cambria"/>
              <a:ea typeface="Cambria"/>
              <a:cs typeface="Cambria"/>
              <a:sym typeface="Cambria"/>
            </a:endParaRPr>
          </a:p>
        </p:txBody>
      </p:sp>
      <p:sp>
        <p:nvSpPr>
          <p:cNvPr id="6" name="Shape 480"/>
          <p:cNvSpPr txBox="1"/>
          <p:nvPr/>
        </p:nvSpPr>
        <p:spPr>
          <a:xfrm>
            <a:off x="1016000" y="1425366"/>
            <a:ext cx="7467600" cy="409575"/>
          </a:xfrm>
          <a:prstGeom prst="rect">
            <a:avLst/>
          </a:prstGeom>
          <a:noFill/>
          <a:ln>
            <a:noFill/>
          </a:ln>
        </p:spPr>
        <p:txBody>
          <a:bodyPr lIns="91433" tIns="45700" rIns="91433" bIns="45700" anchor="t" anchorCtr="0">
            <a:noAutofit/>
          </a:bodyPr>
          <a:lstStyle/>
          <a:p>
            <a:pPr marL="338658" indent="-338658">
              <a:buSzPct val="25000"/>
            </a:pPr>
            <a:r>
              <a:rPr lang="en" sz="1600" b="1">
                <a:solidFill>
                  <a:prstClr val="black"/>
                </a:solidFill>
                <a:latin typeface="Cambria"/>
                <a:ea typeface="Cambria"/>
                <a:cs typeface="Cambria"/>
                <a:sym typeface="Cambria"/>
              </a:rPr>
              <a:t>NEW MEDIA | NEWM</a:t>
            </a:r>
          </a:p>
        </p:txBody>
      </p:sp>
      <p:sp>
        <p:nvSpPr>
          <p:cNvPr id="7" name="Shape 481"/>
          <p:cNvSpPr txBox="1"/>
          <p:nvPr/>
        </p:nvSpPr>
        <p:spPr>
          <a:xfrm>
            <a:off x="325119" y="1847640"/>
            <a:ext cx="5606932" cy="707885"/>
          </a:xfrm>
          <a:prstGeom prst="rect">
            <a:avLst/>
          </a:prstGeom>
          <a:solidFill>
            <a:srgbClr val="D8D8D8"/>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dirty="0">
              <a:solidFill>
                <a:srgbClr val="436C3C"/>
              </a:solidFill>
              <a:latin typeface="Cambria"/>
              <a:ea typeface="Cambria"/>
              <a:cs typeface="Cambria"/>
              <a:sym typeface="Cambria"/>
            </a:endParaRPr>
          </a:p>
          <a:p>
            <a:pPr algn="ctr">
              <a:buSzPct val="25000"/>
            </a:pPr>
            <a:r>
              <a:rPr lang="en" sz="1867" dirty="0">
                <a:solidFill>
                  <a:srgbClr val="436C3C"/>
                </a:solidFill>
                <a:latin typeface="Cambria"/>
                <a:ea typeface="Cambria"/>
                <a:cs typeface="Cambria"/>
                <a:sym typeface="Cambria"/>
              </a:rPr>
              <a:t> </a:t>
            </a:r>
            <a:r>
              <a:rPr lang="en" sz="1900" dirty="0">
                <a:solidFill>
                  <a:srgbClr val="005A3C"/>
                </a:solidFill>
                <a:latin typeface="Cambria"/>
                <a:ea typeface="Cambria"/>
                <a:cs typeface="Cambria"/>
                <a:sym typeface="Cambria"/>
              </a:rPr>
              <a:t>733 Shares | $11,925</a:t>
            </a:r>
            <a:endParaRPr lang="en" sz="1867" dirty="0">
              <a:solidFill>
                <a:srgbClr val="436C3C"/>
              </a:solidFill>
              <a:latin typeface="Cambria"/>
              <a:ea typeface="Cambria"/>
              <a:cs typeface="Cambria"/>
              <a:sym typeface="Cambria"/>
            </a:endParaRPr>
          </a:p>
        </p:txBody>
      </p:sp>
      <p:sp>
        <p:nvSpPr>
          <p:cNvPr id="8" name="Shape 483"/>
          <p:cNvSpPr txBox="1"/>
          <p:nvPr/>
        </p:nvSpPr>
        <p:spPr>
          <a:xfrm>
            <a:off x="332247" y="5793595"/>
            <a:ext cx="4771175" cy="749179"/>
          </a:xfrm>
          <a:prstGeom prst="rect">
            <a:avLst/>
          </a:prstGeom>
          <a:noFill/>
          <a:ln>
            <a:noFill/>
          </a:ln>
        </p:spPr>
        <p:txBody>
          <a:bodyPr lIns="91433" tIns="45700" rIns="91433" bIns="45700" anchor="t" anchorCtr="0">
            <a:noAutofit/>
          </a:bodyPr>
          <a:lstStyle/>
          <a:p>
            <a:pPr>
              <a:buSzPct val="25000"/>
            </a:pPr>
            <a:r>
              <a:rPr lang="en" sz="1067" i="1" dirty="0">
                <a:solidFill>
                  <a:prstClr val="black"/>
                </a:solidFill>
                <a:latin typeface="Cambria"/>
                <a:ea typeface="Cambria"/>
                <a:cs typeface="Cambria"/>
                <a:sym typeface="Cambria"/>
              </a:rPr>
              <a:t>Source: Bloomberg</a:t>
            </a:r>
          </a:p>
          <a:p>
            <a:pPr>
              <a:buSzPct val="25000"/>
            </a:pPr>
            <a:r>
              <a:rPr lang="en" sz="1067" i="1" dirty="0">
                <a:solidFill>
                  <a:prstClr val="black"/>
                </a:solidFill>
                <a:latin typeface="Cambria"/>
                <a:ea typeface="Cambria"/>
                <a:cs typeface="Cambria"/>
                <a:sym typeface="Cambria"/>
              </a:rPr>
              <a:t>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119" y="2805196"/>
            <a:ext cx="5606932" cy="2988399"/>
          </a:xfrm>
          <a:prstGeom prst="rect">
            <a:avLst/>
          </a:prstGeom>
        </p:spPr>
      </p:pic>
    </p:spTree>
    <p:extLst>
      <p:ext uri="{BB962C8B-B14F-4D97-AF65-F5344CB8AC3E}">
        <p14:creationId xmlns:p14="http://schemas.microsoft.com/office/powerpoint/2010/main" val="30296135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40020" y="2528514"/>
            <a:ext cx="4013071" cy="1459161"/>
          </a:xfrm>
        </p:spPr>
        <p:txBody>
          <a:bodyPr lIns="121917" tIns="60959" rIns="121917" bIns="60959" anchor="t"/>
          <a:lstStyle/>
          <a:p>
            <a:r>
              <a:rPr lang="en-US" sz="4500" dirty="0">
                <a:latin typeface="Cambria" charset="0"/>
                <a:ea typeface="Cambria" charset="0"/>
                <a:cs typeface="Cambria" charset="0"/>
              </a:rPr>
              <a:t>Student biographies</a:t>
            </a:r>
            <a:endParaRPr lang="en-US" sz="4267" dirty="0">
              <a:latin typeface="Calibri"/>
            </a:endParaRPr>
          </a:p>
        </p:txBody>
      </p:sp>
      <p:sp>
        <p:nvSpPr>
          <p:cNvPr id="6" name="Text Placeholder 5"/>
          <p:cNvSpPr>
            <a:spLocks noGrp="1"/>
          </p:cNvSpPr>
          <p:nvPr>
            <p:ph type="body" idx="1"/>
          </p:nvPr>
        </p:nvSpPr>
        <p:spPr>
          <a:xfrm>
            <a:off x="7440020" y="2104999"/>
            <a:ext cx="2142066" cy="661988"/>
          </a:xfrm>
        </p:spPr>
        <p:txBody>
          <a:bodyPr lIns="121917" tIns="60959" rIns="121917" bIns="60959" anchor="b"/>
          <a:lstStyle/>
          <a:p>
            <a:r>
              <a:rPr lang="en-US" sz="2500" dirty="0">
                <a:solidFill>
                  <a:srgbClr val="005A3C"/>
                </a:solidFill>
                <a:latin typeface="Cambria" charset="0"/>
                <a:ea typeface="Cambria" charset="0"/>
                <a:cs typeface="Cambria" charset="0"/>
              </a:rPr>
              <a:t>Spring 2016</a:t>
            </a:r>
            <a:endParaRPr lang="en-US" dirty="0">
              <a:latin typeface="Calibri"/>
            </a:endParaRPr>
          </a:p>
        </p:txBody>
      </p:sp>
      <p:sp>
        <p:nvSpPr>
          <p:cNvPr id="7" name="Slide Number Placeholder 17"/>
          <p:cNvSpPr>
            <a:spLocks noGrp="1"/>
          </p:cNvSpPr>
          <p:nvPr>
            <p:ph type="sldNum" sz="quarter" idx="12"/>
          </p:nvPr>
        </p:nvSpPr>
        <p:spPr>
          <a:xfrm>
            <a:off x="11453091" y="6400801"/>
            <a:ext cx="812800" cy="471171"/>
          </a:xfrm>
          <a:prstGeom prst="rect">
            <a:avLst/>
          </a:prstGeom>
        </p:spPr>
        <p:txBody>
          <a:bodyPr lIns="121917" tIns="60959" rIns="121917" bIns="60959" anchor="ctr" anchorCtr="0"/>
          <a:lstStyle/>
          <a:p>
            <a:fld id="{C4C5411A-C02D-49EF-A313-6C2D6A9C6A32}" type="slidenum">
              <a:rPr lang="en-US" smtClean="0">
                <a:solidFill>
                  <a:prstClr val="black"/>
                </a:solidFill>
                <a:latin typeface="Cambria" charset="0"/>
                <a:ea typeface="Cambria" charset="0"/>
                <a:cs typeface="Cambria" charset="0"/>
              </a:rPr>
              <a:pPr/>
              <a:t>73</a:t>
            </a:fld>
            <a:endParaRPr lang="en-US" dirty="0">
              <a:solidFill>
                <a:prstClr val="black"/>
              </a:solidFill>
            </a:endParaRPr>
          </a:p>
        </p:txBody>
      </p:sp>
      <p:graphicFrame>
        <p:nvGraphicFramePr>
          <p:cNvPr id="8" name="Diagram 1"/>
          <p:cNvGraphicFramePr/>
          <p:nvPr>
            <p:extLst>
              <p:ext uri="{D42A27DB-BD31-4B8C-83A1-F6EECF244321}">
                <p14:modId xmlns:p14="http://schemas.microsoft.com/office/powerpoint/2010/main" val="3692251415"/>
              </p:ext>
            </p:extLst>
          </p:nvPr>
        </p:nvGraphicFramePr>
        <p:xfrm>
          <a:off x="266701" y="5816601"/>
          <a:ext cx="11658600" cy="461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2" descr="http://www.loyolagreyhounds.com/graphics/LoyolaMD_Ath_BlockL_RGB.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3157" y="884631"/>
            <a:ext cx="4402096" cy="474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1707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p:cNvSpPr txBox="1">
            <a:spLocks/>
          </p:cNvSpPr>
          <p:nvPr/>
        </p:nvSpPr>
        <p:spPr>
          <a:xfrm>
            <a:off x="5371909" y="1783884"/>
            <a:ext cx="6092729" cy="1933036"/>
          </a:xfrm>
          <a:prstGeom prst="rect">
            <a:avLst/>
          </a:prstGeom>
        </p:spPr>
        <p:txBody>
          <a:bodyPr lIns="91440" tIns="45720" rIns="91440" bIns="45720" anchor="t"/>
          <a:lstStyle/>
          <a:p>
            <a:pPr>
              <a:spcBef>
                <a:spcPct val="20000"/>
              </a:spcBef>
              <a:defRPr/>
            </a:pPr>
            <a:r>
              <a:rPr lang="en-US" sz="1600" b="1" dirty="0">
                <a:solidFill>
                  <a:prstClr val="black"/>
                </a:solidFill>
                <a:latin typeface="Cambria" charset="0"/>
                <a:ea typeface="Cambria" charset="0"/>
                <a:cs typeface="Cambria" charset="0"/>
              </a:rPr>
              <a:t>Derek </a:t>
            </a:r>
            <a:r>
              <a:rPr lang="en-US" sz="1600" dirty="0">
                <a:solidFill>
                  <a:prstClr val="black"/>
                </a:solidFill>
                <a:latin typeface="Cambria" charset="0"/>
                <a:ea typeface="Cambria" charset="0"/>
                <a:cs typeface="Cambria" charset="0"/>
              </a:rPr>
              <a:t>is an undergraduate student pursuing a Bachelors of Business Administration with a double concentration in International Business and Finance at Loyola University Maryland. He is a member of the Sellinger Scholars, Alpha Sigma Nu, and the Financial Management Association Honor Society. Derek previously interned with Morgan Stanley and SC&amp;H Group and will begin working for </a:t>
            </a:r>
            <a:r>
              <a:rPr lang="en-US" sz="1600" dirty="0" err="1">
                <a:solidFill>
                  <a:prstClr val="black"/>
                </a:solidFill>
                <a:latin typeface="Cambria" charset="0"/>
                <a:ea typeface="Cambria" charset="0"/>
                <a:cs typeface="Cambria" charset="0"/>
              </a:rPr>
              <a:t>Capco</a:t>
            </a:r>
            <a:r>
              <a:rPr lang="en-US" sz="1600" dirty="0">
                <a:solidFill>
                  <a:prstClr val="black"/>
                </a:solidFill>
                <a:latin typeface="Cambria" charset="0"/>
                <a:ea typeface="Cambria" charset="0"/>
                <a:cs typeface="Cambria" charset="0"/>
              </a:rPr>
              <a:t> as an Associate Consultant in June, 2016. </a:t>
            </a:r>
            <a:br>
              <a:rPr lang="en-US" sz="1467" dirty="0">
                <a:solidFill>
                  <a:prstClr val="black"/>
                </a:solidFill>
                <a:latin typeface="Cambria" charset="0"/>
                <a:ea typeface="Cambria" charset="0"/>
                <a:cs typeface="Cambria" charset="0"/>
              </a:rPr>
            </a:br>
            <a:r>
              <a:rPr lang="en-US" sz="1600" dirty="0">
                <a:solidFill>
                  <a:prstClr val="black"/>
                </a:solidFill>
                <a:latin typeface="Cambria" charset="0"/>
                <a:ea typeface="Cambria" charset="0"/>
                <a:cs typeface="Cambria" charset="0"/>
              </a:rPr>
              <a:t> </a:t>
            </a:r>
            <a:endParaRPr lang="en-US" sz="1600" dirty="0">
              <a:solidFill>
                <a:prstClr val="black"/>
              </a:solidFill>
              <a:latin typeface="Calibri" charset="0"/>
            </a:endParaRPr>
          </a:p>
          <a:p>
            <a:pPr marL="342891" indent="-342891">
              <a:spcBef>
                <a:spcPct val="20000"/>
              </a:spcBef>
              <a:defRPr/>
            </a:pPr>
            <a:endParaRPr lang="en-US" sz="1467" dirty="0">
              <a:solidFill>
                <a:prstClr val="black"/>
              </a:solidFill>
            </a:endParaRPr>
          </a:p>
        </p:txBody>
      </p:sp>
      <p:sp>
        <p:nvSpPr>
          <p:cNvPr id="7" name="Text Placeholder 11"/>
          <p:cNvSpPr txBox="1">
            <a:spLocks/>
          </p:cNvSpPr>
          <p:nvPr/>
        </p:nvSpPr>
        <p:spPr>
          <a:xfrm>
            <a:off x="2750721" y="2555409"/>
            <a:ext cx="2174502" cy="389986"/>
          </a:xfrm>
          <a:prstGeom prst="rect">
            <a:avLst/>
          </a:prstGeom>
        </p:spPr>
        <p:txBody>
          <a:bodyPr lIns="91440" tIns="45720" rIns="91440" bIns="45720" anchor="t"/>
          <a:lstStyle/>
          <a:p>
            <a:pPr marL="342891" indent="-342891">
              <a:spcBef>
                <a:spcPct val="20000"/>
              </a:spcBef>
              <a:defRPr/>
            </a:pPr>
            <a:r>
              <a:rPr lang="en-US" sz="1867" b="1" dirty="0">
                <a:solidFill>
                  <a:prstClr val="black"/>
                </a:solidFill>
                <a:latin typeface="Cambria" charset="0"/>
                <a:ea typeface="Cambria" charset="0"/>
                <a:cs typeface="Cambria" charset="0"/>
              </a:rPr>
              <a:t>Derek J. Anderson</a:t>
            </a:r>
            <a:endParaRPr lang="en-US" sz="1867" b="1" dirty="0">
              <a:solidFill>
                <a:prstClr val="black"/>
              </a:solidFill>
            </a:endParaRPr>
          </a:p>
          <a:p>
            <a:pPr marL="342891" indent="-342891">
              <a:spcBef>
                <a:spcPct val="20000"/>
              </a:spcBef>
              <a:defRPr/>
            </a:pPr>
            <a:endParaRPr lang="en-US" sz="1867" b="1" dirty="0">
              <a:solidFill>
                <a:prstClr val="black"/>
              </a:solidFill>
            </a:endParaRPr>
          </a:p>
          <a:p>
            <a:pPr marL="342891" indent="-342891">
              <a:spcBef>
                <a:spcPct val="20000"/>
              </a:spcBef>
              <a:defRPr/>
            </a:pPr>
            <a:endParaRPr lang="en-US" sz="1867" b="1" dirty="0">
              <a:solidFill>
                <a:prstClr val="black"/>
              </a:solidFill>
            </a:endParaRPr>
          </a:p>
          <a:p>
            <a:pPr marL="342891" indent="-342891">
              <a:spcBef>
                <a:spcPct val="20000"/>
              </a:spcBef>
              <a:defRPr/>
            </a:pPr>
            <a:endParaRPr lang="en-US" sz="1867" dirty="0">
              <a:solidFill>
                <a:prstClr val="black"/>
              </a:solidFill>
            </a:endParaRPr>
          </a:p>
          <a:p>
            <a:pPr marL="342891" indent="-342891">
              <a:spcBef>
                <a:spcPct val="20000"/>
              </a:spcBef>
              <a:defRPr/>
            </a:pPr>
            <a:endParaRPr lang="en-US" sz="1867" b="1" dirty="0">
              <a:solidFill>
                <a:prstClr val="black"/>
              </a:solidFill>
            </a:endParaRPr>
          </a:p>
        </p:txBody>
      </p:sp>
      <p:sp>
        <p:nvSpPr>
          <p:cNvPr id="17" name="Slide Number Placeholder 17"/>
          <p:cNvSpPr>
            <a:spLocks noGrp="1"/>
          </p:cNvSpPr>
          <p:nvPr>
            <p:ph type="sldNum" sz="quarter" idx="12"/>
          </p:nvPr>
        </p:nvSpPr>
        <p:spPr>
          <a:xfrm>
            <a:off x="11464637"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74</a:t>
            </a:fld>
            <a:endParaRPr lang="en-US" dirty="0">
              <a:solidFill>
                <a:prstClr val="black"/>
              </a:solidFill>
            </a:endParaRPr>
          </a:p>
        </p:txBody>
      </p:sp>
      <p:sp>
        <p:nvSpPr>
          <p:cNvPr id="25" name="Content Placeholder 5"/>
          <p:cNvSpPr txBox="1">
            <a:spLocks/>
          </p:cNvSpPr>
          <p:nvPr/>
        </p:nvSpPr>
        <p:spPr>
          <a:xfrm>
            <a:off x="5371909" y="4488539"/>
            <a:ext cx="6092728" cy="1431605"/>
          </a:xfrm>
          <a:prstGeom prst="rect">
            <a:avLst/>
          </a:prstGeom>
        </p:spPr>
        <p:txBody>
          <a:bodyPr lIns="91440" tIns="45720" rIns="91440" bIns="45720" anchor="t"/>
          <a:lstStyle/>
          <a:p>
            <a:pPr>
              <a:buSzPct val="25000"/>
            </a:pPr>
            <a:r>
              <a:rPr lang="en" sz="1600" b="1" dirty="0">
                <a:solidFill>
                  <a:schemeClr val="dk1"/>
                </a:solidFill>
                <a:latin typeface="Cambria"/>
                <a:ea typeface="Cambria"/>
                <a:cs typeface="Cambria"/>
                <a:sym typeface="Cambria"/>
              </a:rPr>
              <a:t>Jillian </a:t>
            </a:r>
            <a:r>
              <a:rPr lang="en-US" sz="1600" dirty="0">
                <a:solidFill>
                  <a:prstClr val="black"/>
                </a:solidFill>
                <a:latin typeface="Cambria" charset="0"/>
                <a:ea typeface="Cambria" charset="0"/>
                <a:cs typeface="Cambria" charset="0"/>
              </a:rPr>
              <a:t>is an undergraduate student pursuing a Bachelors</a:t>
            </a:r>
            <a:r>
              <a:rPr lang="en" sz="1600" dirty="0">
                <a:solidFill>
                  <a:schemeClr val="dk1"/>
                </a:solidFill>
                <a:latin typeface="Cambria"/>
                <a:ea typeface="Cambria"/>
                <a:cs typeface="Cambria"/>
                <a:sym typeface="Cambria"/>
              </a:rPr>
              <a:t> of Business Administration with a concentration in Finance and a minor in Computer Science at Loyola University Maryland . Jillian is from Bel Air, Maryland and is related to Will Smith. Jillian is currently an incoming full-time analyst at Goldman Sachs, and will begin working at the firm in July, 2016.</a:t>
            </a:r>
          </a:p>
          <a:p>
            <a:pPr>
              <a:spcBef>
                <a:spcPct val="20000"/>
              </a:spcBef>
              <a:defRPr/>
            </a:pPr>
            <a:endParaRPr lang="en-US" sz="1467" dirty="0">
              <a:solidFill>
                <a:prstClr val="black"/>
              </a:solidFill>
              <a:latin typeface="Times New Roman" charset="0"/>
            </a:endParaRPr>
          </a:p>
        </p:txBody>
      </p:sp>
      <p:sp>
        <p:nvSpPr>
          <p:cNvPr id="26" name="Text Placeholder 11"/>
          <p:cNvSpPr txBox="1">
            <a:spLocks/>
          </p:cNvSpPr>
          <p:nvPr/>
        </p:nvSpPr>
        <p:spPr>
          <a:xfrm>
            <a:off x="2867969" y="5023950"/>
            <a:ext cx="1940006" cy="360782"/>
          </a:xfrm>
          <a:prstGeom prst="rect">
            <a:avLst/>
          </a:prstGeom>
        </p:spPr>
        <p:txBody>
          <a:bodyPr lIns="91440" tIns="45720" rIns="91440" bIns="45720" anchor="t"/>
          <a:lstStyle/>
          <a:p>
            <a:pPr marL="342891" indent="-342891">
              <a:spcBef>
                <a:spcPct val="20000"/>
              </a:spcBef>
              <a:defRPr/>
            </a:pPr>
            <a:r>
              <a:rPr lang="en-US" sz="1867" b="1" dirty="0">
                <a:solidFill>
                  <a:prstClr val="black"/>
                </a:solidFill>
                <a:latin typeface="Cambria" charset="0"/>
                <a:ea typeface="Cambria" charset="0"/>
                <a:cs typeface="Cambria" charset="0"/>
              </a:rPr>
              <a:t>Jillian T. Harper</a:t>
            </a:r>
            <a:endParaRPr lang="en-US" sz="1867" b="1" dirty="0">
              <a:solidFill>
                <a:prstClr val="black"/>
              </a:solidFill>
            </a:endParaRPr>
          </a:p>
          <a:p>
            <a:pPr marL="342891" indent="-342891">
              <a:spcBef>
                <a:spcPct val="20000"/>
              </a:spcBef>
              <a:defRPr/>
            </a:pPr>
            <a:endParaRPr lang="en-US" sz="1867" b="1" dirty="0">
              <a:solidFill>
                <a:prstClr val="black"/>
              </a:solidFill>
            </a:endParaRPr>
          </a:p>
          <a:p>
            <a:pPr marL="342891" indent="-342891">
              <a:spcBef>
                <a:spcPct val="20000"/>
              </a:spcBef>
              <a:defRPr/>
            </a:pPr>
            <a:endParaRPr lang="en-US" sz="1867" b="1" dirty="0">
              <a:solidFill>
                <a:prstClr val="black"/>
              </a:solidFill>
            </a:endParaRPr>
          </a:p>
          <a:p>
            <a:pPr marL="342891" indent="-342891">
              <a:spcBef>
                <a:spcPct val="20000"/>
              </a:spcBef>
              <a:defRPr/>
            </a:pPr>
            <a:endParaRPr lang="en-US" sz="1867" b="1" dirty="0">
              <a:solidFill>
                <a:prstClr val="black"/>
              </a:solidFill>
            </a:endParaRPr>
          </a:p>
        </p:txBody>
      </p:sp>
      <p:cxnSp>
        <p:nvCxnSpPr>
          <p:cNvPr id="12" name="Straight Connector 11"/>
          <p:cNvCxnSpPr/>
          <p:nvPr/>
        </p:nvCxnSpPr>
        <p:spPr>
          <a:xfrm>
            <a:off x="744585" y="3991717"/>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14324" y="1610264"/>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7"/>
          <p:cNvSpPr txBox="1">
            <a:spLocks/>
          </p:cNvSpPr>
          <p:nvPr/>
        </p:nvSpPr>
        <p:spPr>
          <a:xfrm>
            <a:off x="933449" y="576735"/>
            <a:ext cx="9956800" cy="740664"/>
          </a:xfrm>
          <a:prstGeom prst="rect">
            <a:avLst/>
          </a:prstGeom>
        </p:spPr>
        <p:txBody>
          <a:bodyPr lIns="121917" tIns="60959" rIns="121917" bIns="60959"/>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US" sz="3000" b="1" dirty="0">
                <a:solidFill>
                  <a:prstClr val="black"/>
                </a:solidFill>
                <a:latin typeface="Cambria" panose="02040503050406030204" pitchFamily="18" charset="0"/>
              </a:rPr>
              <a:t>Biographies</a:t>
            </a:r>
            <a:endParaRPr lang="en-US" sz="3733" dirty="0">
              <a:solidFill>
                <a:prstClr val="black"/>
              </a:solidFill>
              <a:latin typeface="Cambria" panose="02040503050406030204" pitchFamily="18" charset="0"/>
            </a:endParaRPr>
          </a:p>
        </p:txBody>
      </p:sp>
      <p:pic>
        <p:nvPicPr>
          <p:cNvPr id="15" name="Shape 247"/>
          <p:cNvPicPr preferRelativeResize="0"/>
          <p:nvPr/>
        </p:nvPicPr>
        <p:blipFill>
          <a:blip r:embed="rId3">
            <a:alphaModFix/>
          </a:blip>
          <a:stretch>
            <a:fillRect/>
          </a:stretch>
        </p:blipFill>
        <p:spPr>
          <a:xfrm>
            <a:off x="933449" y="4381169"/>
            <a:ext cx="1370587" cy="1573839"/>
          </a:xfrm>
          <a:prstGeom prst="rect">
            <a:avLst/>
          </a:prstGeom>
          <a:noFill/>
          <a:ln>
            <a:no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448" y="1790992"/>
            <a:ext cx="1370587" cy="19188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830905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7"/>
          <p:cNvSpPr>
            <a:spLocks noGrp="1"/>
          </p:cNvSpPr>
          <p:nvPr>
            <p:ph type="sldNum" sz="quarter" idx="12"/>
          </p:nvPr>
        </p:nvSpPr>
        <p:spPr>
          <a:xfrm>
            <a:off x="11464637"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75</a:t>
            </a:fld>
            <a:endParaRPr lang="en-US" dirty="0">
              <a:solidFill>
                <a:prstClr val="black"/>
              </a:solidFill>
            </a:endParaRPr>
          </a:p>
        </p:txBody>
      </p:sp>
      <p:cxnSp>
        <p:nvCxnSpPr>
          <p:cNvPr id="12" name="Straight Connector 11"/>
          <p:cNvCxnSpPr/>
          <p:nvPr/>
        </p:nvCxnSpPr>
        <p:spPr>
          <a:xfrm>
            <a:off x="744585" y="3991717"/>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14324" y="1610264"/>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7"/>
          <p:cNvSpPr txBox="1">
            <a:spLocks/>
          </p:cNvSpPr>
          <p:nvPr/>
        </p:nvSpPr>
        <p:spPr>
          <a:xfrm>
            <a:off x="933449" y="576735"/>
            <a:ext cx="9956800" cy="740664"/>
          </a:xfrm>
          <a:prstGeom prst="rect">
            <a:avLst/>
          </a:prstGeom>
        </p:spPr>
        <p:txBody>
          <a:bodyPr lIns="121917" tIns="60959" rIns="121917" bIns="60959"/>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US" sz="3000" b="1" dirty="0">
                <a:solidFill>
                  <a:prstClr val="black"/>
                </a:solidFill>
                <a:latin typeface="Cambria" panose="02040503050406030204" pitchFamily="18" charset="0"/>
              </a:rPr>
              <a:t>Biographies</a:t>
            </a:r>
            <a:endParaRPr lang="en-US" sz="3733" dirty="0">
              <a:solidFill>
                <a:prstClr val="black"/>
              </a:solidFill>
              <a:latin typeface="Cambria" panose="02040503050406030204" pitchFamily="18" charset="0"/>
            </a:endParaRPr>
          </a:p>
        </p:txBody>
      </p:sp>
      <p:pic>
        <p:nvPicPr>
          <p:cNvPr id="2" name="Picture 1"/>
          <p:cNvPicPr>
            <a:picLocks noChangeAspect="1"/>
          </p:cNvPicPr>
          <p:nvPr/>
        </p:nvPicPr>
        <p:blipFill>
          <a:blip r:embed="rId3"/>
          <a:stretch>
            <a:fillRect/>
          </a:stretch>
        </p:blipFill>
        <p:spPr>
          <a:xfrm>
            <a:off x="865819" y="4170979"/>
            <a:ext cx="1505843" cy="2066723"/>
          </a:xfrm>
          <a:prstGeom prst="rect">
            <a:avLst/>
          </a:prstGeom>
          <a:effectLst>
            <a:outerShdw blurRad="50800" dist="38100" dir="2700000" algn="tl" rotWithShape="0">
              <a:prstClr val="black">
                <a:alpha val="40000"/>
              </a:prstClr>
            </a:outerShdw>
          </a:effectLst>
        </p:spPr>
      </p:pic>
      <p:sp>
        <p:nvSpPr>
          <p:cNvPr id="16" name="Text Placeholder 11"/>
          <p:cNvSpPr txBox="1">
            <a:spLocks/>
          </p:cNvSpPr>
          <p:nvPr/>
        </p:nvSpPr>
        <p:spPr>
          <a:xfrm>
            <a:off x="2817474" y="2612303"/>
            <a:ext cx="2041767" cy="377375"/>
          </a:xfrm>
          <a:prstGeom prst="rect">
            <a:avLst/>
          </a:prstGeom>
        </p:spPr>
        <p:txBody>
          <a:bodyPr lIns="91440" tIns="45720" rIns="91440" bIns="45720" anchor="t"/>
          <a:lstStyle/>
          <a:p>
            <a:pPr marL="342891" indent="-342891">
              <a:spcBef>
                <a:spcPct val="20000"/>
              </a:spcBef>
              <a:defRPr/>
            </a:pPr>
            <a:r>
              <a:rPr lang="en-US" sz="1867" b="1" dirty="0">
                <a:solidFill>
                  <a:prstClr val="black"/>
                </a:solidFill>
                <a:latin typeface="Cambria" charset="0"/>
                <a:ea typeface="Cambria" charset="0"/>
                <a:cs typeface="Cambria" charset="0"/>
              </a:rPr>
              <a:t>Timothy R. Kelly</a:t>
            </a:r>
            <a:endParaRPr lang="en-US" sz="1867" dirty="0">
              <a:solidFill>
                <a:prstClr val="black"/>
              </a:solidFill>
            </a:endParaRPr>
          </a:p>
          <a:p>
            <a:pPr marL="342891" indent="-342891">
              <a:spcBef>
                <a:spcPct val="20000"/>
              </a:spcBef>
              <a:defRPr/>
            </a:pPr>
            <a:endParaRPr lang="en-US" sz="1467" b="1" dirty="0">
              <a:solidFill>
                <a:prstClr val="black"/>
              </a:solidFill>
            </a:endParaRPr>
          </a:p>
        </p:txBody>
      </p:sp>
      <p:sp>
        <p:nvSpPr>
          <p:cNvPr id="18" name="Content Placeholder 5"/>
          <p:cNvSpPr txBox="1">
            <a:spLocks/>
          </p:cNvSpPr>
          <p:nvPr/>
        </p:nvSpPr>
        <p:spPr>
          <a:xfrm>
            <a:off x="5295279" y="4517845"/>
            <a:ext cx="6623725" cy="1374071"/>
          </a:xfrm>
          <a:prstGeom prst="rect">
            <a:avLst/>
          </a:prstGeom>
        </p:spPr>
        <p:txBody>
          <a:bodyPr lIns="91440" tIns="45720" rIns="91440" bIns="45720" anchor="t"/>
          <a:lstStyle/>
          <a:p>
            <a:r>
              <a:rPr lang="en-US" sz="1600" b="1" dirty="0">
                <a:latin typeface="Cambria" panose="02040503050406030204" pitchFamily="18" charset="0"/>
                <a:ea typeface="MS Mincho" panose="02020609040205080304" pitchFamily="49" charset="-128"/>
                <a:cs typeface="Times New Roman" panose="02020603050405020304" pitchFamily="18" charset="0"/>
              </a:rPr>
              <a:t>C.J. </a:t>
            </a:r>
            <a:r>
              <a:rPr lang="en-US" sz="1600" dirty="0">
                <a:solidFill>
                  <a:prstClr val="black"/>
                </a:solidFill>
                <a:latin typeface="Cambria" charset="0"/>
                <a:ea typeface="Cambria" charset="0"/>
                <a:cs typeface="Cambria" charset="0"/>
              </a:rPr>
              <a:t>is an undergraduate student pursuing a </a:t>
            </a:r>
            <a:r>
              <a:rPr lang="en-US" sz="1600" dirty="0">
                <a:latin typeface="Cambria" panose="02040503050406030204" pitchFamily="18" charset="0"/>
                <a:ea typeface="MS Mincho" panose="02020609040205080304" pitchFamily="49" charset="-128"/>
                <a:cs typeface="Times New Roman" panose="02020603050405020304" pitchFamily="18" charset="0"/>
              </a:rPr>
              <a:t>Bachelors in Accounting and a Bachelors in Business Administration with a concentration in Finance at Loyola University Maryland with an expected Summa Cum Laude status. In addition to his undergraduate studies, C.J. has interned for EY in NYC where he will be working fulltime starting in January, 2017.</a:t>
            </a:r>
            <a:endParaRPr lang="en-US" sz="1600" dirty="0"/>
          </a:p>
        </p:txBody>
      </p:sp>
      <p:sp>
        <p:nvSpPr>
          <p:cNvPr id="19" name="Text Placeholder 11"/>
          <p:cNvSpPr txBox="1">
            <a:spLocks/>
          </p:cNvSpPr>
          <p:nvPr/>
        </p:nvSpPr>
        <p:spPr>
          <a:xfrm>
            <a:off x="2628355" y="5015652"/>
            <a:ext cx="2571798" cy="377375"/>
          </a:xfrm>
          <a:prstGeom prst="rect">
            <a:avLst/>
          </a:prstGeom>
        </p:spPr>
        <p:txBody>
          <a:bodyPr lIns="91440" tIns="45720" rIns="91440" bIns="45720" anchor="t"/>
          <a:lstStyle/>
          <a:p>
            <a:pPr marL="342891" indent="-342891">
              <a:spcBef>
                <a:spcPct val="20000"/>
              </a:spcBef>
              <a:defRPr/>
            </a:pPr>
            <a:r>
              <a:rPr lang="en-US" sz="1867" b="1" dirty="0">
                <a:solidFill>
                  <a:prstClr val="black"/>
                </a:solidFill>
                <a:latin typeface="Cambria" charset="0"/>
                <a:ea typeface="Cambria" charset="0"/>
                <a:cs typeface="Cambria" charset="0"/>
              </a:rPr>
              <a:t>Christopher J. Kutner</a:t>
            </a:r>
            <a:endParaRPr lang="en-US" sz="1867" dirty="0">
              <a:solidFill>
                <a:prstClr val="black"/>
              </a:solidFill>
            </a:endParaRPr>
          </a:p>
          <a:p>
            <a:pPr marL="342891" indent="-342891">
              <a:spcBef>
                <a:spcPct val="20000"/>
              </a:spcBef>
              <a:defRPr/>
            </a:pPr>
            <a:endParaRPr lang="en-US" sz="1467" b="1" dirty="0">
              <a:solidFill>
                <a:prstClr val="black"/>
              </a:solidFill>
            </a:endParaRPr>
          </a:p>
        </p:txBody>
      </p:sp>
      <p:sp>
        <p:nvSpPr>
          <p:cNvPr id="3" name="Rectangle 2"/>
          <p:cNvSpPr/>
          <p:nvPr/>
        </p:nvSpPr>
        <p:spPr>
          <a:xfrm>
            <a:off x="5295279" y="1650413"/>
            <a:ext cx="6623725" cy="2308324"/>
          </a:xfrm>
          <a:prstGeom prst="rect">
            <a:avLst/>
          </a:prstGeom>
        </p:spPr>
        <p:txBody>
          <a:bodyPr wrap="square">
            <a:spAutoFit/>
          </a:bodyPr>
          <a:lstStyle/>
          <a:p>
            <a:r>
              <a:rPr lang="en-US" sz="1600" b="1" dirty="0">
                <a:solidFill>
                  <a:srgbClr val="000000"/>
                </a:solidFill>
                <a:latin typeface="Cambria" panose="02040503050406030204" pitchFamily="18" charset="0"/>
              </a:rPr>
              <a:t>Tim</a:t>
            </a:r>
            <a:r>
              <a:rPr lang="en-US" sz="1600" dirty="0">
                <a:solidFill>
                  <a:srgbClr val="000000"/>
                </a:solidFill>
                <a:latin typeface="Cambria" panose="02040503050406030204" pitchFamily="18" charset="0"/>
              </a:rPr>
              <a:t> is an undergraduate student pursuing a Bachelors in Business Administration with a concentration in Finance at Loyola University Maryland. Tim is a member of Loyola’s Sellinger Scholar’s Program, Alpha Sigma Nu Chapter, and the Financial Management Association National Honors Society.  Tim has previously interned with Crystal &amp; Company, </a:t>
            </a:r>
            <a:r>
              <a:rPr lang="en-US" sz="1600" dirty="0" err="1">
                <a:solidFill>
                  <a:srgbClr val="000000"/>
                </a:solidFill>
                <a:latin typeface="Cambria" panose="02040503050406030204" pitchFamily="18" charset="0"/>
              </a:rPr>
              <a:t>Tobia</a:t>
            </a:r>
            <a:r>
              <a:rPr lang="en-US" sz="1600" dirty="0">
                <a:solidFill>
                  <a:srgbClr val="000000"/>
                </a:solidFill>
                <a:latin typeface="Cambria" panose="02040503050406030204" pitchFamily="18" charset="0"/>
              </a:rPr>
              <a:t> &amp; </a:t>
            </a:r>
            <a:r>
              <a:rPr lang="en-US" sz="1600" dirty="0" err="1">
                <a:solidFill>
                  <a:srgbClr val="000000"/>
                </a:solidFill>
                <a:latin typeface="Cambria" panose="02040503050406030204" pitchFamily="18" charset="0"/>
              </a:rPr>
              <a:t>Hillyer</a:t>
            </a:r>
            <a:r>
              <a:rPr lang="en-US" sz="1600" dirty="0">
                <a:solidFill>
                  <a:srgbClr val="000000"/>
                </a:solidFill>
                <a:latin typeface="Cambria" panose="02040503050406030204" pitchFamily="18" charset="0"/>
              </a:rPr>
              <a:t> Financial Services, LLC, and VMS Aircraft Co. In his hometown of Caldwell</a:t>
            </a:r>
            <a:r>
              <a:rPr lang="en-US" sz="1600">
                <a:solidFill>
                  <a:srgbClr val="000000"/>
                </a:solidFill>
                <a:latin typeface="Cambria" panose="02040503050406030204" pitchFamily="18" charset="0"/>
              </a:rPr>
              <a:t>, NJ</a:t>
            </a:r>
            <a:r>
              <a:rPr lang="en-US" sz="1600" dirty="0">
                <a:solidFill>
                  <a:srgbClr val="000000"/>
                </a:solidFill>
                <a:latin typeface="Cambria" panose="02040503050406030204" pitchFamily="18" charset="0"/>
              </a:rPr>
              <a:t> </a:t>
            </a:r>
            <a:r>
              <a:rPr lang="en-US" sz="1600">
                <a:solidFill>
                  <a:srgbClr val="000000"/>
                </a:solidFill>
                <a:latin typeface="Cambria" panose="02040503050406030204" pitchFamily="18" charset="0"/>
              </a:rPr>
              <a:t> , </a:t>
            </a:r>
            <a:r>
              <a:rPr lang="en-US" sz="1600" dirty="0">
                <a:solidFill>
                  <a:srgbClr val="000000"/>
                </a:solidFill>
                <a:latin typeface="Cambria" panose="02040503050406030204" pitchFamily="18" charset="0"/>
              </a:rPr>
              <a:t>Tim volunteers as an Emergency Medical Technician. He also enjoys spending time with friends and family while relaxing on the beautiful Jersey Shore.</a:t>
            </a:r>
            <a:endParaRPr lang="en-US" sz="1600" dirty="0">
              <a:latin typeface="Cambria" panose="02040503050406030204" pitchFamily="18" charset="0"/>
            </a:endParaRPr>
          </a:p>
        </p:txBody>
      </p:sp>
      <p:pic>
        <p:nvPicPr>
          <p:cNvPr id="4" name="Picture 4"/>
          <p:cNvPicPr>
            <a:picLocks noChangeAspect="1"/>
          </p:cNvPicPr>
          <p:nvPr/>
        </p:nvPicPr>
        <p:blipFill>
          <a:blip r:embed="rId4"/>
          <a:stretch>
            <a:fillRect/>
          </a:stretch>
        </p:blipFill>
        <p:spPr>
          <a:xfrm>
            <a:off x="865819" y="1789526"/>
            <a:ext cx="1515617" cy="20229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226346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7"/>
          <p:cNvSpPr>
            <a:spLocks noGrp="1"/>
          </p:cNvSpPr>
          <p:nvPr>
            <p:ph type="sldNum" sz="quarter" idx="12"/>
          </p:nvPr>
        </p:nvSpPr>
        <p:spPr>
          <a:xfrm>
            <a:off x="11464637"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76</a:t>
            </a:fld>
            <a:endParaRPr lang="en-US" dirty="0">
              <a:solidFill>
                <a:prstClr val="black"/>
              </a:solidFill>
            </a:endParaRPr>
          </a:p>
        </p:txBody>
      </p:sp>
      <p:cxnSp>
        <p:nvCxnSpPr>
          <p:cNvPr id="12" name="Straight Connector 11"/>
          <p:cNvCxnSpPr/>
          <p:nvPr/>
        </p:nvCxnSpPr>
        <p:spPr>
          <a:xfrm>
            <a:off x="744585" y="3991717"/>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14324" y="1610264"/>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7"/>
          <p:cNvSpPr txBox="1">
            <a:spLocks/>
          </p:cNvSpPr>
          <p:nvPr/>
        </p:nvSpPr>
        <p:spPr>
          <a:xfrm>
            <a:off x="933449" y="576735"/>
            <a:ext cx="9956800" cy="740664"/>
          </a:xfrm>
          <a:prstGeom prst="rect">
            <a:avLst/>
          </a:prstGeom>
        </p:spPr>
        <p:txBody>
          <a:bodyPr lIns="121917" tIns="60959" rIns="121917" bIns="60959"/>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US" sz="3000" b="1" dirty="0">
                <a:solidFill>
                  <a:prstClr val="black"/>
                </a:solidFill>
                <a:latin typeface="Cambria" panose="02040503050406030204" pitchFamily="18" charset="0"/>
              </a:rPr>
              <a:t>Biographies</a:t>
            </a:r>
            <a:endParaRPr lang="en-US" sz="3733" dirty="0">
              <a:solidFill>
                <a:prstClr val="black"/>
              </a:solidFill>
              <a:latin typeface="Cambria" panose="02040503050406030204" pitchFamily="18" charset="0"/>
            </a:endParaRPr>
          </a:p>
        </p:txBody>
      </p:sp>
      <p:pic>
        <p:nvPicPr>
          <p:cNvPr id="10" name="Shape 248"/>
          <p:cNvPicPr preferRelativeResize="0"/>
          <p:nvPr/>
        </p:nvPicPr>
        <p:blipFill>
          <a:blip r:embed="rId3">
            <a:alphaModFix/>
          </a:blip>
          <a:stretch>
            <a:fillRect/>
          </a:stretch>
        </p:blipFill>
        <p:spPr>
          <a:xfrm>
            <a:off x="933449" y="4314527"/>
            <a:ext cx="1691731" cy="1715016"/>
          </a:xfrm>
          <a:prstGeom prst="rect">
            <a:avLst/>
          </a:prstGeom>
          <a:noFill/>
          <a:ln>
            <a:noFill/>
          </a:ln>
          <a:effectLst>
            <a:outerShdw blurRad="50800" dist="38100" dir="2700000" algn="tl" rotWithShape="0">
              <a:prstClr val="black">
                <a:alpha val="40000"/>
              </a:prstClr>
            </a:outerShdw>
          </a:effectLst>
        </p:spPr>
      </p:pic>
      <p:sp>
        <p:nvSpPr>
          <p:cNvPr id="11" name="Text Placeholder 14"/>
          <p:cNvSpPr txBox="1">
            <a:spLocks/>
          </p:cNvSpPr>
          <p:nvPr/>
        </p:nvSpPr>
        <p:spPr>
          <a:xfrm>
            <a:off x="2938635" y="4935814"/>
            <a:ext cx="2109726" cy="361191"/>
          </a:xfrm>
          <a:prstGeom prst="rect">
            <a:avLst/>
          </a:prstGeom>
        </p:spPr>
        <p:txBody>
          <a:bodyPr anchor="t"/>
          <a:lstStyle/>
          <a:p>
            <a:pPr marL="457189" indent="-457189">
              <a:spcBef>
                <a:spcPct val="20000"/>
              </a:spcBef>
              <a:defRPr/>
            </a:pPr>
            <a:r>
              <a:rPr lang="en-US" sz="1867" b="1" dirty="0" err="1">
                <a:solidFill>
                  <a:prstClr val="black"/>
                </a:solidFill>
                <a:latin typeface="Cambria" charset="0"/>
                <a:ea typeface="Cambria" charset="0"/>
                <a:cs typeface="Cambria" charset="0"/>
              </a:rPr>
              <a:t>Malorie</a:t>
            </a:r>
            <a:r>
              <a:rPr lang="en-US" sz="1867" b="1" dirty="0">
                <a:solidFill>
                  <a:prstClr val="black"/>
                </a:solidFill>
                <a:latin typeface="Cambria" charset="0"/>
                <a:ea typeface="Cambria" charset="0"/>
                <a:cs typeface="Cambria" charset="0"/>
              </a:rPr>
              <a:t> K. Moran</a:t>
            </a:r>
            <a:endParaRPr lang="en-US" sz="1867" b="1" dirty="0">
              <a:solidFill>
                <a:prstClr val="black"/>
              </a:solidFill>
            </a:endParaRPr>
          </a:p>
        </p:txBody>
      </p:sp>
      <p:sp>
        <p:nvSpPr>
          <p:cNvPr id="15" name="Content Placeholder 5"/>
          <p:cNvSpPr txBox="1">
            <a:spLocks/>
          </p:cNvSpPr>
          <p:nvPr/>
        </p:nvSpPr>
        <p:spPr>
          <a:xfrm>
            <a:off x="5352872" y="4227756"/>
            <a:ext cx="6582036" cy="1886797"/>
          </a:xfrm>
          <a:prstGeom prst="rect">
            <a:avLst/>
          </a:prstGeom>
        </p:spPr>
        <p:txBody>
          <a:bodyPr anchor="t"/>
          <a:lstStyle/>
          <a:p>
            <a:pPr>
              <a:buSzPct val="25000"/>
            </a:pPr>
            <a:r>
              <a:rPr lang="en-US" sz="1600" b="1" dirty="0" err="1">
                <a:solidFill>
                  <a:schemeClr val="dk1"/>
                </a:solidFill>
                <a:latin typeface="Cambria"/>
                <a:ea typeface="Cambria"/>
                <a:cs typeface="Cambria"/>
                <a:sym typeface="Cambria"/>
              </a:rPr>
              <a:t>Malorie</a:t>
            </a:r>
            <a:r>
              <a:rPr lang="en-US" sz="1600" b="1" dirty="0">
                <a:solidFill>
                  <a:schemeClr val="dk1"/>
                </a:solidFill>
                <a:latin typeface="Cambria"/>
                <a:ea typeface="Cambria"/>
                <a:cs typeface="Cambria"/>
                <a:sym typeface="Cambria"/>
              </a:rPr>
              <a:t> </a:t>
            </a:r>
            <a:r>
              <a:rPr lang="en-US" sz="1600" dirty="0">
                <a:solidFill>
                  <a:prstClr val="black"/>
                </a:solidFill>
                <a:latin typeface="Cambria" charset="0"/>
                <a:ea typeface="Cambria" charset="0"/>
                <a:cs typeface="Cambria" charset="0"/>
              </a:rPr>
              <a:t>is an undergraduate student pursuing a Bachelors</a:t>
            </a:r>
            <a:r>
              <a:rPr lang="en" sz="1600" dirty="0">
                <a:solidFill>
                  <a:schemeClr val="dk1"/>
                </a:solidFill>
                <a:latin typeface="Cambria"/>
                <a:ea typeface="Cambria"/>
                <a:cs typeface="Cambria"/>
                <a:sym typeface="Cambria"/>
              </a:rPr>
              <a:t> of Business Administrationwith a concentration in Finance at Loyola University Maryland </a:t>
            </a:r>
            <a:r>
              <a:rPr lang="en-US" sz="1600" dirty="0">
                <a:solidFill>
                  <a:schemeClr val="dk1"/>
                </a:solidFill>
                <a:latin typeface="Cambria"/>
                <a:ea typeface="Cambria"/>
                <a:cs typeface="Cambria"/>
                <a:sym typeface="Cambria"/>
              </a:rPr>
              <a:t>. Accompanying her studies,  she is a part of the Beta Gamma Sigma Honor Society and the Financial Management Association Honor Society.  </a:t>
            </a:r>
            <a:r>
              <a:rPr lang="en-US" sz="1600" dirty="0" err="1">
                <a:solidFill>
                  <a:schemeClr val="dk1"/>
                </a:solidFill>
                <a:latin typeface="Cambria"/>
                <a:ea typeface="Cambria"/>
                <a:cs typeface="Cambria"/>
                <a:sym typeface="Cambria"/>
              </a:rPr>
              <a:t>Malorie</a:t>
            </a:r>
            <a:r>
              <a:rPr lang="en-US" sz="1600" dirty="0">
                <a:solidFill>
                  <a:schemeClr val="dk1"/>
                </a:solidFill>
                <a:latin typeface="Cambria"/>
                <a:ea typeface="Cambria"/>
                <a:cs typeface="Cambria"/>
                <a:sym typeface="Cambria"/>
              </a:rPr>
              <a:t> previously interned with </a:t>
            </a:r>
            <a:r>
              <a:rPr lang="en-US" sz="1600" dirty="0" err="1">
                <a:solidFill>
                  <a:schemeClr val="dk1"/>
                </a:solidFill>
                <a:latin typeface="Cambria"/>
                <a:ea typeface="Cambria"/>
                <a:cs typeface="Cambria"/>
                <a:sym typeface="Cambria"/>
              </a:rPr>
              <a:t>Maller</a:t>
            </a:r>
            <a:r>
              <a:rPr lang="en-US" sz="1600" dirty="0">
                <a:solidFill>
                  <a:schemeClr val="dk1"/>
                </a:solidFill>
                <a:latin typeface="Cambria"/>
                <a:ea typeface="Cambria"/>
                <a:cs typeface="Cambria"/>
                <a:sym typeface="Cambria"/>
              </a:rPr>
              <a:t> Wealth Advisors and is now a full-time Performance Analyst at Brown Advisory.  In her free time, she enjoys playing soccer and spending time with friends and family.   </a:t>
            </a:r>
          </a:p>
        </p:txBody>
      </p:sp>
      <p:sp>
        <p:nvSpPr>
          <p:cNvPr id="20" name="Text Placeholder 14"/>
          <p:cNvSpPr txBox="1">
            <a:spLocks/>
          </p:cNvSpPr>
          <p:nvPr/>
        </p:nvSpPr>
        <p:spPr>
          <a:xfrm>
            <a:off x="2938635" y="2509592"/>
            <a:ext cx="1728616" cy="357433"/>
          </a:xfrm>
          <a:prstGeom prst="rect">
            <a:avLst/>
          </a:prstGeom>
        </p:spPr>
        <p:txBody>
          <a:bodyPr anchor="t"/>
          <a:lstStyle/>
          <a:p>
            <a:pPr marL="457189" indent="-457189">
              <a:spcBef>
                <a:spcPct val="20000"/>
              </a:spcBef>
              <a:defRPr/>
            </a:pPr>
            <a:r>
              <a:rPr lang="en-US" sz="1867" b="1" dirty="0" err="1">
                <a:solidFill>
                  <a:prstClr val="black"/>
                </a:solidFill>
                <a:latin typeface="Cambria" charset="0"/>
                <a:ea typeface="Cambria" charset="0"/>
                <a:cs typeface="Cambria" charset="0"/>
              </a:rPr>
              <a:t>Jamahn</a:t>
            </a:r>
            <a:r>
              <a:rPr lang="en-US" sz="1867" b="1" dirty="0">
                <a:solidFill>
                  <a:prstClr val="black"/>
                </a:solidFill>
                <a:latin typeface="Cambria" charset="0"/>
                <a:ea typeface="Cambria" charset="0"/>
                <a:cs typeface="Cambria" charset="0"/>
              </a:rPr>
              <a:t> C. Lee</a:t>
            </a:r>
            <a:endParaRPr lang="en-US" sz="1867" b="1" dirty="0">
              <a:solidFill>
                <a:prstClr val="black"/>
              </a:solidFill>
            </a:endParaRPr>
          </a:p>
        </p:txBody>
      </p:sp>
      <p:pic>
        <p:nvPicPr>
          <p:cNvPr id="11272" name="Picture 8" descr="Jamahn L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367" y="2009089"/>
            <a:ext cx="1459894" cy="15838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Content Placeholder 5"/>
          <p:cNvSpPr txBox="1">
            <a:spLocks/>
          </p:cNvSpPr>
          <p:nvPr/>
        </p:nvSpPr>
        <p:spPr>
          <a:xfrm>
            <a:off x="5352872" y="1682621"/>
            <a:ext cx="6582036" cy="1886797"/>
          </a:xfrm>
          <a:prstGeom prst="rect">
            <a:avLst/>
          </a:prstGeom>
        </p:spPr>
        <p:txBody>
          <a:bodyPr anchor="t"/>
          <a:lstStyle/>
          <a:p>
            <a:pPr>
              <a:buSzPct val="25000"/>
            </a:pPr>
            <a:r>
              <a:rPr lang="en-US" sz="1600" b="1" dirty="0" err="1">
                <a:solidFill>
                  <a:schemeClr val="dk1"/>
                </a:solidFill>
                <a:latin typeface="Cambria"/>
                <a:ea typeface="Cambria"/>
                <a:cs typeface="Cambria"/>
                <a:sym typeface="Cambria"/>
              </a:rPr>
              <a:t>Jamahn</a:t>
            </a:r>
            <a:r>
              <a:rPr lang="en-US" sz="1600" b="1" dirty="0">
                <a:solidFill>
                  <a:schemeClr val="dk1"/>
                </a:solidFill>
                <a:latin typeface="Cambria"/>
                <a:ea typeface="Cambria"/>
                <a:cs typeface="Cambria"/>
                <a:sym typeface="Cambria"/>
              </a:rPr>
              <a:t> </a:t>
            </a:r>
            <a:r>
              <a:rPr lang="en-US" sz="1600" dirty="0">
                <a:solidFill>
                  <a:prstClr val="black"/>
                </a:solidFill>
                <a:latin typeface="Cambria" charset="0"/>
                <a:ea typeface="Cambria" charset="0"/>
                <a:cs typeface="Cambria" charset="0"/>
              </a:rPr>
              <a:t>is an undergraduate student pursuing a Bachelors</a:t>
            </a:r>
            <a:r>
              <a:rPr lang="en" sz="1600" dirty="0">
                <a:solidFill>
                  <a:schemeClr val="dk1"/>
                </a:solidFill>
                <a:latin typeface="Cambria"/>
                <a:ea typeface="Cambria"/>
                <a:cs typeface="Cambria"/>
                <a:sym typeface="Cambria"/>
              </a:rPr>
              <a:t> of Business Administration with a concentration in Finance at Loyola University Maryland</a:t>
            </a:r>
            <a:r>
              <a:rPr lang="en-US" sz="1600" dirty="0">
                <a:solidFill>
                  <a:schemeClr val="dk1"/>
                </a:solidFill>
                <a:latin typeface="Cambria"/>
                <a:ea typeface="Cambria"/>
                <a:cs typeface="Cambria"/>
                <a:sym typeface="Cambria"/>
              </a:rPr>
              <a:t>. Aside from his studies, </a:t>
            </a:r>
            <a:r>
              <a:rPr lang="en-US" sz="1600" dirty="0" err="1">
                <a:solidFill>
                  <a:schemeClr val="dk1"/>
                </a:solidFill>
                <a:latin typeface="Cambria"/>
                <a:ea typeface="Cambria"/>
                <a:cs typeface="Cambria"/>
                <a:sym typeface="Cambria"/>
              </a:rPr>
              <a:t>Jamahn</a:t>
            </a:r>
            <a:r>
              <a:rPr lang="en-US" sz="1600" dirty="0">
                <a:solidFill>
                  <a:schemeClr val="dk1"/>
                </a:solidFill>
                <a:latin typeface="Cambria"/>
                <a:ea typeface="Cambria"/>
                <a:cs typeface="Cambria"/>
                <a:sym typeface="Cambria"/>
              </a:rPr>
              <a:t> is a member of Loyola’s </a:t>
            </a:r>
            <a:r>
              <a:rPr lang="en-US" sz="1600" dirty="0" err="1">
                <a:solidFill>
                  <a:schemeClr val="dk1"/>
                </a:solidFill>
                <a:latin typeface="Cambria"/>
                <a:ea typeface="Cambria"/>
                <a:cs typeface="Cambria"/>
                <a:sym typeface="Cambria"/>
              </a:rPr>
              <a:t>Sellinger</a:t>
            </a:r>
            <a:r>
              <a:rPr lang="en-US" sz="1600" dirty="0">
                <a:solidFill>
                  <a:schemeClr val="dk1"/>
                </a:solidFill>
                <a:latin typeface="Cambria"/>
                <a:ea typeface="Cambria"/>
                <a:cs typeface="Cambria"/>
                <a:sym typeface="Cambria"/>
              </a:rPr>
              <a:t> Scholars Program, the men’s club basketball team, the Financial Management Association and the ALANA mentoring program. He has previously held internships with JMI Equity, EY, and T. Rowe Price. Following graduation, </a:t>
            </a:r>
            <a:r>
              <a:rPr lang="en-US" sz="1600" dirty="0" err="1">
                <a:solidFill>
                  <a:schemeClr val="dk1"/>
                </a:solidFill>
                <a:latin typeface="Cambria"/>
                <a:ea typeface="Cambria"/>
                <a:cs typeface="Cambria"/>
                <a:sym typeface="Cambria"/>
              </a:rPr>
              <a:t>Jamahn</a:t>
            </a:r>
            <a:r>
              <a:rPr lang="en-US" sz="1600" dirty="0">
                <a:solidFill>
                  <a:schemeClr val="dk1"/>
                </a:solidFill>
                <a:latin typeface="Cambria"/>
                <a:ea typeface="Cambria"/>
                <a:cs typeface="Cambria"/>
                <a:sym typeface="Cambria"/>
              </a:rPr>
              <a:t> will be working with </a:t>
            </a:r>
            <a:r>
              <a:rPr lang="en-US" sz="1600" dirty="0" err="1">
                <a:solidFill>
                  <a:schemeClr val="dk1"/>
                </a:solidFill>
                <a:latin typeface="Cambria"/>
                <a:ea typeface="Cambria"/>
                <a:cs typeface="Cambria"/>
                <a:sym typeface="Cambria"/>
              </a:rPr>
              <a:t>Stifel</a:t>
            </a:r>
            <a:r>
              <a:rPr lang="en-US" sz="1600" dirty="0">
                <a:solidFill>
                  <a:schemeClr val="dk1"/>
                </a:solidFill>
                <a:latin typeface="Cambria"/>
                <a:ea typeface="Cambria"/>
                <a:cs typeface="Cambria"/>
                <a:sym typeface="Cambria"/>
              </a:rPr>
              <a:t> in Baltimore as an associate analyst in their equity research division. In December 2016, He will pursue the CFA </a:t>
            </a:r>
            <a:r>
              <a:rPr lang="en-US" sz="1600" dirty="0" err="1">
                <a:solidFill>
                  <a:schemeClr val="dk1"/>
                </a:solidFill>
                <a:latin typeface="Cambria"/>
                <a:ea typeface="Cambria"/>
                <a:cs typeface="Cambria"/>
                <a:sym typeface="Cambria"/>
              </a:rPr>
              <a:t>charterholder</a:t>
            </a:r>
            <a:r>
              <a:rPr lang="en-US" sz="1600" dirty="0">
                <a:solidFill>
                  <a:schemeClr val="dk1"/>
                </a:solidFill>
                <a:latin typeface="Cambria"/>
                <a:ea typeface="Cambria"/>
                <a:cs typeface="Cambria"/>
                <a:sym typeface="Cambria"/>
              </a:rPr>
              <a:t> and sit for the Level I exam. </a:t>
            </a:r>
          </a:p>
        </p:txBody>
      </p:sp>
    </p:spTree>
    <p:extLst>
      <p:ext uri="{BB962C8B-B14F-4D97-AF65-F5344CB8AC3E}">
        <p14:creationId xmlns:p14="http://schemas.microsoft.com/office/powerpoint/2010/main" val="1299016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7"/>
          <p:cNvSpPr>
            <a:spLocks noGrp="1"/>
          </p:cNvSpPr>
          <p:nvPr>
            <p:ph type="sldNum" sz="quarter" idx="12"/>
          </p:nvPr>
        </p:nvSpPr>
        <p:spPr>
          <a:xfrm>
            <a:off x="11464637"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77</a:t>
            </a:fld>
            <a:endParaRPr lang="en-US" dirty="0">
              <a:solidFill>
                <a:prstClr val="black"/>
              </a:solidFill>
            </a:endParaRPr>
          </a:p>
        </p:txBody>
      </p:sp>
      <p:cxnSp>
        <p:nvCxnSpPr>
          <p:cNvPr id="12" name="Straight Connector 11"/>
          <p:cNvCxnSpPr/>
          <p:nvPr/>
        </p:nvCxnSpPr>
        <p:spPr>
          <a:xfrm>
            <a:off x="744585" y="3991717"/>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14324" y="1610264"/>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7"/>
          <p:cNvSpPr txBox="1">
            <a:spLocks/>
          </p:cNvSpPr>
          <p:nvPr/>
        </p:nvSpPr>
        <p:spPr>
          <a:xfrm>
            <a:off x="933449" y="576735"/>
            <a:ext cx="9956800" cy="740664"/>
          </a:xfrm>
          <a:prstGeom prst="rect">
            <a:avLst/>
          </a:prstGeom>
        </p:spPr>
        <p:txBody>
          <a:bodyPr lIns="121917" tIns="60959" rIns="121917" bIns="60959"/>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US" sz="3000" b="1" dirty="0">
                <a:solidFill>
                  <a:prstClr val="black"/>
                </a:solidFill>
                <a:latin typeface="Cambria" panose="02040503050406030204" pitchFamily="18" charset="0"/>
              </a:rPr>
              <a:t>Biographies</a:t>
            </a:r>
            <a:endParaRPr lang="en-US" sz="3733" dirty="0">
              <a:solidFill>
                <a:prstClr val="black"/>
              </a:solidFill>
              <a:latin typeface="Cambria" panose="02040503050406030204" pitchFamily="18" charset="0"/>
            </a:endParaRPr>
          </a:p>
        </p:txBody>
      </p:sp>
      <p:sp>
        <p:nvSpPr>
          <p:cNvPr id="16" name="Text Placeholder 14"/>
          <p:cNvSpPr txBox="1">
            <a:spLocks/>
          </p:cNvSpPr>
          <p:nvPr/>
        </p:nvSpPr>
        <p:spPr>
          <a:xfrm>
            <a:off x="2753994" y="4863335"/>
            <a:ext cx="2589282" cy="525780"/>
          </a:xfrm>
          <a:prstGeom prst="rect">
            <a:avLst/>
          </a:prstGeom>
        </p:spPr>
        <p:txBody>
          <a:bodyPr anchor="t"/>
          <a:lstStyle/>
          <a:p>
            <a:pPr marL="457189" indent="-457189">
              <a:spcBef>
                <a:spcPct val="20000"/>
              </a:spcBef>
              <a:defRPr/>
            </a:pPr>
            <a:r>
              <a:rPr lang="en-US" sz="1867" b="1" dirty="0">
                <a:solidFill>
                  <a:prstClr val="black"/>
                </a:solidFill>
                <a:latin typeface="Cambria" charset="0"/>
                <a:ea typeface="Cambria" charset="0"/>
                <a:cs typeface="Cambria" charset="0"/>
              </a:rPr>
              <a:t>Christopher R. Nelson</a:t>
            </a:r>
            <a:endParaRPr lang="en-US" sz="1867" b="1" dirty="0">
              <a:solidFill>
                <a:prstClr val="black"/>
              </a:solidFill>
            </a:endParaRPr>
          </a:p>
        </p:txBody>
      </p:sp>
      <p:sp>
        <p:nvSpPr>
          <p:cNvPr id="18" name="Text Placeholder 11"/>
          <p:cNvSpPr txBox="1">
            <a:spLocks/>
          </p:cNvSpPr>
          <p:nvPr/>
        </p:nvSpPr>
        <p:spPr>
          <a:xfrm>
            <a:off x="2753994" y="2589941"/>
            <a:ext cx="2179956" cy="353284"/>
          </a:xfrm>
          <a:prstGeom prst="rect">
            <a:avLst/>
          </a:prstGeom>
        </p:spPr>
        <p:txBody>
          <a:bodyPr anchor="t"/>
          <a:lstStyle/>
          <a:p>
            <a:pPr marL="457189" indent="-457189">
              <a:spcBef>
                <a:spcPct val="20000"/>
              </a:spcBef>
              <a:defRPr/>
            </a:pPr>
            <a:r>
              <a:rPr lang="en-US" sz="1867" b="1" dirty="0">
                <a:solidFill>
                  <a:prstClr val="black"/>
                </a:solidFill>
                <a:latin typeface="Cambria" charset="0"/>
                <a:ea typeface="Cambria" charset="0"/>
                <a:cs typeface="Cambria" charset="0"/>
              </a:rPr>
              <a:t>Matthew D. Nader</a:t>
            </a:r>
            <a:endParaRPr lang="en-US" sz="1867" b="1" dirty="0">
              <a:solidFill>
                <a:prstClr val="black"/>
              </a:solidFill>
            </a:endParaRPr>
          </a:p>
        </p:txBody>
      </p:sp>
      <p:pic>
        <p:nvPicPr>
          <p:cNvPr id="8"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49" y="1903130"/>
            <a:ext cx="1427261" cy="1767535"/>
          </a:xfrm>
          <a:prstGeom prst="rect">
            <a:avLst/>
          </a:prstGeom>
          <a:effectLst>
            <a:outerShdw blurRad="50800" dist="38100" dir="2700000" algn="tl" rotWithShape="0">
              <a:prstClr val="black">
                <a:alpha val="40000"/>
              </a:prstClr>
            </a:outerShdw>
          </a:effectLst>
        </p:spPr>
      </p:pic>
      <p:sp>
        <p:nvSpPr>
          <p:cNvPr id="9" name="Rectangle 2"/>
          <p:cNvSpPr/>
          <p:nvPr/>
        </p:nvSpPr>
        <p:spPr>
          <a:xfrm>
            <a:off x="5371686" y="1614850"/>
            <a:ext cx="6096000" cy="2308324"/>
          </a:xfrm>
          <a:prstGeom prst="rect">
            <a:avLst/>
          </a:prstGeom>
        </p:spPr>
        <p:txBody>
          <a:bodyPr anchor="t">
            <a:spAutoFit/>
          </a:bodyPr>
          <a:lstStyle/>
          <a:p>
            <a:r>
              <a:rPr lang="en-US" sz="1600" b="1" dirty="0">
                <a:solidFill>
                  <a:srgbClr val="000000"/>
                </a:solidFill>
                <a:latin typeface="Cambria" panose="02040503050406030204" pitchFamily="18" charset="0"/>
              </a:rPr>
              <a:t>Matt </a:t>
            </a:r>
            <a:r>
              <a:rPr lang="en-US" sz="1600" dirty="0">
                <a:solidFill>
                  <a:srgbClr val="000000"/>
                </a:solidFill>
                <a:latin typeface="Cambria" panose="02040503050406030204" pitchFamily="18" charset="0"/>
              </a:rPr>
              <a:t>is an undergraduate student pursuing a Bachelors of Business Administration with a concentration in Finance and minors in Information Systems and Spanish at Loyola University Maryland. In addition to his studies, Matt is a member of Loyola's FMA chapter and the Loyola Club Rugby team. Matt is also licensed as a Real Estate Salesperson and the Vice President of the Real Estate Club. He has also previously interned with </a:t>
            </a:r>
            <a:r>
              <a:rPr lang="en-US" sz="1600" dirty="0" err="1">
                <a:solidFill>
                  <a:srgbClr val="000000"/>
                </a:solidFill>
                <a:latin typeface="Cambria" panose="02040503050406030204" pitchFamily="18" charset="0"/>
              </a:rPr>
              <a:t>OneMain</a:t>
            </a:r>
            <a:r>
              <a:rPr lang="en-US" sz="1600" dirty="0">
                <a:solidFill>
                  <a:srgbClr val="000000"/>
                </a:solidFill>
                <a:latin typeface="Cambria" panose="02040503050406030204" pitchFamily="18" charset="0"/>
              </a:rPr>
              <a:t> Financial in a risk management position. </a:t>
            </a:r>
            <a:r>
              <a:rPr lang="en-US" sz="1600" dirty="0">
                <a:solidFill>
                  <a:srgbClr val="000000"/>
                </a:solidFill>
                <a:latin typeface="Cambria" charset="0"/>
              </a:rPr>
              <a:t>Originally from Boston, Matt claims that he deflated Tom Brady's footballs. </a:t>
            </a:r>
            <a:endParaRPr lang="en-US" sz="1600" dirty="0">
              <a:latin typeface="Cambria"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664" b="9275"/>
          <a:stretch/>
        </p:blipFill>
        <p:spPr>
          <a:xfrm>
            <a:off x="1020292" y="4312770"/>
            <a:ext cx="1253573" cy="1782008"/>
          </a:xfrm>
          <a:prstGeom prst="rect">
            <a:avLst/>
          </a:prstGeom>
          <a:effectLst>
            <a:outerShdw blurRad="50800" dist="38100" dir="2700000" algn="tl" rotWithShape="0">
              <a:prstClr val="black">
                <a:alpha val="40000"/>
              </a:prstClr>
            </a:outerShdw>
          </a:effectLst>
        </p:spPr>
      </p:pic>
      <p:sp>
        <p:nvSpPr>
          <p:cNvPr id="15" name="Rectangle 2"/>
          <p:cNvSpPr/>
          <p:nvPr/>
        </p:nvSpPr>
        <p:spPr>
          <a:xfrm>
            <a:off x="5368637" y="4078505"/>
            <a:ext cx="6096000" cy="1569660"/>
          </a:xfrm>
          <a:prstGeom prst="rect">
            <a:avLst/>
          </a:prstGeom>
        </p:spPr>
        <p:txBody>
          <a:bodyPr>
            <a:spAutoFit/>
          </a:bodyPr>
          <a:lstStyle/>
          <a:p>
            <a:r>
              <a:rPr lang="en-US" sz="1600" b="1" dirty="0">
                <a:latin typeface="Cambria" panose="02040503050406030204" pitchFamily="18" charset="0"/>
              </a:rPr>
              <a:t>Chris </a:t>
            </a:r>
            <a:r>
              <a:rPr lang="en-US" sz="1600" dirty="0">
                <a:latin typeface="Cambria" panose="02040503050406030204" pitchFamily="18" charset="0"/>
              </a:rPr>
              <a:t>is</a:t>
            </a:r>
            <a:r>
              <a:rPr lang="en-US" sz="1600" dirty="0">
                <a:solidFill>
                  <a:srgbClr val="000000"/>
                </a:solidFill>
                <a:latin typeface="Cambria" panose="02040503050406030204" pitchFamily="18" charset="0"/>
              </a:rPr>
              <a:t> an undergraduate student pursuing a Bachelors of Business Administration with a concentration in Finance at Loyola University Maryland.</a:t>
            </a:r>
            <a:r>
              <a:rPr lang="en-US" sz="1600" dirty="0">
                <a:latin typeface="Cambria" panose="02040503050406030204" pitchFamily="18" charset="0"/>
              </a:rPr>
              <a:t> Aside from his studies, Chris is involved with Loyola’s Financial Management Association, Microfinance club, and Study Abroad Ambassadors. He also has prior experience working with Morgan Stanley and Domino Foods, Inc. </a:t>
            </a:r>
            <a:endParaRPr lang="en-US" sz="1600" b="1" dirty="0">
              <a:latin typeface="Cambria" panose="02040503050406030204" pitchFamily="18" charset="0"/>
            </a:endParaRPr>
          </a:p>
        </p:txBody>
      </p:sp>
    </p:spTree>
    <p:extLst>
      <p:ext uri="{BB962C8B-B14F-4D97-AF65-F5344CB8AC3E}">
        <p14:creationId xmlns:p14="http://schemas.microsoft.com/office/powerpoint/2010/main" val="34359683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7"/>
          <p:cNvSpPr>
            <a:spLocks noGrp="1"/>
          </p:cNvSpPr>
          <p:nvPr>
            <p:ph type="sldNum" sz="quarter" idx="12"/>
          </p:nvPr>
        </p:nvSpPr>
        <p:spPr>
          <a:xfrm>
            <a:off x="11464637"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78</a:t>
            </a:fld>
            <a:endParaRPr lang="en-US" dirty="0">
              <a:solidFill>
                <a:prstClr val="black"/>
              </a:solidFill>
            </a:endParaRPr>
          </a:p>
        </p:txBody>
      </p:sp>
      <p:cxnSp>
        <p:nvCxnSpPr>
          <p:cNvPr id="12" name="Straight Connector 11"/>
          <p:cNvCxnSpPr/>
          <p:nvPr/>
        </p:nvCxnSpPr>
        <p:spPr>
          <a:xfrm>
            <a:off x="744585" y="3991717"/>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14324" y="1610264"/>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7"/>
          <p:cNvSpPr txBox="1">
            <a:spLocks/>
          </p:cNvSpPr>
          <p:nvPr/>
        </p:nvSpPr>
        <p:spPr>
          <a:xfrm>
            <a:off x="933449" y="576735"/>
            <a:ext cx="9956800" cy="740664"/>
          </a:xfrm>
          <a:prstGeom prst="rect">
            <a:avLst/>
          </a:prstGeom>
        </p:spPr>
        <p:txBody>
          <a:bodyPr lIns="121917" tIns="60959" rIns="121917" bIns="60959"/>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US" sz="3000" b="1" dirty="0">
                <a:solidFill>
                  <a:prstClr val="black"/>
                </a:solidFill>
                <a:latin typeface="Cambria" panose="02040503050406030204" pitchFamily="18" charset="0"/>
              </a:rPr>
              <a:t>Biographies</a:t>
            </a:r>
            <a:endParaRPr lang="en-US" sz="3733" dirty="0">
              <a:solidFill>
                <a:prstClr val="black"/>
              </a:solidFill>
              <a:latin typeface="Cambria" panose="02040503050406030204" pitchFamily="18" charset="0"/>
            </a:endParaRPr>
          </a:p>
        </p:txBody>
      </p:sp>
      <p:sp>
        <p:nvSpPr>
          <p:cNvPr id="9" name="Text Placeholder 11"/>
          <p:cNvSpPr txBox="1">
            <a:spLocks/>
          </p:cNvSpPr>
          <p:nvPr/>
        </p:nvSpPr>
        <p:spPr>
          <a:xfrm>
            <a:off x="2817380" y="2587929"/>
            <a:ext cx="2275413" cy="426117"/>
          </a:xfrm>
          <a:prstGeom prst="rect">
            <a:avLst/>
          </a:prstGeom>
        </p:spPr>
        <p:txBody>
          <a:bodyPr lIns="91440" tIns="45720" rIns="91440" bIns="45720" anchor="t"/>
          <a:lstStyle/>
          <a:p>
            <a:pPr marL="457178" indent="-457178" defTabSz="1219140">
              <a:spcBef>
                <a:spcPct val="20000"/>
              </a:spcBef>
              <a:defRPr/>
            </a:pPr>
            <a:r>
              <a:rPr lang="en-US" sz="1867" b="1" dirty="0">
                <a:solidFill>
                  <a:prstClr val="black"/>
                </a:solidFill>
                <a:latin typeface="Cambria" charset="0"/>
                <a:ea typeface="Cambria" charset="0"/>
                <a:cs typeface="Cambria" charset="0"/>
              </a:rPr>
              <a:t>Daniel D. </a:t>
            </a:r>
            <a:r>
              <a:rPr lang="en-US" sz="1867" b="1" dirty="0" err="1">
                <a:solidFill>
                  <a:prstClr val="black"/>
                </a:solidFill>
                <a:latin typeface="Cambria" charset="0"/>
                <a:ea typeface="Cambria" charset="0"/>
                <a:cs typeface="Cambria" charset="0"/>
              </a:rPr>
              <a:t>Polizzano</a:t>
            </a:r>
            <a:endParaRPr lang="en-US" sz="1867" b="1" dirty="0">
              <a:solidFill>
                <a:prstClr val="black"/>
              </a:solidFill>
            </a:endParaRPr>
          </a:p>
        </p:txBody>
      </p:sp>
      <p:sp>
        <p:nvSpPr>
          <p:cNvPr id="10" name="Content Placeholder 5"/>
          <p:cNvSpPr txBox="1">
            <a:spLocks/>
          </p:cNvSpPr>
          <p:nvPr/>
        </p:nvSpPr>
        <p:spPr>
          <a:xfrm>
            <a:off x="5412697" y="1689126"/>
            <a:ext cx="6661540" cy="2223726"/>
          </a:xfrm>
          <a:prstGeom prst="rect">
            <a:avLst/>
          </a:prstGeom>
        </p:spPr>
        <p:txBody>
          <a:bodyPr lIns="91440" tIns="45720" rIns="91440" bIns="45720" anchor="t"/>
          <a:lstStyle/>
          <a:p>
            <a:pPr>
              <a:spcBef>
                <a:spcPct val="20000"/>
              </a:spcBef>
              <a:defRPr/>
            </a:pPr>
            <a:r>
              <a:rPr lang="en-US" sz="1600" b="1" dirty="0">
                <a:latin typeface="Cambria" panose="02040503050406030204" pitchFamily="18" charset="0"/>
              </a:rPr>
              <a:t>Dan </a:t>
            </a:r>
            <a:r>
              <a:rPr lang="en-US" sz="1600">
                <a:solidFill>
                  <a:prstClr val="black"/>
                </a:solidFill>
                <a:latin typeface="Cambria" charset="0"/>
                <a:ea typeface="Cambria" charset="0"/>
                <a:cs typeface="Cambria" charset="0"/>
              </a:rPr>
              <a:t>is </a:t>
            </a:r>
            <a:r>
              <a:rPr lang="en-US" sz="1600" dirty="0">
                <a:solidFill>
                  <a:prstClr val="black"/>
                </a:solidFill>
                <a:latin typeface="Cambria" charset="0"/>
                <a:ea typeface="Cambria" charset="0"/>
                <a:cs typeface="Cambria" charset="0"/>
              </a:rPr>
              <a:t>an</a:t>
            </a:r>
            <a:r>
              <a:rPr lang="en-US" sz="1600">
                <a:solidFill>
                  <a:prstClr val="black"/>
                </a:solidFill>
                <a:latin typeface="Cambria" charset="0"/>
                <a:ea typeface="Cambria" charset="0"/>
                <a:cs typeface="Cambria" charset="0"/>
              </a:rPr>
              <a:t> undergraduate student pursuing </a:t>
            </a:r>
            <a:r>
              <a:rPr lang="en-US" sz="1600" dirty="0">
                <a:solidFill>
                  <a:prstClr val="black"/>
                </a:solidFill>
                <a:latin typeface="Cambria" charset="0"/>
                <a:ea typeface="Cambria" charset="0"/>
                <a:cs typeface="Cambria" charset="0"/>
              </a:rPr>
              <a:t>a </a:t>
            </a:r>
            <a:r>
              <a:rPr lang="en-US" sz="1600">
                <a:solidFill>
                  <a:prstClr val="black"/>
                </a:solidFill>
                <a:latin typeface="Cambria" charset="0"/>
                <a:ea typeface="Cambria" charset="0"/>
                <a:cs typeface="Cambria" charset="0"/>
              </a:rPr>
              <a:t>Bachelors</a:t>
            </a:r>
            <a:r>
              <a:rPr lang="en-US" sz="1600">
                <a:latin typeface="Cambria" panose="02040503050406030204" pitchFamily="18" charset="0"/>
              </a:rPr>
              <a:t> </a:t>
            </a:r>
            <a:r>
              <a:rPr lang="en" sz="1600">
                <a:solidFill>
                  <a:schemeClr val="dk1"/>
                </a:solidFill>
                <a:latin typeface="Cambria"/>
                <a:ea typeface="Cambria"/>
                <a:cs typeface="Cambria"/>
                <a:sym typeface="Cambria"/>
              </a:rPr>
              <a:t>of Business Administration with a concentration in Finance </a:t>
            </a:r>
            <a:r>
              <a:rPr lang="en-US" sz="1600">
                <a:latin typeface="Cambria" panose="02040503050406030204" pitchFamily="18" charset="0"/>
              </a:rPr>
              <a:t>at </a:t>
            </a:r>
            <a:r>
              <a:rPr lang="en-US" sz="1600" dirty="0">
                <a:latin typeface="Cambria" panose="02040503050406030204" pitchFamily="18" charset="0"/>
              </a:rPr>
              <a:t>Loyola University Maryland. He is expected to graduate cum laude and is a member of the FMA National Honor Society, served as the CFO of Loyola’s Student Government Association, and competed as part of a five-person team in the CFA Institute Research Challenge. In addition to academics and extracurricular, Dan has interned with Legg Mason and Deloitte – upon graduating, Dan will return to Deloitte in NYC as a consultant. </a:t>
            </a:r>
            <a:br>
              <a:rPr lang="en-US" sz="1600" dirty="0">
                <a:solidFill>
                  <a:prstClr val="black"/>
                </a:solidFill>
                <a:latin typeface="Cambria" panose="02040503050406030204" pitchFamily="18" charset="0"/>
                <a:ea typeface="Cambria" charset="0"/>
                <a:cs typeface="Cambria" charset="0"/>
              </a:rPr>
            </a:br>
            <a:r>
              <a:rPr lang="en-US" sz="1600" dirty="0">
                <a:solidFill>
                  <a:prstClr val="black"/>
                </a:solidFill>
                <a:latin typeface="Cambria" panose="02040503050406030204" pitchFamily="18" charset="0"/>
                <a:ea typeface="Cambria" charset="0"/>
                <a:cs typeface="Cambria" charset="0"/>
              </a:rPr>
              <a:t> </a:t>
            </a:r>
            <a:endParaRPr lang="en-US" sz="1600" dirty="0">
              <a:solidFill>
                <a:prstClr val="black"/>
              </a:solidFill>
              <a:latin typeface="Cambria" panose="02040503050406030204" pitchFamily="18" charset="0"/>
            </a:endParaRPr>
          </a:p>
          <a:p>
            <a:pPr>
              <a:spcBef>
                <a:spcPct val="20000"/>
              </a:spcBef>
              <a:defRPr/>
            </a:pPr>
            <a:endParaRPr lang="en-US" sz="1600" dirty="0">
              <a:solidFill>
                <a:prstClr val="black"/>
              </a:solidFill>
              <a:latin typeface="Calibri" charset="0"/>
            </a:endParaRPr>
          </a:p>
          <a:p>
            <a:pPr>
              <a:spcBef>
                <a:spcPct val="20000"/>
              </a:spcBef>
              <a:defRPr/>
            </a:pPr>
            <a:endParaRPr lang="en-US" sz="1467" dirty="0">
              <a:solidFill>
                <a:prstClr val="black"/>
              </a:solidFill>
              <a:latin typeface="Times New Roman" charset="0"/>
            </a:endParaRPr>
          </a:p>
        </p:txBody>
      </p:sp>
      <p:pic>
        <p:nvPicPr>
          <p:cNvPr id="11" name="Picture 10"/>
          <p:cNvPicPr>
            <a:picLocks noChangeAspect="1"/>
          </p:cNvPicPr>
          <p:nvPr/>
        </p:nvPicPr>
        <p:blipFill>
          <a:blip r:embed="rId3"/>
          <a:stretch>
            <a:fillRect/>
          </a:stretch>
        </p:blipFill>
        <p:spPr>
          <a:xfrm>
            <a:off x="933449" y="4245164"/>
            <a:ext cx="1819363" cy="1906670"/>
          </a:xfrm>
          <a:prstGeom prst="rect">
            <a:avLst/>
          </a:prstGeom>
          <a:effectLst>
            <a:outerShdw blurRad="50800" dist="38100" dir="2700000" algn="tl" rotWithShape="0">
              <a:prstClr val="black">
                <a:alpha val="40000"/>
              </a:prstClr>
            </a:outerShdw>
          </a:effectLst>
        </p:spPr>
      </p:pic>
      <p:sp>
        <p:nvSpPr>
          <p:cNvPr id="15" name="Text Placeholder 14"/>
          <p:cNvSpPr txBox="1">
            <a:spLocks/>
          </p:cNvSpPr>
          <p:nvPr/>
        </p:nvSpPr>
        <p:spPr>
          <a:xfrm>
            <a:off x="2817380" y="4994319"/>
            <a:ext cx="1597837" cy="396401"/>
          </a:xfrm>
          <a:prstGeom prst="rect">
            <a:avLst/>
          </a:prstGeom>
        </p:spPr>
        <p:txBody>
          <a:bodyPr lIns="91440" tIns="45720" rIns="91440" bIns="45720" anchor="t"/>
          <a:lstStyle/>
          <a:p>
            <a:pPr marL="457178" indent="-457178">
              <a:spcBef>
                <a:spcPct val="20000"/>
              </a:spcBef>
              <a:defRPr/>
            </a:pPr>
            <a:r>
              <a:rPr lang="en-US" sz="1867" b="1" dirty="0">
                <a:solidFill>
                  <a:prstClr val="black"/>
                </a:solidFill>
                <a:latin typeface="Cambria" charset="0"/>
                <a:ea typeface="Cambria" charset="0"/>
                <a:cs typeface="Cambria" charset="0"/>
              </a:rPr>
              <a:t>Sean J. Pryor</a:t>
            </a:r>
            <a:endParaRPr lang="en-US" sz="1867" b="1" dirty="0">
              <a:solidFill>
                <a:prstClr val="black"/>
              </a:solidFill>
            </a:endParaRPr>
          </a:p>
        </p:txBody>
      </p:sp>
      <p:sp>
        <p:nvSpPr>
          <p:cNvPr id="19" name="Rectangle 18"/>
          <p:cNvSpPr/>
          <p:nvPr/>
        </p:nvSpPr>
        <p:spPr>
          <a:xfrm>
            <a:off x="5412697" y="4284579"/>
            <a:ext cx="6096000" cy="1815882"/>
          </a:xfrm>
          <a:prstGeom prst="rect">
            <a:avLst/>
          </a:prstGeom>
        </p:spPr>
        <p:txBody>
          <a:bodyPr>
            <a:spAutoFit/>
          </a:bodyPr>
          <a:lstStyle/>
          <a:p>
            <a:r>
              <a:rPr lang="en-US" sz="1600" b="1" dirty="0">
                <a:latin typeface="Cambria" panose="02040503050406030204" pitchFamily="18" charset="0"/>
                <a:ea typeface="Calibri" panose="020F0502020204030204" pitchFamily="34" charset="0"/>
                <a:cs typeface="Times New Roman" panose="02020603050405020304" pitchFamily="18" charset="0"/>
              </a:rPr>
              <a:t>Sean </a:t>
            </a:r>
            <a:r>
              <a:rPr lang="en-US" sz="1600" dirty="0">
                <a:latin typeface="Cambria" panose="02040503050406030204" pitchFamily="18" charset="0"/>
                <a:ea typeface="Calibri" panose="020F0502020204030204" pitchFamily="34" charset="0"/>
                <a:cs typeface="Times New Roman" panose="02020603050405020304" pitchFamily="18" charset="0"/>
              </a:rPr>
              <a:t>is an undergraduate student pursuing a Bachelors of Business Administration with a concentration in </a:t>
            </a:r>
            <a:r>
              <a:rPr lang="en-US" sz="1600">
                <a:latin typeface="Cambria" panose="02040503050406030204" pitchFamily="18" charset="0"/>
                <a:ea typeface="Calibri" panose="020F0502020204030204" pitchFamily="34" charset="0"/>
                <a:cs typeface="Times New Roman" panose="02020603050405020304" pitchFamily="18" charset="0"/>
              </a:rPr>
              <a:t>Finance at </a:t>
            </a:r>
            <a:r>
              <a:rPr lang="en-US" sz="1600" dirty="0">
                <a:latin typeface="Cambria" panose="02040503050406030204" pitchFamily="18" charset="0"/>
                <a:ea typeface="Calibri" panose="020F0502020204030204" pitchFamily="34" charset="0"/>
                <a:cs typeface="Times New Roman" panose="02020603050405020304" pitchFamily="18" charset="0"/>
              </a:rPr>
              <a:t>Loyola University Maryland. In addition to his studies, Sean has interned for an accounting firm in Westchester, NY and is a member of the Loyola Chapter of the Financial Management </a:t>
            </a:r>
            <a:r>
              <a:rPr lang="en-US" sz="1600" dirty="0">
                <a:solidFill>
                  <a:srgbClr val="000000"/>
                </a:solidFill>
                <a:latin typeface="Cambria" panose="02040503050406030204" pitchFamily="18" charset="0"/>
                <a:ea typeface="Calibri" panose="020F0502020204030204" pitchFamily="34" charset="0"/>
                <a:cs typeface="Times New Roman" panose="02020603050405020304" pitchFamily="18" charset="0"/>
              </a:rPr>
              <a:t>Association. Outside the classroom, people seem to like him because he is polite, rarely late, and really enjoys a nice pair of slacks. </a:t>
            </a:r>
            <a:endParaRPr lang="en-US" sz="1600" dirty="0">
              <a:effectLst/>
              <a:latin typeface="Cambria" panose="020405030504060302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rotWithShape="1">
          <a:blip r:embed="rId4"/>
          <a:srcRect l="7709" t="8922" r="4630"/>
          <a:stretch/>
        </p:blipFill>
        <p:spPr>
          <a:xfrm>
            <a:off x="1188781" y="1831595"/>
            <a:ext cx="1308695" cy="19387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412755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7"/>
          <p:cNvSpPr>
            <a:spLocks noGrp="1"/>
          </p:cNvSpPr>
          <p:nvPr>
            <p:ph type="sldNum" sz="quarter" idx="12"/>
          </p:nvPr>
        </p:nvSpPr>
        <p:spPr>
          <a:xfrm>
            <a:off x="11464637"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79</a:t>
            </a:fld>
            <a:endParaRPr lang="en-US" dirty="0">
              <a:solidFill>
                <a:prstClr val="black"/>
              </a:solidFill>
            </a:endParaRPr>
          </a:p>
        </p:txBody>
      </p:sp>
      <p:cxnSp>
        <p:nvCxnSpPr>
          <p:cNvPr id="12" name="Straight Connector 11"/>
          <p:cNvCxnSpPr/>
          <p:nvPr/>
        </p:nvCxnSpPr>
        <p:spPr>
          <a:xfrm>
            <a:off x="744585" y="3991717"/>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14324" y="1610264"/>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7"/>
          <p:cNvSpPr txBox="1">
            <a:spLocks/>
          </p:cNvSpPr>
          <p:nvPr/>
        </p:nvSpPr>
        <p:spPr>
          <a:xfrm>
            <a:off x="933449" y="576735"/>
            <a:ext cx="9956800" cy="740664"/>
          </a:xfrm>
          <a:prstGeom prst="rect">
            <a:avLst/>
          </a:prstGeom>
        </p:spPr>
        <p:txBody>
          <a:bodyPr lIns="121917" tIns="60959" rIns="121917" bIns="60959"/>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US" sz="3000" b="1" dirty="0">
                <a:solidFill>
                  <a:prstClr val="black"/>
                </a:solidFill>
                <a:latin typeface="Cambria" panose="02040503050406030204" pitchFamily="18" charset="0"/>
              </a:rPr>
              <a:t>Biographies</a:t>
            </a:r>
            <a:endParaRPr lang="en-US" sz="3733" dirty="0">
              <a:solidFill>
                <a:prstClr val="black"/>
              </a:solidFill>
              <a:latin typeface="Cambria" panose="02040503050406030204" pitchFamily="18" charset="0"/>
            </a:endParaRPr>
          </a:p>
        </p:txBody>
      </p:sp>
      <p:sp>
        <p:nvSpPr>
          <p:cNvPr id="8" name="Rectangle 7"/>
          <p:cNvSpPr/>
          <p:nvPr/>
        </p:nvSpPr>
        <p:spPr>
          <a:xfrm>
            <a:off x="5368636" y="1685585"/>
            <a:ext cx="6096000" cy="2308324"/>
          </a:xfrm>
          <a:prstGeom prst="rect">
            <a:avLst/>
          </a:prstGeom>
        </p:spPr>
        <p:txBody>
          <a:bodyPr>
            <a:spAutoFit/>
          </a:bodyPr>
          <a:lstStyle/>
          <a:p>
            <a:r>
              <a:rPr lang="en-US" sz="1600" b="1" dirty="0">
                <a:solidFill>
                  <a:srgbClr val="000000"/>
                </a:solidFill>
                <a:latin typeface="Cambria" panose="02040503050406030204" pitchFamily="18" charset="0"/>
              </a:rPr>
              <a:t>Matt</a:t>
            </a:r>
            <a:r>
              <a:rPr lang="en-US" sz="1600" dirty="0">
                <a:solidFill>
                  <a:srgbClr val="000000"/>
                </a:solidFill>
                <a:latin typeface="Cambria" panose="02040503050406030204" pitchFamily="18" charset="0"/>
              </a:rPr>
              <a:t> is an undergraduate student pursuing a Bachelors of Business Administration with a concentration in Finance and a minor in Information Systems at Loyola University Maryland . In addition to his studies, Matt is a member of Loyola’s Financial Management Association chapter and previously held an internship with Raymond James in Philadelphia for two consecutive summers. After graduation in May 2016, He will return to his hometown of Philadelphia to join the Vanguard Group as a Client Relationship Specialist. ​</a:t>
            </a:r>
            <a:endParaRPr lang="en-US" sz="1600" dirty="0"/>
          </a:p>
        </p:txBody>
      </p:sp>
      <p:sp>
        <p:nvSpPr>
          <p:cNvPr id="9" name="Rectangle 8"/>
          <p:cNvSpPr/>
          <p:nvPr/>
        </p:nvSpPr>
        <p:spPr>
          <a:xfrm>
            <a:off x="5368636" y="4185763"/>
            <a:ext cx="6249597" cy="2062103"/>
          </a:xfrm>
          <a:prstGeom prst="rect">
            <a:avLst/>
          </a:prstGeom>
        </p:spPr>
        <p:txBody>
          <a:bodyPr wrap="square" lIns="91440" tIns="45720" rIns="91440" bIns="45720" anchor="t">
            <a:spAutoFit/>
          </a:bodyPr>
          <a:lstStyle/>
          <a:p>
            <a:r>
              <a:rPr lang="en-US" sz="1600" b="1" dirty="0">
                <a:latin typeface="Cambria" panose="02040503050406030204" pitchFamily="18" charset="0"/>
              </a:rPr>
              <a:t>Mike </a:t>
            </a:r>
            <a:r>
              <a:rPr lang="en-US" sz="1600" dirty="0">
                <a:latin typeface="Cambria" panose="02040503050406030204" pitchFamily="18" charset="0"/>
              </a:rPr>
              <a:t>is an undergraduate student pursuing a Bachelors of Business Administration with a double concentration in Economics and Finance at Loyola University Maryland . In addition to his undergraduate studies, he is a member of the Fixed Income Society and Study Abroad Ambassadors. Originally from Medfield, Massachusetts, Mike has interned with Westwood Global Investments &amp; Hellman Jordan Management. He is a die-hard Bostonian where he will return after graduation. </a:t>
            </a:r>
            <a:endParaRPr lang="en-US" sz="1600" dirty="0">
              <a:solidFill>
                <a:prstClr val="black"/>
              </a:solidFill>
              <a:latin typeface="Calibri" charset="0"/>
            </a:endParaRPr>
          </a:p>
        </p:txBody>
      </p:sp>
      <p:sp>
        <p:nvSpPr>
          <p:cNvPr id="10" name="Rectangle 9"/>
          <p:cNvSpPr/>
          <p:nvPr/>
        </p:nvSpPr>
        <p:spPr>
          <a:xfrm>
            <a:off x="2782943" y="5026986"/>
            <a:ext cx="1751185" cy="379656"/>
          </a:xfrm>
          <a:prstGeom prst="rect">
            <a:avLst/>
          </a:prstGeom>
        </p:spPr>
        <p:txBody>
          <a:bodyPr wrap="none" lIns="91440" tIns="45720" rIns="91440" bIns="45720" anchor="t">
            <a:spAutoFit/>
          </a:bodyPr>
          <a:lstStyle/>
          <a:p>
            <a:pPr marL="342891" indent="-342891">
              <a:spcBef>
                <a:spcPct val="20000"/>
              </a:spcBef>
              <a:defRPr/>
            </a:pPr>
            <a:r>
              <a:rPr lang="en-US" sz="1867" b="1" dirty="0">
                <a:solidFill>
                  <a:prstClr val="black"/>
                </a:solidFill>
                <a:latin typeface="Cambria" charset="0"/>
                <a:ea typeface="Cambria" charset="0"/>
                <a:cs typeface="Cambria" charset="0"/>
              </a:rPr>
              <a:t>Michael C. Ray</a:t>
            </a:r>
            <a:endParaRPr lang="en-US" sz="1867" b="1" dirty="0">
              <a:solidFill>
                <a:prstClr val="black"/>
              </a:solidFill>
            </a:endParaRPr>
          </a:p>
        </p:txBody>
      </p:sp>
      <p:pic>
        <p:nvPicPr>
          <p:cNvPr id="11" name="Picture 10"/>
          <p:cNvPicPr>
            <a:picLocks noChangeAspect="1"/>
          </p:cNvPicPr>
          <p:nvPr/>
        </p:nvPicPr>
        <p:blipFill rotWithShape="1">
          <a:blip r:embed="rId3"/>
          <a:srcRect l="8724" t="6420" r="9086" b="8939"/>
          <a:stretch/>
        </p:blipFill>
        <p:spPr>
          <a:xfrm>
            <a:off x="933449" y="4342172"/>
            <a:ext cx="1693628" cy="1749286"/>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6374" t="9142" b="17564"/>
          <a:stretch/>
        </p:blipFill>
        <p:spPr>
          <a:xfrm rot="5400000">
            <a:off x="805721" y="2237064"/>
            <a:ext cx="1949084" cy="1281216"/>
          </a:xfrm>
          <a:prstGeom prst="rect">
            <a:avLst/>
          </a:prstGeom>
          <a:effectLst>
            <a:outerShdw blurRad="50800" dist="38100" dir="2700000" algn="tl" rotWithShape="0">
              <a:prstClr val="black">
                <a:alpha val="40000"/>
              </a:prstClr>
            </a:outerShdw>
          </a:effectLst>
        </p:spPr>
      </p:pic>
      <p:sp>
        <p:nvSpPr>
          <p:cNvPr id="15" name="Rectangle 14"/>
          <p:cNvSpPr/>
          <p:nvPr/>
        </p:nvSpPr>
        <p:spPr>
          <a:xfrm>
            <a:off x="2782943" y="2687844"/>
            <a:ext cx="2223622" cy="379656"/>
          </a:xfrm>
          <a:prstGeom prst="rect">
            <a:avLst/>
          </a:prstGeom>
        </p:spPr>
        <p:txBody>
          <a:bodyPr wrap="none" lIns="91440" tIns="45720" rIns="91440" bIns="45720" anchor="t">
            <a:spAutoFit/>
          </a:bodyPr>
          <a:lstStyle/>
          <a:p>
            <a:pPr marL="342891" indent="-342891">
              <a:spcBef>
                <a:spcPct val="20000"/>
              </a:spcBef>
              <a:defRPr/>
            </a:pPr>
            <a:r>
              <a:rPr lang="en-US" sz="1867" b="1" dirty="0">
                <a:solidFill>
                  <a:prstClr val="black"/>
                </a:solidFill>
                <a:latin typeface="Cambria" charset="0"/>
                <a:ea typeface="Cambria" charset="0"/>
                <a:cs typeface="Cambria" charset="0"/>
              </a:rPr>
              <a:t>Matthew J. Quigley</a:t>
            </a:r>
            <a:endParaRPr lang="en-US" sz="1867" b="1" dirty="0">
              <a:solidFill>
                <a:prstClr val="black"/>
              </a:solidFill>
            </a:endParaRPr>
          </a:p>
        </p:txBody>
      </p:sp>
    </p:spTree>
    <p:extLst>
      <p:ext uri="{BB962C8B-B14F-4D97-AF65-F5344CB8AC3E}">
        <p14:creationId xmlns:p14="http://schemas.microsoft.com/office/powerpoint/2010/main" val="2007522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99273" y="6490855"/>
            <a:ext cx="508000" cy="228600"/>
          </a:xfrm>
        </p:spPr>
        <p:txBody>
          <a:bodyPr/>
          <a:lstStyle/>
          <a:p>
            <a:fld id="{C4C5411A-C02D-49EF-A313-6C2D6A9C6A32}" type="slidenum">
              <a:rPr lang="en-US" smtClean="0">
                <a:solidFill>
                  <a:prstClr val="black"/>
                </a:solidFill>
                <a:latin typeface="Cambria" charset="0"/>
                <a:ea typeface="Cambria" charset="0"/>
                <a:cs typeface="Cambria" charset="0"/>
              </a:rPr>
              <a:pPr/>
              <a:t>8</a:t>
            </a:fld>
            <a:endParaRPr lang="en-US" dirty="0">
              <a:solidFill>
                <a:prstClr val="black"/>
              </a:solidFill>
            </a:endParaRPr>
          </a:p>
        </p:txBody>
      </p:sp>
      <p:sp>
        <p:nvSpPr>
          <p:cNvPr id="12" name="Title 7"/>
          <p:cNvSpPr>
            <a:spLocks noGrp="1"/>
          </p:cNvSpPr>
          <p:nvPr>
            <p:ph type="title"/>
          </p:nvPr>
        </p:nvSpPr>
        <p:spPr>
          <a:xfrm>
            <a:off x="796985" y="491336"/>
            <a:ext cx="9956800" cy="740664"/>
          </a:xfrm>
        </p:spPr>
        <p:txBody>
          <a:bodyPr/>
          <a:lstStyle/>
          <a:p>
            <a:r>
              <a:rPr lang="en-US" sz="3000" b="1" dirty="0">
                <a:latin typeface="Cambria" panose="02040503050406030204" pitchFamily="18" charset="0"/>
              </a:rPr>
              <a:t>Major Indices Returns</a:t>
            </a:r>
          </a:p>
        </p:txBody>
      </p:sp>
      <p:pic>
        <p:nvPicPr>
          <p:cNvPr id="7" name="Shape 176"/>
          <p:cNvPicPr preferRelativeResize="0"/>
          <p:nvPr/>
        </p:nvPicPr>
        <p:blipFill>
          <a:blip r:embed="rId3">
            <a:alphaModFix/>
          </a:blip>
          <a:stretch>
            <a:fillRect/>
          </a:stretch>
        </p:blipFill>
        <p:spPr>
          <a:xfrm>
            <a:off x="579867" y="1558300"/>
            <a:ext cx="8661699" cy="4766000"/>
          </a:xfrm>
          <a:prstGeom prst="rect">
            <a:avLst/>
          </a:prstGeom>
          <a:noFill/>
          <a:ln>
            <a:noFill/>
          </a:ln>
        </p:spPr>
      </p:pic>
      <p:sp>
        <p:nvSpPr>
          <p:cNvPr id="8" name="Shape 180"/>
          <p:cNvSpPr/>
          <p:nvPr/>
        </p:nvSpPr>
        <p:spPr>
          <a:xfrm>
            <a:off x="10371340" y="2545735"/>
            <a:ext cx="1275600" cy="740800"/>
          </a:xfrm>
          <a:prstGeom prst="roundRect">
            <a:avLst>
              <a:gd name="adj" fmla="val 16667"/>
            </a:avLst>
          </a:prstGeom>
          <a:solidFill>
            <a:srgbClr val="D2D2D2"/>
          </a:solidFill>
          <a:ln w="9525" cap="flat" cmpd="sng">
            <a:solidFill>
              <a:schemeClr val="tx1"/>
            </a:solidFill>
            <a:prstDash val="solid"/>
            <a:round/>
            <a:headEnd type="none" w="med" len="med"/>
            <a:tailEnd type="none" w="med" len="med"/>
          </a:ln>
        </p:spPr>
        <p:txBody>
          <a:bodyPr lIns="121900" tIns="121900" rIns="121900" bIns="121900" anchor="ctr" anchorCtr="0">
            <a:noAutofit/>
          </a:bodyPr>
          <a:lstStyle/>
          <a:p>
            <a:endParaRPr sz="2400"/>
          </a:p>
        </p:txBody>
      </p:sp>
      <p:sp>
        <p:nvSpPr>
          <p:cNvPr id="9" name="Shape 181"/>
          <p:cNvSpPr/>
          <p:nvPr/>
        </p:nvSpPr>
        <p:spPr>
          <a:xfrm>
            <a:off x="10399648" y="3705054"/>
            <a:ext cx="1275600" cy="740800"/>
          </a:xfrm>
          <a:prstGeom prst="roundRect">
            <a:avLst>
              <a:gd name="adj" fmla="val 16667"/>
            </a:avLst>
          </a:prstGeom>
          <a:solidFill>
            <a:srgbClr val="D2D2D2"/>
          </a:solidFill>
          <a:ln w="9525" cap="flat" cmpd="sng">
            <a:solidFill>
              <a:schemeClr val="tx1"/>
            </a:solidFill>
            <a:prstDash val="solid"/>
            <a:round/>
            <a:headEnd type="none" w="med" len="med"/>
            <a:tailEnd type="none" w="med" len="med"/>
          </a:ln>
        </p:spPr>
        <p:txBody>
          <a:bodyPr lIns="121900" tIns="121900" rIns="121900" bIns="121900" anchor="ctr" anchorCtr="0">
            <a:noAutofit/>
          </a:bodyPr>
          <a:lstStyle/>
          <a:p>
            <a:endParaRPr sz="2400"/>
          </a:p>
        </p:txBody>
      </p:sp>
      <p:sp>
        <p:nvSpPr>
          <p:cNvPr id="10" name="Shape 182"/>
          <p:cNvSpPr/>
          <p:nvPr/>
        </p:nvSpPr>
        <p:spPr>
          <a:xfrm>
            <a:off x="10384237" y="4908202"/>
            <a:ext cx="1275600" cy="740800"/>
          </a:xfrm>
          <a:prstGeom prst="roundRect">
            <a:avLst>
              <a:gd name="adj" fmla="val 16667"/>
            </a:avLst>
          </a:prstGeom>
          <a:solidFill>
            <a:srgbClr val="D2D2D2"/>
          </a:solidFill>
          <a:ln w="9525" cap="flat" cmpd="sng">
            <a:solidFill>
              <a:srgbClr val="00170F"/>
            </a:solidFill>
            <a:prstDash val="solid"/>
            <a:round/>
            <a:headEnd type="none" w="med" len="med"/>
            <a:tailEnd type="none" w="med" len="med"/>
          </a:ln>
        </p:spPr>
        <p:txBody>
          <a:bodyPr lIns="121900" tIns="121900" rIns="121900" bIns="121900" anchor="ctr" anchorCtr="0">
            <a:noAutofit/>
          </a:bodyPr>
          <a:lstStyle/>
          <a:p>
            <a:endParaRPr sz="2400"/>
          </a:p>
        </p:txBody>
      </p:sp>
      <p:sp>
        <p:nvSpPr>
          <p:cNvPr id="11" name="Shape 183"/>
          <p:cNvSpPr txBox="1"/>
          <p:nvPr/>
        </p:nvSpPr>
        <p:spPr>
          <a:xfrm>
            <a:off x="10422855" y="2568825"/>
            <a:ext cx="1139218" cy="567626"/>
          </a:xfrm>
          <a:prstGeom prst="rect">
            <a:avLst/>
          </a:prstGeom>
          <a:noFill/>
          <a:ln>
            <a:noFill/>
          </a:ln>
        </p:spPr>
        <p:txBody>
          <a:bodyPr lIns="121900" tIns="121900" rIns="121900" bIns="121900" anchor="t" anchorCtr="0">
            <a:noAutofit/>
          </a:bodyPr>
          <a:lstStyle/>
          <a:p>
            <a:pPr algn="ctr"/>
            <a:r>
              <a:rPr lang="en" sz="1600" b="1">
                <a:latin typeface="Cambria" panose="02040503050406030204" pitchFamily="18" charset="0"/>
              </a:rPr>
              <a:t>  </a:t>
            </a:r>
            <a:r>
              <a:rPr lang="en" sz="1600" b="1" u="sng">
                <a:latin typeface="Cambria" panose="02040503050406030204" pitchFamily="18" charset="0"/>
              </a:rPr>
              <a:t>S&amp;P</a:t>
            </a:r>
            <a:endParaRPr lang="en" sz="1467" b="1" u="sng" dirty="0">
              <a:latin typeface="Cambria" panose="02040503050406030204" pitchFamily="18" charset="0"/>
            </a:endParaRPr>
          </a:p>
          <a:p>
            <a:pPr algn="ctr"/>
            <a:r>
              <a:rPr lang="en" sz="1600" b="1" dirty="0">
                <a:solidFill>
                  <a:srgbClr val="005A3C"/>
                </a:solidFill>
                <a:latin typeface="Cambria" panose="02040503050406030204" pitchFamily="18" charset="0"/>
              </a:rPr>
              <a:t>+2.71%</a:t>
            </a:r>
            <a:endParaRPr lang="en" sz="1467" b="1" dirty="0">
              <a:latin typeface="Cambria" panose="02040503050406030204" pitchFamily="18" charset="0"/>
            </a:endParaRPr>
          </a:p>
        </p:txBody>
      </p:sp>
      <p:sp>
        <p:nvSpPr>
          <p:cNvPr id="16" name="Shape 184"/>
          <p:cNvSpPr txBox="1"/>
          <p:nvPr/>
        </p:nvSpPr>
        <p:spPr>
          <a:xfrm>
            <a:off x="10545860" y="3715373"/>
            <a:ext cx="1296400" cy="740800"/>
          </a:xfrm>
          <a:prstGeom prst="rect">
            <a:avLst/>
          </a:prstGeom>
          <a:noFill/>
          <a:ln>
            <a:noFill/>
          </a:ln>
        </p:spPr>
        <p:txBody>
          <a:bodyPr lIns="121900" tIns="121900" rIns="121900" bIns="121900" anchor="t" anchorCtr="0">
            <a:noAutofit/>
          </a:bodyPr>
          <a:lstStyle/>
          <a:p>
            <a:r>
              <a:rPr lang="en" sz="1600" b="1" dirty="0">
                <a:latin typeface="Cambria" panose="02040503050406030204" pitchFamily="18" charset="0"/>
              </a:rPr>
              <a:t>     </a:t>
            </a:r>
            <a:r>
              <a:rPr lang="en" sz="1600" b="1" u="sng" dirty="0">
                <a:latin typeface="Cambria" panose="02040503050406030204" pitchFamily="18" charset="0"/>
              </a:rPr>
              <a:t>DJI</a:t>
            </a:r>
          </a:p>
          <a:p>
            <a:r>
              <a:rPr lang="en" sz="1600" b="1" dirty="0">
                <a:solidFill>
                  <a:srgbClr val="005A3C"/>
                </a:solidFill>
                <a:latin typeface="Cambria" panose="02040503050406030204" pitchFamily="18" charset="0"/>
              </a:rPr>
              <a:t>+1.80%</a:t>
            </a:r>
            <a:endParaRPr lang="en" sz="1600" b="1" dirty="0">
              <a:latin typeface="Cambria" panose="02040503050406030204" pitchFamily="18" charset="0"/>
            </a:endParaRPr>
          </a:p>
        </p:txBody>
      </p:sp>
      <p:sp>
        <p:nvSpPr>
          <p:cNvPr id="17" name="Shape 185"/>
          <p:cNvSpPr txBox="1"/>
          <p:nvPr/>
        </p:nvSpPr>
        <p:spPr>
          <a:xfrm>
            <a:off x="10415637" y="4883333"/>
            <a:ext cx="1212800" cy="575600"/>
          </a:xfrm>
          <a:prstGeom prst="rect">
            <a:avLst/>
          </a:prstGeom>
          <a:noFill/>
          <a:ln>
            <a:noFill/>
          </a:ln>
        </p:spPr>
        <p:txBody>
          <a:bodyPr lIns="121900" tIns="121900" rIns="121900" bIns="121900" anchor="t" anchorCtr="0">
            <a:noAutofit/>
          </a:bodyPr>
          <a:lstStyle/>
          <a:p>
            <a:pPr algn="ctr"/>
            <a:r>
              <a:rPr lang="en" sz="1600" b="1" u="sng" dirty="0">
                <a:latin typeface="Cambria" panose="02040503050406030204" pitchFamily="18" charset="0"/>
              </a:rPr>
              <a:t>NASDAQ</a:t>
            </a:r>
          </a:p>
          <a:p>
            <a:pPr algn="ctr"/>
            <a:r>
              <a:rPr lang="en" sz="1600" b="1" dirty="0">
                <a:solidFill>
                  <a:srgbClr val="CC121D"/>
                </a:solidFill>
                <a:latin typeface="Cambria" panose="02040503050406030204" pitchFamily="18" charset="0"/>
              </a:rPr>
              <a:t>-1.38%</a:t>
            </a:r>
            <a:endParaRPr lang="en" sz="1600" b="1" dirty="0">
              <a:latin typeface="Cambria" panose="02040503050406030204" pitchFamily="18" charset="0"/>
            </a:endParaRPr>
          </a:p>
        </p:txBody>
      </p:sp>
      <p:sp>
        <p:nvSpPr>
          <p:cNvPr id="18" name="Shape 177"/>
          <p:cNvSpPr/>
          <p:nvPr/>
        </p:nvSpPr>
        <p:spPr>
          <a:xfrm rot="10800000">
            <a:off x="9493700" y="2335798"/>
            <a:ext cx="1065100" cy="899067"/>
          </a:xfrm>
          <a:prstGeom prst="flowChartMerge">
            <a:avLst/>
          </a:prstGeom>
          <a:solidFill>
            <a:srgbClr val="005A3C"/>
          </a:solidFill>
          <a:ln w="9525" cap="flat" cmpd="sng">
            <a:solidFill>
              <a:srgbClr val="D2D2D2"/>
            </a:solidFill>
            <a:prstDash val="solid"/>
            <a:round/>
            <a:headEnd type="none" w="med" len="med"/>
            <a:tailEnd type="none" w="med" len="med"/>
          </a:ln>
        </p:spPr>
        <p:txBody>
          <a:bodyPr lIns="121900" tIns="121900" rIns="121900" bIns="121900" anchor="ctr" anchorCtr="0">
            <a:noAutofit/>
          </a:bodyPr>
          <a:lstStyle/>
          <a:p>
            <a:endParaRPr sz="2400"/>
          </a:p>
        </p:txBody>
      </p:sp>
      <p:sp>
        <p:nvSpPr>
          <p:cNvPr id="19" name="Shape 179"/>
          <p:cNvSpPr/>
          <p:nvPr/>
        </p:nvSpPr>
        <p:spPr>
          <a:xfrm rot="10800000">
            <a:off x="9493700" y="3474530"/>
            <a:ext cx="1065100" cy="899067"/>
          </a:xfrm>
          <a:prstGeom prst="flowChartMerge">
            <a:avLst/>
          </a:prstGeom>
          <a:solidFill>
            <a:srgbClr val="005A3C"/>
          </a:solidFill>
          <a:ln w="9525" cap="flat" cmpd="sng">
            <a:solidFill>
              <a:srgbClr val="D2D2D2"/>
            </a:solidFill>
            <a:prstDash val="solid"/>
            <a:round/>
            <a:headEnd type="none" w="med" len="med"/>
            <a:tailEnd type="none" w="med" len="med"/>
          </a:ln>
        </p:spPr>
        <p:txBody>
          <a:bodyPr lIns="121900" tIns="121900" rIns="121900" bIns="121900" anchor="ctr" anchorCtr="0">
            <a:noAutofit/>
          </a:bodyPr>
          <a:lstStyle/>
          <a:p>
            <a:endParaRPr sz="2400"/>
          </a:p>
        </p:txBody>
      </p:sp>
      <p:sp>
        <p:nvSpPr>
          <p:cNvPr id="20" name="Shape 178"/>
          <p:cNvSpPr/>
          <p:nvPr/>
        </p:nvSpPr>
        <p:spPr>
          <a:xfrm>
            <a:off x="9493700" y="5039420"/>
            <a:ext cx="1065100" cy="899067"/>
          </a:xfrm>
          <a:prstGeom prst="flowChartMerge">
            <a:avLst/>
          </a:prstGeom>
          <a:solidFill>
            <a:srgbClr val="CC121D"/>
          </a:solidFill>
          <a:ln w="9525" cap="flat" cmpd="sng">
            <a:solidFill>
              <a:srgbClr val="D2D2D2"/>
            </a:solidFill>
            <a:prstDash val="solid"/>
            <a:round/>
            <a:headEnd type="none" w="med" len="med"/>
            <a:tailEnd type="none" w="med" len="med"/>
          </a:ln>
        </p:spPr>
        <p:txBody>
          <a:bodyPr lIns="121900" tIns="121900" rIns="121900" bIns="121900" anchor="ctr" anchorCtr="0">
            <a:noAutofit/>
          </a:bodyPr>
          <a:lstStyle/>
          <a:p>
            <a:endParaRPr sz="2400"/>
          </a:p>
        </p:txBody>
      </p:sp>
      <p:sp>
        <p:nvSpPr>
          <p:cNvPr id="21" name="Shape 186"/>
          <p:cNvSpPr/>
          <p:nvPr/>
        </p:nvSpPr>
        <p:spPr>
          <a:xfrm>
            <a:off x="6186115" y="1558299"/>
            <a:ext cx="2988874" cy="652163"/>
          </a:xfrm>
          <a:prstGeom prst="rect">
            <a:avLst/>
          </a:prstGeom>
          <a:solidFill>
            <a:srgbClr val="005A3C"/>
          </a:solidFill>
          <a:ln w="9525" cap="flat" cmpd="sng">
            <a:solidFill>
              <a:schemeClr val="dk2"/>
            </a:solidFill>
            <a:prstDash val="solid"/>
            <a:round/>
            <a:headEnd type="none" w="med" len="med"/>
            <a:tailEnd type="none" w="med" len="med"/>
          </a:ln>
        </p:spPr>
        <p:txBody>
          <a:bodyPr lIns="121900" tIns="121900" rIns="121900" bIns="121900" anchor="ctr" anchorCtr="0">
            <a:noAutofit/>
          </a:bodyPr>
          <a:lstStyle/>
          <a:p>
            <a:pPr algn="ctr"/>
            <a:r>
              <a:rPr lang="en" sz="2400" b="1" dirty="0">
                <a:solidFill>
                  <a:srgbClr val="D2D2D2"/>
                </a:solidFill>
                <a:latin typeface="Cambria" panose="02040503050406030204" pitchFamily="18" charset="0"/>
              </a:rPr>
              <a:t>Year to Date Return</a:t>
            </a:r>
            <a:endParaRPr lang="en" sz="2400" b="1" dirty="0">
              <a:latin typeface="Cambria" panose="02040503050406030204" pitchFamily="18" charset="0"/>
            </a:endParaRPr>
          </a:p>
        </p:txBody>
      </p:sp>
    </p:spTree>
    <p:extLst>
      <p:ext uri="{BB962C8B-B14F-4D97-AF65-F5344CB8AC3E}">
        <p14:creationId xmlns:p14="http://schemas.microsoft.com/office/powerpoint/2010/main" val="4051158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7"/>
          <p:cNvSpPr>
            <a:spLocks noGrp="1"/>
          </p:cNvSpPr>
          <p:nvPr>
            <p:ph type="sldNum" sz="quarter" idx="12"/>
          </p:nvPr>
        </p:nvSpPr>
        <p:spPr>
          <a:xfrm>
            <a:off x="11464637"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80</a:t>
            </a:fld>
            <a:endParaRPr lang="en-US" dirty="0">
              <a:solidFill>
                <a:prstClr val="black"/>
              </a:solidFill>
            </a:endParaRPr>
          </a:p>
        </p:txBody>
      </p:sp>
      <p:cxnSp>
        <p:nvCxnSpPr>
          <p:cNvPr id="12" name="Straight Connector 11"/>
          <p:cNvCxnSpPr/>
          <p:nvPr/>
        </p:nvCxnSpPr>
        <p:spPr>
          <a:xfrm>
            <a:off x="744585" y="3991717"/>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14324" y="1604513"/>
            <a:ext cx="4234037" cy="5751"/>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7"/>
          <p:cNvSpPr txBox="1">
            <a:spLocks/>
          </p:cNvSpPr>
          <p:nvPr/>
        </p:nvSpPr>
        <p:spPr>
          <a:xfrm>
            <a:off x="933449" y="576735"/>
            <a:ext cx="9956800" cy="740664"/>
          </a:xfrm>
          <a:prstGeom prst="rect">
            <a:avLst/>
          </a:prstGeom>
        </p:spPr>
        <p:txBody>
          <a:bodyPr lIns="121917" tIns="60959" rIns="121917" bIns="60959"/>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US" sz="3000" b="1" dirty="0">
                <a:solidFill>
                  <a:prstClr val="black"/>
                </a:solidFill>
                <a:latin typeface="Cambria" panose="02040503050406030204" pitchFamily="18" charset="0"/>
              </a:rPr>
              <a:t>Biographies</a:t>
            </a:r>
            <a:endParaRPr lang="en-US" sz="3733" dirty="0">
              <a:solidFill>
                <a:prstClr val="black"/>
              </a:solidFill>
              <a:latin typeface="Cambria" panose="02040503050406030204" pitchFamily="18" charset="0"/>
            </a:endParaRPr>
          </a:p>
        </p:txBody>
      </p:sp>
      <p:sp>
        <p:nvSpPr>
          <p:cNvPr id="8" name="Content Placeholder 5"/>
          <p:cNvSpPr txBox="1">
            <a:spLocks/>
          </p:cNvSpPr>
          <p:nvPr/>
        </p:nvSpPr>
        <p:spPr>
          <a:xfrm>
            <a:off x="6172201" y="1604513"/>
            <a:ext cx="3924300" cy="2172019"/>
          </a:xfrm>
          <a:prstGeom prst="rect">
            <a:avLst/>
          </a:prstGeom>
        </p:spPr>
        <p:txBody>
          <a:bodyPr lIns="91440" tIns="45720" rIns="91440" bIns="45720"/>
          <a:lstStyle/>
          <a:p>
            <a:pPr marL="342891" indent="-342891">
              <a:spcBef>
                <a:spcPct val="20000"/>
              </a:spcBef>
              <a:defRPr/>
            </a:pPr>
            <a:endParaRPr lang="en-US" sz="1200" dirty="0">
              <a:solidFill>
                <a:prstClr val="black"/>
              </a:solidFill>
            </a:endParaRPr>
          </a:p>
        </p:txBody>
      </p:sp>
      <p:sp>
        <p:nvSpPr>
          <p:cNvPr id="9" name="Rectangle 8"/>
          <p:cNvSpPr/>
          <p:nvPr/>
        </p:nvSpPr>
        <p:spPr>
          <a:xfrm>
            <a:off x="2778564" y="5053870"/>
            <a:ext cx="1699311" cy="379656"/>
          </a:xfrm>
          <a:prstGeom prst="rect">
            <a:avLst/>
          </a:prstGeom>
        </p:spPr>
        <p:txBody>
          <a:bodyPr wrap="none" lIns="91440" tIns="45720" rIns="91440" bIns="45720" anchor="t">
            <a:spAutoFit/>
          </a:bodyPr>
          <a:lstStyle/>
          <a:p>
            <a:pPr marL="342891" indent="-342891">
              <a:spcBef>
                <a:spcPct val="20000"/>
              </a:spcBef>
              <a:defRPr/>
            </a:pPr>
            <a:r>
              <a:rPr lang="en-US" sz="1867" b="1" dirty="0">
                <a:solidFill>
                  <a:prstClr val="black"/>
                </a:solidFill>
                <a:latin typeface="Cambria" charset="0"/>
                <a:ea typeface="Cambria" charset="0"/>
                <a:cs typeface="Cambria" charset="0"/>
              </a:rPr>
              <a:t>Kevin J. Smith</a:t>
            </a:r>
            <a:endParaRPr lang="en-US" sz="1867" b="1" dirty="0">
              <a:solidFill>
                <a:prstClr val="black"/>
              </a:solidFill>
            </a:endParaRPr>
          </a:p>
        </p:txBody>
      </p:sp>
      <p:sp>
        <p:nvSpPr>
          <p:cNvPr id="15" name="Text Placeholder 11"/>
          <p:cNvSpPr txBox="1">
            <a:spLocks/>
          </p:cNvSpPr>
          <p:nvPr/>
        </p:nvSpPr>
        <p:spPr>
          <a:xfrm>
            <a:off x="2778564" y="2499610"/>
            <a:ext cx="2097845" cy="381823"/>
          </a:xfrm>
          <a:prstGeom prst="rect">
            <a:avLst/>
          </a:prstGeom>
        </p:spPr>
        <p:txBody>
          <a:bodyPr lIns="91440" tIns="45720" rIns="91440" bIns="45720" anchor="t"/>
          <a:lstStyle/>
          <a:p>
            <a:pPr marL="457178" indent="-457178" defTabSz="1219140">
              <a:spcBef>
                <a:spcPct val="20000"/>
              </a:spcBef>
              <a:defRPr/>
            </a:pPr>
            <a:r>
              <a:rPr lang="en-US" sz="1867" b="1" dirty="0">
                <a:solidFill>
                  <a:prstClr val="black"/>
                </a:solidFill>
                <a:latin typeface="Cambria" charset="0"/>
                <a:ea typeface="Cambria" charset="0"/>
                <a:cs typeface="Cambria" charset="0"/>
              </a:rPr>
              <a:t>Madison H. Smith</a:t>
            </a:r>
            <a:endParaRPr lang="en-US" sz="1867" b="1" dirty="0">
              <a:solidFill>
                <a:prstClr val="black"/>
              </a:solidFill>
            </a:endParaRPr>
          </a:p>
        </p:txBody>
      </p:sp>
      <p:sp>
        <p:nvSpPr>
          <p:cNvPr id="19" name="TextBox 18"/>
          <p:cNvSpPr txBox="1"/>
          <p:nvPr/>
        </p:nvSpPr>
        <p:spPr>
          <a:xfrm>
            <a:off x="5302249" y="4078505"/>
            <a:ext cx="6162388" cy="2308324"/>
          </a:xfrm>
          <a:prstGeom prst="rect">
            <a:avLst/>
          </a:prstGeom>
          <a:noFill/>
        </p:spPr>
        <p:txBody>
          <a:bodyPr wrap="square" rtlCol="0">
            <a:spAutoFit/>
          </a:bodyPr>
          <a:lstStyle/>
          <a:p>
            <a:r>
              <a:rPr lang="en-US" sz="1600" b="1" dirty="0">
                <a:latin typeface="Cambria" panose="02040503050406030204" pitchFamily="18" charset="0"/>
              </a:rPr>
              <a:t>Kevin </a:t>
            </a:r>
            <a:r>
              <a:rPr lang="en-US" sz="1600" dirty="0">
                <a:latin typeface="Cambria" panose="02040503050406030204" pitchFamily="18" charset="0"/>
              </a:rPr>
              <a:t>is an undergraduate </a:t>
            </a:r>
            <a:r>
              <a:rPr lang="en-US" sz="1600">
                <a:latin typeface="Cambria" panose="02040503050406030204" pitchFamily="18" charset="0"/>
              </a:rPr>
              <a:t>student pursuing </a:t>
            </a:r>
            <a:r>
              <a:rPr lang="en-US" sz="1600" dirty="0">
                <a:latin typeface="Cambria" panose="02040503050406030204" pitchFamily="18" charset="0"/>
              </a:rPr>
              <a:t>a Bachelors of Business Administration with a triple concentration in Finance, Business Economics, and International Business, with a minor </a:t>
            </a:r>
            <a:r>
              <a:rPr lang="en-US" sz="1600">
                <a:latin typeface="Cambria" panose="02040503050406030204" pitchFamily="18" charset="0"/>
              </a:rPr>
              <a:t>in Philosophy at Loyola University Maryland . </a:t>
            </a:r>
            <a:r>
              <a:rPr lang="en-US" sz="1600" dirty="0">
                <a:latin typeface="Cambria" panose="02040503050406030204" pitchFamily="18" charset="0"/>
              </a:rPr>
              <a:t>He is also a member of Beta Gamma Sigma and Vice President of the Adam Smith Society. Upon graduation, he will be working as an Associate Performance Analyst at Brown Advisory in Baltimore. He is an avid </a:t>
            </a:r>
            <a:r>
              <a:rPr lang="en-US" sz="1600">
                <a:latin typeface="Cambria" panose="02040503050406030204" pitchFamily="18" charset="0"/>
              </a:rPr>
              <a:t>shark enthusiast and </a:t>
            </a:r>
            <a:r>
              <a:rPr lang="en-US" sz="1600" dirty="0">
                <a:latin typeface="Cambria" panose="02040503050406030204" pitchFamily="18" charset="0"/>
              </a:rPr>
              <a:t>enjoys drinking Shirley Temples at elitist locations along the eastern shoreline. </a:t>
            </a:r>
          </a:p>
        </p:txBody>
      </p:sp>
      <p:pic>
        <p:nvPicPr>
          <p:cNvPr id="20" name="Picture 19"/>
          <p:cNvPicPr>
            <a:picLocks noChangeAspect="1"/>
          </p:cNvPicPr>
          <p:nvPr/>
        </p:nvPicPr>
        <p:blipFill rotWithShape="1">
          <a:blip r:embed="rId3"/>
          <a:srcRect t="7498"/>
          <a:stretch/>
        </p:blipFill>
        <p:spPr>
          <a:xfrm>
            <a:off x="933449" y="4247135"/>
            <a:ext cx="1404234" cy="1993127"/>
          </a:xfrm>
          <a:prstGeom prst="rect">
            <a:avLst/>
          </a:prstGeom>
          <a:effectLst>
            <a:outerShdw blurRad="50800" dist="38100" dir="2700000" algn="tl" rotWithShape="0">
              <a:prstClr val="black">
                <a:alpha val="40000"/>
              </a:prstClr>
            </a:outerShdw>
          </a:effectLst>
        </p:spPr>
      </p:pic>
      <p:sp>
        <p:nvSpPr>
          <p:cNvPr id="11" name="Content Placeholder 5"/>
          <p:cNvSpPr txBox="1">
            <a:spLocks/>
          </p:cNvSpPr>
          <p:nvPr/>
        </p:nvSpPr>
        <p:spPr>
          <a:xfrm>
            <a:off x="5412697" y="1689126"/>
            <a:ext cx="6661540" cy="2223726"/>
          </a:xfrm>
          <a:prstGeom prst="rect">
            <a:avLst/>
          </a:prstGeom>
        </p:spPr>
        <p:txBody>
          <a:bodyPr lIns="91440" tIns="45720" rIns="91440" bIns="45720" anchor="t"/>
          <a:lstStyle/>
          <a:p>
            <a:pPr>
              <a:spcBef>
                <a:spcPct val="20000"/>
              </a:spcBef>
              <a:defRPr/>
            </a:pPr>
            <a:r>
              <a:rPr lang="en-US" sz="1600" dirty="0">
                <a:solidFill>
                  <a:prstClr val="black"/>
                </a:solidFill>
                <a:latin typeface="Cambria" panose="02040503050406030204" pitchFamily="18" charset="0"/>
                <a:ea typeface="Cambria" charset="0"/>
                <a:cs typeface="Cambria" charset="0"/>
              </a:rPr>
              <a:t> </a:t>
            </a:r>
            <a:endParaRPr lang="en-US" sz="1600" dirty="0">
              <a:solidFill>
                <a:prstClr val="black"/>
              </a:solidFill>
              <a:latin typeface="Cambria" panose="02040503050406030204" pitchFamily="18" charset="0"/>
            </a:endParaRPr>
          </a:p>
          <a:p>
            <a:pPr>
              <a:spcBef>
                <a:spcPct val="20000"/>
              </a:spcBef>
              <a:defRPr/>
            </a:pPr>
            <a:endParaRPr lang="en-US" sz="1600" dirty="0">
              <a:solidFill>
                <a:prstClr val="black"/>
              </a:solidFill>
              <a:latin typeface="Calibri" charset="0"/>
            </a:endParaRPr>
          </a:p>
          <a:p>
            <a:pPr>
              <a:spcBef>
                <a:spcPct val="20000"/>
              </a:spcBef>
              <a:defRPr/>
            </a:pPr>
            <a:endParaRPr lang="en-US" sz="1467" dirty="0">
              <a:solidFill>
                <a:prstClr val="black"/>
              </a:solidFill>
              <a:latin typeface="Times New Roman" charset="0"/>
            </a:endParaRPr>
          </a:p>
        </p:txBody>
      </p:sp>
      <p:pic>
        <p:nvPicPr>
          <p:cNvPr id="2" name="Picture 3"/>
          <p:cNvPicPr>
            <a:picLocks noChangeAspect="1"/>
          </p:cNvPicPr>
          <p:nvPr/>
        </p:nvPicPr>
        <p:blipFill>
          <a:blip r:embed="rId4"/>
          <a:stretch>
            <a:fillRect/>
          </a:stretch>
        </p:blipFill>
        <p:spPr>
          <a:xfrm rot="5400000">
            <a:off x="679354" y="2136431"/>
            <a:ext cx="1912422" cy="1434317"/>
          </a:xfrm>
          <a:prstGeom prst="rect">
            <a:avLst/>
          </a:prstGeom>
          <a:effectLst>
            <a:outerShdw blurRad="50800" dist="38100" dir="2700000" algn="tl" rotWithShape="0">
              <a:prstClr val="black">
                <a:alpha val="40000"/>
              </a:prstClr>
            </a:outerShdw>
          </a:effectLst>
        </p:spPr>
      </p:pic>
      <p:sp>
        <p:nvSpPr>
          <p:cNvPr id="3" name="Rectangle 4"/>
          <p:cNvSpPr/>
          <p:nvPr/>
        </p:nvSpPr>
        <p:spPr>
          <a:xfrm>
            <a:off x="5302249" y="2139269"/>
            <a:ext cx="6096000" cy="1323439"/>
          </a:xfrm>
          <a:prstGeom prst="rect">
            <a:avLst/>
          </a:prstGeom>
        </p:spPr>
        <p:txBody>
          <a:bodyPr>
            <a:spAutoFit/>
          </a:bodyPr>
          <a:lstStyle/>
          <a:p>
            <a:r>
              <a:rPr lang="en-US" sz="1600" b="1" dirty="0">
                <a:latin typeface="Cambria" panose="02040503050406030204" pitchFamily="18" charset="0"/>
              </a:rPr>
              <a:t>Madison</a:t>
            </a:r>
            <a:r>
              <a:rPr lang="en-US" sz="1600" dirty="0">
                <a:latin typeface="Cambria" panose="02040503050406030204" pitchFamily="18" charset="0"/>
              </a:rPr>
              <a:t> is an undergraduate student pursuing a Bachelor of Science in Statistics with a concentration in Actuarial Science and a minor in Business. Madison is originally from Darien, CT and upon graduation, will be returning where she will work as an Actuarial Analyst in the Retirement sector at Mercer.</a:t>
            </a:r>
          </a:p>
        </p:txBody>
      </p:sp>
    </p:spTree>
    <p:extLst>
      <p:ext uri="{BB962C8B-B14F-4D97-AF65-F5344CB8AC3E}">
        <p14:creationId xmlns:p14="http://schemas.microsoft.com/office/powerpoint/2010/main" val="33372495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7"/>
          <p:cNvSpPr>
            <a:spLocks noGrp="1"/>
          </p:cNvSpPr>
          <p:nvPr>
            <p:ph type="sldNum" sz="quarter" idx="12"/>
          </p:nvPr>
        </p:nvSpPr>
        <p:spPr>
          <a:xfrm>
            <a:off x="11464637"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81</a:t>
            </a:fld>
            <a:endParaRPr lang="en-US" dirty="0">
              <a:solidFill>
                <a:prstClr val="black"/>
              </a:solidFill>
            </a:endParaRPr>
          </a:p>
        </p:txBody>
      </p:sp>
      <p:cxnSp>
        <p:nvCxnSpPr>
          <p:cNvPr id="12" name="Straight Connector 11"/>
          <p:cNvCxnSpPr/>
          <p:nvPr/>
        </p:nvCxnSpPr>
        <p:spPr>
          <a:xfrm>
            <a:off x="744585" y="3991717"/>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14324" y="1604513"/>
            <a:ext cx="4234037" cy="5751"/>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7"/>
          <p:cNvSpPr txBox="1">
            <a:spLocks/>
          </p:cNvSpPr>
          <p:nvPr/>
        </p:nvSpPr>
        <p:spPr>
          <a:xfrm>
            <a:off x="933449" y="576735"/>
            <a:ext cx="9956800" cy="740664"/>
          </a:xfrm>
          <a:prstGeom prst="rect">
            <a:avLst/>
          </a:prstGeom>
        </p:spPr>
        <p:txBody>
          <a:bodyPr lIns="121917" tIns="60959" rIns="121917" bIns="60959"/>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US" sz="3000" b="1" dirty="0">
                <a:solidFill>
                  <a:prstClr val="black"/>
                </a:solidFill>
                <a:latin typeface="Cambria" panose="02040503050406030204" pitchFamily="18" charset="0"/>
              </a:rPr>
              <a:t>Biographies</a:t>
            </a:r>
            <a:endParaRPr lang="en-US" sz="3733" dirty="0">
              <a:solidFill>
                <a:prstClr val="black"/>
              </a:solidFill>
              <a:latin typeface="Cambria" panose="02040503050406030204" pitchFamily="18" charset="0"/>
            </a:endParaRPr>
          </a:p>
        </p:txBody>
      </p:sp>
      <p:sp>
        <p:nvSpPr>
          <p:cNvPr id="11" name="Rectangle 10"/>
          <p:cNvSpPr/>
          <p:nvPr/>
        </p:nvSpPr>
        <p:spPr>
          <a:xfrm>
            <a:off x="5266183" y="4187505"/>
            <a:ext cx="6263208" cy="2108136"/>
          </a:xfrm>
          <a:prstGeom prst="rect">
            <a:avLst/>
          </a:prstGeom>
        </p:spPr>
        <p:txBody>
          <a:bodyPr wrap="square" lIns="91440" tIns="45720" rIns="91440" bIns="45720" anchor="t">
            <a:spAutoFit/>
          </a:bodyPr>
          <a:lstStyle/>
          <a:p>
            <a:r>
              <a:rPr lang="en-US" sz="1600" b="1" dirty="0">
                <a:latin typeface="Cambria" panose="02040503050406030204" pitchFamily="18" charset="0"/>
              </a:rPr>
              <a:t>Mark </a:t>
            </a:r>
            <a:r>
              <a:rPr lang="en-US" sz="1600" dirty="0">
                <a:latin typeface="Cambria" panose="02040503050406030204" pitchFamily="18" charset="0"/>
              </a:rPr>
              <a:t>is undergraduate student pursuing a Bachelors in Accounting and a Bachelors of Business Administration with a concentration in Finance. In addition to his studies, Mark is a member of the </a:t>
            </a:r>
            <a:r>
              <a:rPr lang="en-US" sz="1600" dirty="0" err="1">
                <a:latin typeface="Cambria" panose="02040503050406030204" pitchFamily="18" charset="0"/>
              </a:rPr>
              <a:t>Sellinger</a:t>
            </a:r>
            <a:r>
              <a:rPr lang="en-US" sz="1600" dirty="0">
                <a:latin typeface="Cambria" panose="02040503050406030204" pitchFamily="18" charset="0"/>
              </a:rPr>
              <a:t> Scholar's Program as well as Beta Alpha Psi, an accounting honor society. Upon graduation, Mark will begin working for Ernst &amp; Young in Denver, Co. as a member of their Audit and Advisory team. Aside from being a glutton for excessive workloads, Mark enjoys all aspects of the outdoors and short walks to the fridge. </a:t>
            </a:r>
          </a:p>
        </p:txBody>
      </p:sp>
      <p:sp>
        <p:nvSpPr>
          <p:cNvPr id="16" name="Content Placeholder 5"/>
          <p:cNvSpPr txBox="1">
            <a:spLocks/>
          </p:cNvSpPr>
          <p:nvPr/>
        </p:nvSpPr>
        <p:spPr>
          <a:xfrm>
            <a:off x="5623373" y="1610264"/>
            <a:ext cx="3924300" cy="2172019"/>
          </a:xfrm>
          <a:prstGeom prst="rect">
            <a:avLst/>
          </a:prstGeom>
        </p:spPr>
        <p:txBody>
          <a:bodyPr lIns="91440" tIns="45720" rIns="91440" bIns="45720"/>
          <a:lstStyle/>
          <a:p>
            <a:pPr marL="342891" indent="-342891">
              <a:spcBef>
                <a:spcPct val="20000"/>
              </a:spcBef>
              <a:defRPr/>
            </a:pPr>
            <a:endParaRPr lang="en-US" sz="1200" dirty="0">
              <a:solidFill>
                <a:prstClr val="black"/>
              </a:solidFill>
            </a:endParaRPr>
          </a:p>
        </p:txBody>
      </p:sp>
      <p:sp>
        <p:nvSpPr>
          <p:cNvPr id="21" name="Rectangle 20"/>
          <p:cNvSpPr/>
          <p:nvPr/>
        </p:nvSpPr>
        <p:spPr>
          <a:xfrm>
            <a:off x="3073552" y="5051745"/>
            <a:ext cx="1707455" cy="379656"/>
          </a:xfrm>
          <a:prstGeom prst="rect">
            <a:avLst/>
          </a:prstGeom>
        </p:spPr>
        <p:txBody>
          <a:bodyPr wrap="none" lIns="91440" tIns="45720" rIns="91440" bIns="45720" anchor="t">
            <a:spAutoFit/>
          </a:bodyPr>
          <a:lstStyle/>
          <a:p>
            <a:pPr marL="342891" indent="-342891">
              <a:spcBef>
                <a:spcPct val="20000"/>
              </a:spcBef>
              <a:defRPr/>
            </a:pPr>
            <a:r>
              <a:rPr lang="en-US" sz="1867" b="1" dirty="0">
                <a:solidFill>
                  <a:prstClr val="black"/>
                </a:solidFill>
                <a:latin typeface="Cambria" charset="0"/>
                <a:ea typeface="Cambria" charset="0"/>
                <a:cs typeface="Cambria" charset="0"/>
              </a:rPr>
              <a:t>Mark D. Tracy</a:t>
            </a:r>
            <a:endParaRPr lang="en-US" sz="1867" b="1" dirty="0">
              <a:solidFill>
                <a:prstClr val="black"/>
              </a:solidFill>
            </a:endParaRPr>
          </a:p>
        </p:txBody>
      </p:sp>
      <p:sp>
        <p:nvSpPr>
          <p:cNvPr id="22" name="Text Placeholder 11"/>
          <p:cNvSpPr txBox="1">
            <a:spLocks/>
          </p:cNvSpPr>
          <p:nvPr/>
        </p:nvSpPr>
        <p:spPr>
          <a:xfrm>
            <a:off x="2920821" y="2586650"/>
            <a:ext cx="2109539" cy="428681"/>
          </a:xfrm>
          <a:prstGeom prst="rect">
            <a:avLst/>
          </a:prstGeom>
        </p:spPr>
        <p:txBody>
          <a:bodyPr lIns="91440" tIns="45720" rIns="91440" bIns="45720" anchor="t"/>
          <a:lstStyle/>
          <a:p>
            <a:pPr marL="457178" indent="-457178" defTabSz="1219140">
              <a:spcBef>
                <a:spcPct val="20000"/>
              </a:spcBef>
              <a:defRPr/>
            </a:pPr>
            <a:r>
              <a:rPr lang="en-US" sz="1867" b="1" dirty="0">
                <a:solidFill>
                  <a:prstClr val="black"/>
                </a:solidFill>
                <a:latin typeface="Cambria" charset="0"/>
                <a:ea typeface="Cambria" charset="0"/>
                <a:cs typeface="Cambria" charset="0"/>
              </a:rPr>
              <a:t>Antonio J. Tomas</a:t>
            </a:r>
            <a:endParaRPr lang="en-US" sz="1867" b="1" dirty="0">
              <a:solidFill>
                <a:prstClr val="black"/>
              </a:solidFill>
            </a:endParaRPr>
          </a:p>
        </p:txBody>
      </p:sp>
      <p:pic>
        <p:nvPicPr>
          <p:cNvPr id="23" name="Picture 22"/>
          <p:cNvPicPr>
            <a:picLocks noChangeAspect="1"/>
          </p:cNvPicPr>
          <p:nvPr/>
        </p:nvPicPr>
        <p:blipFill>
          <a:blip r:embed="rId3"/>
          <a:stretch>
            <a:fillRect/>
          </a:stretch>
        </p:blipFill>
        <p:spPr>
          <a:xfrm>
            <a:off x="933449" y="1724953"/>
            <a:ext cx="1654927" cy="2152075"/>
          </a:xfrm>
          <a:prstGeom prst="rect">
            <a:avLst/>
          </a:prstGeom>
          <a:effectLst>
            <a:outerShdw blurRad="50800" dist="38100" dir="2700000" algn="tl" rotWithShape="0">
              <a:prstClr val="black">
                <a:alpha val="40000"/>
              </a:prstClr>
            </a:outerShdw>
          </a:effectLst>
        </p:spPr>
      </p:pic>
      <p:sp>
        <p:nvSpPr>
          <p:cNvPr id="24" name="Rectangle 23"/>
          <p:cNvSpPr/>
          <p:nvPr/>
        </p:nvSpPr>
        <p:spPr>
          <a:xfrm>
            <a:off x="5266184" y="1646828"/>
            <a:ext cx="6611753" cy="2308324"/>
          </a:xfrm>
          <a:prstGeom prst="rect">
            <a:avLst/>
          </a:prstGeom>
        </p:spPr>
        <p:txBody>
          <a:bodyPr wrap="square" anchor="t">
            <a:spAutoFit/>
          </a:bodyPr>
          <a:lstStyle/>
          <a:p>
            <a:r>
              <a:rPr lang="en-US" sz="1600" b="1" dirty="0">
                <a:solidFill>
                  <a:prstClr val="black"/>
                </a:solidFill>
                <a:latin typeface="Cambria" charset="0"/>
                <a:ea typeface="Cambria" charset="0"/>
                <a:cs typeface="Cambria" charset="0"/>
              </a:rPr>
              <a:t>Tony </a:t>
            </a:r>
            <a:r>
              <a:rPr lang="en-US" sz="1600" dirty="0">
                <a:solidFill>
                  <a:prstClr val="black"/>
                </a:solidFill>
                <a:latin typeface="Cambria" charset="0"/>
                <a:ea typeface="Cambria" charset="0"/>
                <a:cs typeface="Cambria" charset="0"/>
              </a:rPr>
              <a:t>is an undergraduate student pursuing a Bachelors of Business Administration with a concentration in Finance and a minor in Information Systems at Loyola University Maryland.  Tony is from Wilton, Connecticut and is currently a member of the Financial Management Association.  In addition to his studies, Tony interned at Northwestern Mutual and Terex Corporation.   After graduation in May 2016, Tony will return to Terex Corporation as an International Tax Intern.  Tony will also be pursuing an MBA in Finance at Fairfield University come Fall 2016.  He is a food connoisseur that hopes to revive and star in Man v. Food.</a:t>
            </a: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601" y="4241448"/>
            <a:ext cx="1628775" cy="20002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047041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7"/>
          <p:cNvSpPr>
            <a:spLocks noGrp="1"/>
          </p:cNvSpPr>
          <p:nvPr>
            <p:ph type="sldNum" sz="quarter" idx="12"/>
          </p:nvPr>
        </p:nvSpPr>
        <p:spPr>
          <a:xfrm>
            <a:off x="11464637"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82</a:t>
            </a:fld>
            <a:endParaRPr lang="en-US" dirty="0">
              <a:solidFill>
                <a:prstClr val="black"/>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69" y="3530330"/>
            <a:ext cx="2881939" cy="287041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6456" y="3512679"/>
            <a:ext cx="2905138" cy="287415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7577" y="3530330"/>
            <a:ext cx="2906323" cy="289469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7648" y="3542473"/>
            <a:ext cx="2866589" cy="2870411"/>
          </a:xfrm>
          <a:prstGeom prst="rect">
            <a:avLst/>
          </a:prstGeom>
        </p:spPr>
      </p:pic>
      <p:pic>
        <p:nvPicPr>
          <p:cNvPr id="19" name="Picture 2"/>
          <p:cNvPicPr>
            <a:picLocks noChangeAspect="1" noChangeArrowheads="1"/>
          </p:cNvPicPr>
          <p:nvPr/>
        </p:nvPicPr>
        <p:blipFill>
          <a:blip r:embed="rId7" cstate="print"/>
          <a:srcRect l="1424"/>
          <a:stretch>
            <a:fillRect/>
          </a:stretch>
        </p:blipFill>
        <p:spPr bwMode="auto">
          <a:xfrm>
            <a:off x="0" y="0"/>
            <a:ext cx="12192000" cy="3333750"/>
          </a:xfrm>
          <a:prstGeom prst="rect">
            <a:avLst/>
          </a:prstGeom>
          <a:noFill/>
          <a:ln>
            <a:noFill/>
          </a:ln>
        </p:spPr>
      </p:pic>
    </p:spTree>
    <p:extLst>
      <p:ext uri="{BB962C8B-B14F-4D97-AF65-F5344CB8AC3E}">
        <p14:creationId xmlns:p14="http://schemas.microsoft.com/office/powerpoint/2010/main" val="1313956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hape 202"/>
          <p:cNvPicPr preferRelativeResize="0"/>
          <p:nvPr/>
        </p:nvPicPr>
        <p:blipFill>
          <a:blip r:embed="rId3">
            <a:alphaModFix/>
          </a:blip>
          <a:stretch>
            <a:fillRect/>
          </a:stretch>
        </p:blipFill>
        <p:spPr>
          <a:xfrm>
            <a:off x="642585" y="1547514"/>
            <a:ext cx="8571648" cy="4768165"/>
          </a:xfrm>
          <a:prstGeom prst="rect">
            <a:avLst/>
          </a:prstGeom>
          <a:noFill/>
          <a:ln>
            <a:noFill/>
          </a:ln>
        </p:spPr>
      </p:pic>
      <p:sp>
        <p:nvSpPr>
          <p:cNvPr id="4" name="Slide Number Placeholder 3"/>
          <p:cNvSpPr>
            <a:spLocks noGrp="1"/>
          </p:cNvSpPr>
          <p:nvPr>
            <p:ph type="sldNum" sz="quarter" idx="12"/>
          </p:nvPr>
        </p:nvSpPr>
        <p:spPr>
          <a:xfrm>
            <a:off x="11499273" y="6490855"/>
            <a:ext cx="508000" cy="228600"/>
          </a:xfrm>
        </p:spPr>
        <p:txBody>
          <a:bodyPr/>
          <a:lstStyle/>
          <a:p>
            <a:fld id="{C4C5411A-C02D-49EF-A313-6C2D6A9C6A32}" type="slidenum">
              <a:rPr lang="en-US" smtClean="0">
                <a:solidFill>
                  <a:prstClr val="black"/>
                </a:solidFill>
                <a:latin typeface="Cambria" charset="0"/>
                <a:ea typeface="Cambria" charset="0"/>
                <a:cs typeface="Cambria" charset="0"/>
              </a:rPr>
              <a:pPr/>
              <a:t>9</a:t>
            </a:fld>
            <a:endParaRPr lang="en-US" dirty="0">
              <a:solidFill>
                <a:prstClr val="black"/>
              </a:solidFill>
            </a:endParaRPr>
          </a:p>
        </p:txBody>
      </p:sp>
      <p:sp>
        <p:nvSpPr>
          <p:cNvPr id="12" name="Title 7"/>
          <p:cNvSpPr>
            <a:spLocks noGrp="1"/>
          </p:cNvSpPr>
          <p:nvPr>
            <p:ph type="title"/>
          </p:nvPr>
        </p:nvSpPr>
        <p:spPr>
          <a:xfrm>
            <a:off x="796985" y="491336"/>
            <a:ext cx="9956800" cy="740664"/>
          </a:xfrm>
        </p:spPr>
        <p:txBody>
          <a:bodyPr/>
          <a:lstStyle/>
          <a:p>
            <a:r>
              <a:rPr lang="en-US" sz="3000" b="1" dirty="0">
                <a:latin typeface="Cambria" panose="02040503050406030204" pitchFamily="18" charset="0"/>
              </a:rPr>
              <a:t>Major Indices Returns</a:t>
            </a:r>
          </a:p>
        </p:txBody>
      </p:sp>
      <p:sp>
        <p:nvSpPr>
          <p:cNvPr id="21" name="Shape 186"/>
          <p:cNvSpPr/>
          <p:nvPr/>
        </p:nvSpPr>
        <p:spPr>
          <a:xfrm>
            <a:off x="6624189" y="1558299"/>
            <a:ext cx="2550800" cy="652163"/>
          </a:xfrm>
          <a:prstGeom prst="rect">
            <a:avLst/>
          </a:prstGeom>
          <a:solidFill>
            <a:srgbClr val="005A3C"/>
          </a:solidFill>
          <a:ln w="9525" cap="flat" cmpd="sng">
            <a:solidFill>
              <a:schemeClr val="dk2"/>
            </a:solidFill>
            <a:prstDash val="solid"/>
            <a:round/>
            <a:headEnd type="none" w="med" len="med"/>
            <a:tailEnd type="none" w="med" len="med"/>
          </a:ln>
        </p:spPr>
        <p:txBody>
          <a:bodyPr lIns="121900" tIns="121900" rIns="121900" bIns="121900" anchor="ctr" anchorCtr="0">
            <a:noAutofit/>
          </a:bodyPr>
          <a:lstStyle/>
          <a:p>
            <a:pPr algn="ctr"/>
            <a:r>
              <a:rPr lang="en" sz="2400" b="1">
                <a:solidFill>
                  <a:srgbClr val="D2D2D2"/>
                </a:solidFill>
                <a:latin typeface="Cambria" panose="02040503050406030204" pitchFamily="18" charset="0"/>
              </a:rPr>
              <a:t>3-Month Return</a:t>
            </a:r>
            <a:endParaRPr lang="en" sz="2400" b="1" dirty="0">
              <a:latin typeface="Cambria" panose="02040503050406030204" pitchFamily="18" charset="0"/>
            </a:endParaRPr>
          </a:p>
        </p:txBody>
      </p:sp>
      <p:sp>
        <p:nvSpPr>
          <p:cNvPr id="30" name="Shape 195"/>
          <p:cNvSpPr/>
          <p:nvPr/>
        </p:nvSpPr>
        <p:spPr>
          <a:xfrm>
            <a:off x="10408636" y="2602074"/>
            <a:ext cx="1275600" cy="740800"/>
          </a:xfrm>
          <a:prstGeom prst="roundRect">
            <a:avLst>
              <a:gd name="adj" fmla="val 16667"/>
            </a:avLst>
          </a:prstGeom>
          <a:solidFill>
            <a:srgbClr val="D2D2D2"/>
          </a:solidFill>
          <a:ln w="9525" cap="flat" cmpd="sng">
            <a:solidFill>
              <a:schemeClr val="tx1"/>
            </a:solidFill>
            <a:prstDash val="solid"/>
            <a:round/>
            <a:headEnd type="none" w="med" len="med"/>
            <a:tailEnd type="none" w="med" len="med"/>
          </a:ln>
        </p:spPr>
        <p:txBody>
          <a:bodyPr lIns="121900" tIns="121900" rIns="121900" bIns="121900" anchor="ctr" anchorCtr="0">
            <a:noAutofit/>
          </a:bodyPr>
          <a:lstStyle/>
          <a:p>
            <a:endParaRPr sz="2400"/>
          </a:p>
        </p:txBody>
      </p:sp>
      <p:sp>
        <p:nvSpPr>
          <p:cNvPr id="31" name="Shape 196"/>
          <p:cNvSpPr/>
          <p:nvPr/>
        </p:nvSpPr>
        <p:spPr>
          <a:xfrm>
            <a:off x="10408636" y="3658756"/>
            <a:ext cx="1275600" cy="740800"/>
          </a:xfrm>
          <a:prstGeom prst="roundRect">
            <a:avLst>
              <a:gd name="adj" fmla="val 16667"/>
            </a:avLst>
          </a:prstGeom>
          <a:solidFill>
            <a:srgbClr val="D2D2D2"/>
          </a:solidFill>
          <a:ln w="9525" cap="flat" cmpd="sng">
            <a:solidFill>
              <a:schemeClr val="tx1"/>
            </a:solidFill>
            <a:prstDash val="solid"/>
            <a:round/>
            <a:headEnd type="none" w="med" len="med"/>
            <a:tailEnd type="none" w="med" len="med"/>
          </a:ln>
        </p:spPr>
        <p:txBody>
          <a:bodyPr lIns="121900" tIns="121900" rIns="121900" bIns="121900" anchor="ctr" anchorCtr="0">
            <a:noAutofit/>
          </a:bodyPr>
          <a:lstStyle/>
          <a:p>
            <a:endParaRPr sz="2400"/>
          </a:p>
        </p:txBody>
      </p:sp>
      <p:sp>
        <p:nvSpPr>
          <p:cNvPr id="32" name="Shape 197"/>
          <p:cNvSpPr/>
          <p:nvPr/>
        </p:nvSpPr>
        <p:spPr>
          <a:xfrm>
            <a:off x="10408636" y="4873707"/>
            <a:ext cx="1275600" cy="740800"/>
          </a:xfrm>
          <a:prstGeom prst="roundRect">
            <a:avLst>
              <a:gd name="adj" fmla="val 16667"/>
            </a:avLst>
          </a:prstGeom>
          <a:solidFill>
            <a:srgbClr val="D2D2D2"/>
          </a:solidFill>
          <a:ln w="9525" cap="flat" cmpd="sng">
            <a:solidFill>
              <a:schemeClr val="tx1"/>
            </a:solidFill>
            <a:prstDash val="solid"/>
            <a:round/>
            <a:headEnd type="none" w="med" len="med"/>
            <a:tailEnd type="none" w="med" len="med"/>
          </a:ln>
        </p:spPr>
        <p:txBody>
          <a:bodyPr lIns="121900" tIns="121900" rIns="121900" bIns="121900" anchor="ctr" anchorCtr="0">
            <a:noAutofit/>
          </a:bodyPr>
          <a:lstStyle/>
          <a:p>
            <a:endParaRPr sz="2400"/>
          </a:p>
        </p:txBody>
      </p:sp>
      <p:sp>
        <p:nvSpPr>
          <p:cNvPr id="33" name="Shape 198"/>
          <p:cNvSpPr txBox="1"/>
          <p:nvPr/>
        </p:nvSpPr>
        <p:spPr>
          <a:xfrm>
            <a:off x="10369409" y="2628088"/>
            <a:ext cx="1275600" cy="575600"/>
          </a:xfrm>
          <a:prstGeom prst="rect">
            <a:avLst/>
          </a:prstGeom>
          <a:noFill/>
          <a:ln>
            <a:noFill/>
          </a:ln>
        </p:spPr>
        <p:txBody>
          <a:bodyPr lIns="121900" tIns="121900" rIns="121900" bIns="121900" anchor="t" anchorCtr="0">
            <a:noAutofit/>
          </a:bodyPr>
          <a:lstStyle/>
          <a:p>
            <a:pPr algn="ctr"/>
            <a:r>
              <a:rPr lang="en" sz="1600" b="1" dirty="0">
                <a:latin typeface="Cambria" panose="02040503050406030204" pitchFamily="18" charset="0"/>
              </a:rPr>
              <a:t>  </a:t>
            </a:r>
            <a:r>
              <a:rPr lang="en" sz="1600" b="1" u="sng" dirty="0">
                <a:latin typeface="Cambria" panose="02040503050406030204" pitchFamily="18" charset="0"/>
              </a:rPr>
              <a:t>S&amp;P</a:t>
            </a:r>
            <a:endParaRPr lang="en" sz="1467" b="1" u="sng" dirty="0">
              <a:latin typeface="Cambria" panose="02040503050406030204" pitchFamily="18" charset="0"/>
            </a:endParaRPr>
          </a:p>
          <a:p>
            <a:pPr algn="ctr"/>
            <a:r>
              <a:rPr lang="en" sz="1600" b="1" dirty="0">
                <a:solidFill>
                  <a:srgbClr val="005A3C"/>
                </a:solidFill>
                <a:latin typeface="Cambria" panose="02040503050406030204" pitchFamily="18" charset="0"/>
              </a:rPr>
              <a:t>+10.6%</a:t>
            </a:r>
            <a:endParaRPr lang="en" sz="1467" b="1" dirty="0">
              <a:latin typeface="Cambria" panose="02040503050406030204" pitchFamily="18" charset="0"/>
            </a:endParaRPr>
          </a:p>
        </p:txBody>
      </p:sp>
      <p:sp>
        <p:nvSpPr>
          <p:cNvPr id="34" name="Shape 199"/>
          <p:cNvSpPr txBox="1"/>
          <p:nvPr/>
        </p:nvSpPr>
        <p:spPr>
          <a:xfrm>
            <a:off x="10369409" y="3670648"/>
            <a:ext cx="1296400" cy="740800"/>
          </a:xfrm>
          <a:prstGeom prst="rect">
            <a:avLst/>
          </a:prstGeom>
          <a:noFill/>
          <a:ln>
            <a:noFill/>
          </a:ln>
        </p:spPr>
        <p:txBody>
          <a:bodyPr lIns="121900" tIns="121900" rIns="121900" bIns="121900" anchor="t" anchorCtr="0">
            <a:noAutofit/>
          </a:bodyPr>
          <a:lstStyle/>
          <a:p>
            <a:pPr algn="ctr"/>
            <a:r>
              <a:rPr lang="en" sz="1600" b="1" u="sng" dirty="0">
                <a:latin typeface="Cambria" panose="02040503050406030204" pitchFamily="18" charset="0"/>
              </a:rPr>
              <a:t>DJI</a:t>
            </a:r>
          </a:p>
          <a:p>
            <a:pPr algn="ctr"/>
            <a:r>
              <a:rPr lang="en" sz="1600" b="1" dirty="0">
                <a:solidFill>
                  <a:srgbClr val="005A3C"/>
                </a:solidFill>
                <a:latin typeface="Cambria" panose="02040503050406030204" pitchFamily="18" charset="0"/>
              </a:rPr>
              <a:t>+11.75%</a:t>
            </a:r>
            <a:endParaRPr lang="en" sz="1600" b="1" dirty="0">
              <a:latin typeface="Cambria" panose="02040503050406030204" pitchFamily="18" charset="0"/>
            </a:endParaRPr>
          </a:p>
        </p:txBody>
      </p:sp>
      <p:sp>
        <p:nvSpPr>
          <p:cNvPr id="35" name="Shape 200"/>
          <p:cNvSpPr txBox="1"/>
          <p:nvPr/>
        </p:nvSpPr>
        <p:spPr>
          <a:xfrm>
            <a:off x="10471436" y="4914576"/>
            <a:ext cx="1212800" cy="575600"/>
          </a:xfrm>
          <a:prstGeom prst="rect">
            <a:avLst/>
          </a:prstGeom>
          <a:noFill/>
          <a:ln>
            <a:noFill/>
          </a:ln>
        </p:spPr>
        <p:txBody>
          <a:bodyPr lIns="121900" tIns="121900" rIns="121900" bIns="121900" anchor="t" anchorCtr="0">
            <a:noAutofit/>
          </a:bodyPr>
          <a:lstStyle/>
          <a:p>
            <a:pPr algn="ctr"/>
            <a:r>
              <a:rPr lang="en" sz="1600" b="1" u="sng" dirty="0">
                <a:latin typeface="Cambria" panose="02040503050406030204" pitchFamily="18" charset="0"/>
              </a:rPr>
              <a:t>NASDAQ</a:t>
            </a:r>
          </a:p>
          <a:p>
            <a:pPr algn="ctr"/>
            <a:r>
              <a:rPr lang="en" sz="1600" b="1" dirty="0">
                <a:solidFill>
                  <a:srgbClr val="005A3C"/>
                </a:solidFill>
                <a:latin typeface="Cambria" panose="02040503050406030204" pitchFamily="18" charset="0"/>
              </a:rPr>
              <a:t>+10.3%</a:t>
            </a:r>
            <a:endParaRPr lang="en" sz="1600" b="1" dirty="0">
              <a:latin typeface="Cambria" panose="02040503050406030204" pitchFamily="18" charset="0"/>
            </a:endParaRPr>
          </a:p>
        </p:txBody>
      </p:sp>
      <p:sp>
        <p:nvSpPr>
          <p:cNvPr id="18" name="Shape 177"/>
          <p:cNvSpPr/>
          <p:nvPr/>
        </p:nvSpPr>
        <p:spPr>
          <a:xfrm rot="10800000">
            <a:off x="9526661" y="2275089"/>
            <a:ext cx="1065100" cy="899067"/>
          </a:xfrm>
          <a:prstGeom prst="flowChartMerge">
            <a:avLst/>
          </a:prstGeom>
          <a:solidFill>
            <a:srgbClr val="005A3C"/>
          </a:solidFill>
          <a:ln w="9525" cap="flat" cmpd="sng">
            <a:solidFill>
              <a:srgbClr val="D2D2D2"/>
            </a:solidFill>
            <a:prstDash val="solid"/>
            <a:round/>
            <a:headEnd type="none" w="med" len="med"/>
            <a:tailEnd type="none" w="med" len="med"/>
          </a:ln>
        </p:spPr>
        <p:txBody>
          <a:bodyPr lIns="121900" tIns="121900" rIns="121900" bIns="121900" anchor="ctr" anchorCtr="0">
            <a:noAutofit/>
          </a:bodyPr>
          <a:lstStyle/>
          <a:p>
            <a:endParaRPr sz="2400"/>
          </a:p>
        </p:txBody>
      </p:sp>
      <p:sp>
        <p:nvSpPr>
          <p:cNvPr id="19" name="Shape 179"/>
          <p:cNvSpPr/>
          <p:nvPr/>
        </p:nvSpPr>
        <p:spPr>
          <a:xfrm rot="10800000">
            <a:off x="9489748" y="3368353"/>
            <a:ext cx="1065100" cy="899067"/>
          </a:xfrm>
          <a:prstGeom prst="flowChartMerge">
            <a:avLst/>
          </a:prstGeom>
          <a:solidFill>
            <a:srgbClr val="005A3C"/>
          </a:solidFill>
          <a:ln w="9525" cap="flat" cmpd="sng">
            <a:solidFill>
              <a:srgbClr val="D2D2D2"/>
            </a:solidFill>
            <a:prstDash val="solid"/>
            <a:round/>
            <a:headEnd type="none" w="med" len="med"/>
            <a:tailEnd type="none" w="med" len="med"/>
          </a:ln>
        </p:spPr>
        <p:txBody>
          <a:bodyPr lIns="121900" tIns="121900" rIns="121900" bIns="121900" anchor="ctr" anchorCtr="0">
            <a:noAutofit/>
          </a:bodyPr>
          <a:lstStyle/>
          <a:p>
            <a:endParaRPr sz="2400"/>
          </a:p>
        </p:txBody>
      </p:sp>
      <p:sp>
        <p:nvSpPr>
          <p:cNvPr id="28" name="Shape 193"/>
          <p:cNvSpPr/>
          <p:nvPr/>
        </p:nvSpPr>
        <p:spPr>
          <a:xfrm rot="10800000">
            <a:off x="9526661" y="4565528"/>
            <a:ext cx="1065100" cy="899065"/>
          </a:xfrm>
          <a:prstGeom prst="flowChartMerge">
            <a:avLst/>
          </a:prstGeom>
          <a:solidFill>
            <a:srgbClr val="005A3C"/>
          </a:solidFill>
          <a:ln w="9525" cap="flat" cmpd="sng">
            <a:solidFill>
              <a:srgbClr val="D2D2D2"/>
            </a:solidFill>
            <a:prstDash val="solid"/>
            <a:round/>
            <a:headEnd type="none" w="med" len="med"/>
            <a:tailEnd type="none" w="med" len="med"/>
          </a:ln>
        </p:spPr>
        <p:txBody>
          <a:bodyPr lIns="121900" tIns="121900" rIns="121900" bIns="121900" anchor="ctr" anchorCtr="0">
            <a:noAutofit/>
          </a:bodyPr>
          <a:lstStyle/>
          <a:p>
            <a:endParaRPr sz="2400"/>
          </a:p>
        </p:txBody>
      </p:sp>
    </p:spTree>
    <p:extLst>
      <p:ext uri="{BB962C8B-B14F-4D97-AF65-F5344CB8AC3E}">
        <p14:creationId xmlns:p14="http://schemas.microsoft.com/office/powerpoint/2010/main" val="73395583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FD3AF7CBC7FA4EAFD85B6FCE0AE896" ma:contentTypeVersion="13" ma:contentTypeDescription="Create a new document." ma:contentTypeScope="" ma:versionID="496d44502a591b1b3fb0511faa2a3113">
  <xsd:schema xmlns:xsd="http://www.w3.org/2001/XMLSchema" xmlns:xs="http://www.w3.org/2001/XMLSchema" xmlns:p="http://schemas.microsoft.com/office/2006/metadata/properties" xmlns:ns3="42c60793-dc57-4e86-b1ae-975be0124c41" xmlns:ns4="04727284-18e6-4752-8cde-caee8f4619b5" targetNamespace="http://schemas.microsoft.com/office/2006/metadata/properties" ma:root="true" ma:fieldsID="b5ac9606bf7be6b0f9302baff7eb3c18" ns3:_="" ns4:_="">
    <xsd:import namespace="42c60793-dc57-4e86-b1ae-975be0124c41"/>
    <xsd:import namespace="04727284-18e6-4752-8cde-caee8f4619b5"/>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c60793-dc57-4e86-b1ae-975be0124c4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4727284-18e6-4752-8cde-caee8f4619b5"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D0E796C-F536-459D-B4F8-C46022CF81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c60793-dc57-4e86-b1ae-975be0124c41"/>
    <ds:schemaRef ds:uri="04727284-18e6-4752-8cde-caee8f4619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1BAE4B-BF96-42D6-BC71-17A8A494E539}">
  <ds:schemaRefs>
    <ds:schemaRef ds:uri="http://schemas.microsoft.com/sharepoint/v3/contenttype/forms"/>
  </ds:schemaRefs>
</ds:datastoreItem>
</file>

<file path=customXml/itemProps3.xml><?xml version="1.0" encoding="utf-8"?>
<ds:datastoreItem xmlns:ds="http://schemas.openxmlformats.org/officeDocument/2006/customXml" ds:itemID="{6ED99A60-3821-42F3-BCEC-BD8F819243B5}">
  <ds:schemaRefs>
    <ds:schemaRef ds:uri="04727284-18e6-4752-8cde-caee8f4619b5"/>
    <ds:schemaRef ds:uri="http://purl.org/dc/elements/1.1/"/>
    <ds:schemaRef ds:uri="http://purl.org/dc/terms/"/>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42c60793-dc57-4e86-b1ae-975be0124c41"/>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683</TotalTime>
  <Words>11258</Words>
  <Application>Microsoft Office PowerPoint</Application>
  <PresentationFormat>Widescreen</PresentationFormat>
  <Paragraphs>3249</Paragraphs>
  <Slides>82</Slides>
  <Notes>29</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82</vt:i4>
      </vt:variant>
    </vt:vector>
  </HeadingPairs>
  <TitlesOfParts>
    <vt:vector size="102" baseType="lpstr">
      <vt:lpstr>MS Mincho</vt:lpstr>
      <vt:lpstr>MS PGothic</vt:lpstr>
      <vt:lpstr>Adobe Myungjo Std M</vt:lpstr>
      <vt:lpstr>Arial</vt:lpstr>
      <vt:lpstr>Arial Black</vt:lpstr>
      <vt:lpstr>Calibri</vt:lpstr>
      <vt:lpstr>Calibri Light</vt:lpstr>
      <vt:lpstr>Cambria</vt:lpstr>
      <vt:lpstr>Georgia</vt:lpstr>
      <vt:lpstr>Times New Roman</vt:lpstr>
      <vt:lpstr>Wingdings</vt:lpstr>
      <vt:lpstr>1_Office Theme</vt:lpstr>
      <vt:lpstr>2_Office Theme</vt:lpstr>
      <vt:lpstr>3_Office Theme</vt:lpstr>
      <vt:lpstr>4_Office Theme</vt:lpstr>
      <vt:lpstr>5_Office Theme</vt:lpstr>
      <vt:lpstr>6_Office Theme</vt:lpstr>
      <vt:lpstr>7_Office Theme</vt:lpstr>
      <vt:lpstr>8_Office Theme</vt:lpstr>
      <vt:lpstr>9_Office Theme</vt:lpstr>
      <vt:lpstr>PowerPoint Presentation</vt:lpstr>
      <vt:lpstr>TABLE OF CONTENTS</vt:lpstr>
      <vt:lpstr>overview</vt:lpstr>
      <vt:lpstr>Sellinger Applied Portfolio Overview</vt:lpstr>
      <vt:lpstr>Sellinger Applied Portfolio Overview</vt:lpstr>
      <vt:lpstr>Economic Conditions</vt:lpstr>
      <vt:lpstr>Market Overview</vt:lpstr>
      <vt:lpstr>Major Indices Returns</vt:lpstr>
      <vt:lpstr>Major Indices Returns</vt:lpstr>
      <vt:lpstr>Federal Reserve Policy</vt:lpstr>
      <vt:lpstr>Employment</vt:lpstr>
      <vt:lpstr>International News</vt:lpstr>
      <vt:lpstr>Sector summaries</vt:lpstr>
      <vt:lpstr>Consumer Discretionary</vt:lpstr>
      <vt:lpstr>Consumer Staples</vt:lpstr>
      <vt:lpstr>Energy</vt:lpstr>
      <vt:lpstr>Financials</vt:lpstr>
      <vt:lpstr>Healthcare </vt:lpstr>
      <vt:lpstr>Industrials</vt:lpstr>
      <vt:lpstr>Information Technology</vt:lpstr>
      <vt:lpstr>Materials</vt:lpstr>
      <vt:lpstr>Telecommunications Services</vt:lpstr>
      <vt:lpstr>Utilities</vt:lpstr>
      <vt:lpstr>Portfolio strategy &amp; composition</vt:lpstr>
      <vt:lpstr>Growth Strategy Overview</vt:lpstr>
      <vt:lpstr>PowerPoint Presentation</vt:lpstr>
      <vt:lpstr>PowerPoint Presentation</vt:lpstr>
      <vt:lpstr>PowerPoint Presentation</vt:lpstr>
      <vt:lpstr>PowerPoint Presentation</vt:lpstr>
      <vt:lpstr>Value Strategy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Analysis </vt:lpstr>
      <vt:lpstr>PowerPoint Presentation</vt:lpstr>
      <vt:lpstr>PowerPoint Presentation</vt:lpstr>
      <vt:lpstr>PowerPoint Presentation</vt:lpstr>
      <vt:lpstr>PowerPoint Presentation</vt:lpstr>
      <vt:lpstr>PowerPoint Presentation</vt:lpstr>
      <vt:lpstr>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biographies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Loyola University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Derek Anderson</dc:creator>
  <cp:lastModifiedBy>Frank D'Souza</cp:lastModifiedBy>
  <cp:revision>82</cp:revision>
  <dcterms:created xsi:type="dcterms:W3CDTF">2016-04-29T17:50:33Z</dcterms:created>
  <dcterms:modified xsi:type="dcterms:W3CDTF">2019-07-29T19:09:29Z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0x0101006FFD3AF7CBC7FA4EAFD85B6FCE0AE896</vt:lpwstr>
  </property>
</Properties>
</file>